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 id="2147483851" r:id="rId2"/>
    <p:sldMasterId id="2147483827" r:id="rId3"/>
    <p:sldMasterId id="2147483836" r:id="rId4"/>
    <p:sldMasterId id="2147483841" r:id="rId5"/>
    <p:sldMasterId id="2147483846" r:id="rId6"/>
    <p:sldMasterId id="2147485875" r:id="rId7"/>
  </p:sldMasterIdLst>
  <p:notesMasterIdLst>
    <p:notesMasterId r:id="rId60"/>
  </p:notesMasterIdLst>
  <p:handoutMasterIdLst>
    <p:handoutMasterId r:id="rId61"/>
  </p:handoutMasterIdLst>
  <p:sldIdLst>
    <p:sldId id="256" r:id="rId8"/>
    <p:sldId id="736" r:id="rId9"/>
    <p:sldId id="789" r:id="rId10"/>
    <p:sldId id="633" r:id="rId11"/>
    <p:sldId id="791" r:id="rId12"/>
    <p:sldId id="790" r:id="rId13"/>
    <p:sldId id="792" r:id="rId14"/>
    <p:sldId id="793" r:id="rId15"/>
    <p:sldId id="794" r:id="rId16"/>
    <p:sldId id="779" r:id="rId17"/>
    <p:sldId id="782" r:id="rId18"/>
    <p:sldId id="798" r:id="rId19"/>
    <p:sldId id="783" r:id="rId20"/>
    <p:sldId id="799" r:id="rId21"/>
    <p:sldId id="807" r:id="rId22"/>
    <p:sldId id="800" r:id="rId23"/>
    <p:sldId id="787" r:id="rId24"/>
    <p:sldId id="788" r:id="rId25"/>
    <p:sldId id="780" r:id="rId26"/>
    <p:sldId id="802" r:id="rId27"/>
    <p:sldId id="803" r:id="rId28"/>
    <p:sldId id="748" r:id="rId29"/>
    <p:sldId id="804" r:id="rId30"/>
    <p:sldId id="805" r:id="rId31"/>
    <p:sldId id="279" r:id="rId32"/>
    <p:sldId id="749" r:id="rId33"/>
    <p:sldId id="752" r:id="rId34"/>
    <p:sldId id="753" r:id="rId35"/>
    <p:sldId id="750" r:id="rId36"/>
    <p:sldId id="754" r:id="rId37"/>
    <p:sldId id="755" r:id="rId38"/>
    <p:sldId id="774" r:id="rId39"/>
    <p:sldId id="806" r:id="rId40"/>
    <p:sldId id="795" r:id="rId41"/>
    <p:sldId id="756" r:id="rId42"/>
    <p:sldId id="776" r:id="rId43"/>
    <p:sldId id="758" r:id="rId44"/>
    <p:sldId id="769" r:id="rId45"/>
    <p:sldId id="762" r:id="rId46"/>
    <p:sldId id="763" r:id="rId47"/>
    <p:sldId id="797" r:id="rId48"/>
    <p:sldId id="809" r:id="rId49"/>
    <p:sldId id="808" r:id="rId50"/>
    <p:sldId id="771" r:id="rId51"/>
    <p:sldId id="810" r:id="rId52"/>
    <p:sldId id="772" r:id="rId53"/>
    <p:sldId id="773" r:id="rId54"/>
    <p:sldId id="764" r:id="rId55"/>
    <p:sldId id="766" r:id="rId56"/>
    <p:sldId id="768" r:id="rId57"/>
    <p:sldId id="770" r:id="rId58"/>
    <p:sldId id="775" r:id="rId59"/>
  </p:sldIdLst>
  <p:sldSz cx="9144000" cy="6858000" type="screen4x3"/>
  <p:notesSz cx="6797675" cy="9928225"/>
  <p:defaultTextStyle>
    <a:defPPr>
      <a:defRPr lang="fr-F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D9F59"/>
    <a:srgbClr val="990033"/>
    <a:srgbClr val="A50021"/>
    <a:srgbClr val="CCFFCC"/>
    <a:srgbClr val="B07BD7"/>
    <a:srgbClr val="4597A0"/>
    <a:srgbClr val="99CC00"/>
    <a:srgbClr val="66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8" autoAdjust="0"/>
    <p:restoredTop sz="78912" autoAdjust="0"/>
  </p:normalViewPr>
  <p:slideViewPr>
    <p:cSldViewPr showGuides="1">
      <p:cViewPr varScale="1">
        <p:scale>
          <a:sx n="104" d="100"/>
          <a:sy n="104" d="100"/>
        </p:scale>
        <p:origin x="11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388"/>
    </p:cViewPr>
  </p:sorterViewPr>
  <p:notesViewPr>
    <p:cSldViewPr showGuides="1">
      <p:cViewPr>
        <p:scale>
          <a:sx n="66" d="100"/>
          <a:sy n="66" d="100"/>
        </p:scale>
        <p:origin x="3264" y="97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theme" Target="theme/theme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1.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82735"/>
            <a:ext cx="6797675" cy="496412"/>
          </a:xfrm>
          <a:prstGeom prst="rect">
            <a:avLst/>
          </a:prstGeom>
          <a:noFill/>
          <a:ln w="9525">
            <a:noFill/>
            <a:miter lim="800000"/>
            <a:headEnd/>
            <a:tailEnd/>
          </a:ln>
          <a:effectLst/>
        </p:spPr>
        <p:txBody>
          <a:bodyPr vert="horz" wrap="square" lIns="91262" tIns="45630" rIns="91262" bIns="45630" numCol="1" anchor="t" anchorCtr="0" compatLnSpc="1">
            <a:prstTxWarp prst="textNoShape">
              <a:avLst/>
            </a:prstTxWarp>
          </a:bodyPr>
          <a:lstStyle>
            <a:lvl1pPr algn="ctr">
              <a:spcBef>
                <a:spcPct val="20000"/>
              </a:spcBef>
              <a:defRPr sz="1200" b="1" dirty="0" smtClean="0">
                <a:latin typeface="Arial" charset="0"/>
              </a:defRPr>
            </a:lvl1pPr>
          </a:lstStyle>
          <a:p>
            <a:pPr>
              <a:defRPr/>
            </a:pPr>
            <a:r>
              <a:rPr lang="fr-FR" dirty="0" smtClean="0"/>
              <a:t>Présentation de la réforme GBCP</a:t>
            </a:r>
            <a:endParaRPr lang="fr-FR" dirty="0"/>
          </a:p>
        </p:txBody>
      </p:sp>
      <p:sp>
        <p:nvSpPr>
          <p:cNvPr id="3077" name="Rectangle 5"/>
          <p:cNvSpPr>
            <a:spLocks noGrp="1" noChangeArrowheads="1"/>
          </p:cNvSpPr>
          <p:nvPr>
            <p:ph type="sldNum" sz="quarter" idx="3"/>
          </p:nvPr>
        </p:nvSpPr>
        <p:spPr bwMode="auto">
          <a:xfrm>
            <a:off x="6419675" y="9431814"/>
            <a:ext cx="378001" cy="496412"/>
          </a:xfrm>
          <a:prstGeom prst="rect">
            <a:avLst/>
          </a:prstGeom>
          <a:noFill/>
          <a:ln w="9525">
            <a:noFill/>
            <a:miter lim="800000"/>
            <a:headEnd/>
            <a:tailEnd/>
          </a:ln>
          <a:effectLst/>
        </p:spPr>
        <p:txBody>
          <a:bodyPr vert="horz" wrap="square" lIns="91262" tIns="45630" rIns="91262" bIns="45630" numCol="1" anchor="b" anchorCtr="0" compatLnSpc="1">
            <a:prstTxWarp prst="textNoShape">
              <a:avLst/>
            </a:prstTxWarp>
          </a:bodyPr>
          <a:lstStyle>
            <a:lvl1pPr algn="r">
              <a:defRPr sz="1000">
                <a:latin typeface="Arial" charset="0"/>
              </a:defRPr>
            </a:lvl1pPr>
          </a:lstStyle>
          <a:p>
            <a:pPr>
              <a:defRPr/>
            </a:pPr>
            <a:fld id="{B1416B27-6CDD-4BD3-B0D9-ACEA041DBEDD}" type="slidenum">
              <a:rPr lang="fr-FR"/>
              <a:pPr>
                <a:defRPr/>
              </a:pPr>
              <a:t>‹N°›</a:t>
            </a:fld>
            <a:endParaRPr lang="fr-FR" dirty="0"/>
          </a:p>
        </p:txBody>
      </p:sp>
      <p:pic>
        <p:nvPicPr>
          <p:cNvPr id="5" name="Picture 19" descr="virgules"/>
          <p:cNvPicPr>
            <a:picLocks noChangeAspect="1" noChangeArrowheads="1"/>
          </p:cNvPicPr>
          <p:nvPr/>
        </p:nvPicPr>
        <p:blipFill>
          <a:blip r:embed="rId2" cstate="print"/>
          <a:srcRect/>
          <a:stretch>
            <a:fillRect/>
          </a:stretch>
        </p:blipFill>
        <p:spPr bwMode="auto">
          <a:xfrm>
            <a:off x="92119" y="9582965"/>
            <a:ext cx="225530" cy="254570"/>
          </a:xfrm>
          <a:prstGeom prst="rect">
            <a:avLst/>
          </a:prstGeom>
          <a:noFill/>
          <a:ln w="9525">
            <a:noFill/>
            <a:miter lim="800000"/>
            <a:headEnd/>
            <a:tailEnd/>
          </a:ln>
        </p:spPr>
      </p:pic>
      <p:sp>
        <p:nvSpPr>
          <p:cNvPr id="6" name="ZoneTexte 5"/>
          <p:cNvSpPr txBox="1"/>
          <p:nvPr/>
        </p:nvSpPr>
        <p:spPr>
          <a:xfrm>
            <a:off x="421032" y="9582964"/>
            <a:ext cx="6003554" cy="262526"/>
          </a:xfrm>
          <a:prstGeom prst="rect">
            <a:avLst/>
          </a:prstGeom>
          <a:solidFill>
            <a:schemeClr val="bg1"/>
          </a:solidFill>
        </p:spPr>
        <p:txBody>
          <a:bodyPr>
            <a:spAutoFit/>
          </a:bodyPr>
          <a:lstStyle/>
          <a:p>
            <a:pPr algn="ctr">
              <a:defRPr/>
            </a:pPr>
            <a:r>
              <a:rPr lang="fr-FR" sz="1100" dirty="0" smtClean="0">
                <a:latin typeface="+mj-lt"/>
              </a:rPr>
              <a:t>Présentation de la réforme GBCP- Amue </a:t>
            </a:r>
            <a:r>
              <a:rPr lang="fr-FR" sz="1100" dirty="0">
                <a:latin typeface="+mj-lt"/>
              </a:rPr>
              <a:t>© </a:t>
            </a:r>
            <a:r>
              <a:rPr lang="fr-FR" sz="1100" dirty="0" smtClean="0">
                <a:latin typeface="+mj-lt"/>
              </a:rPr>
              <a:t>2013</a:t>
            </a:r>
            <a:endParaRPr lang="fr-FR" sz="1100" dirty="0">
              <a:latin typeface="+mj-lt"/>
            </a:endParaRPr>
          </a:p>
        </p:txBody>
      </p:sp>
    </p:spTree>
    <p:extLst>
      <p:ext uri="{BB962C8B-B14F-4D97-AF65-F5344CB8AC3E}">
        <p14:creationId xmlns:p14="http://schemas.microsoft.com/office/powerpoint/2010/main" val="3416743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1028"/>
          <p:cNvSpPr>
            <a:spLocks noGrp="1" noRot="1" noChangeAspect="1" noChangeArrowheads="1" noTextEdit="1"/>
          </p:cNvSpPr>
          <p:nvPr>
            <p:ph type="sldImg" idx="2"/>
          </p:nvPr>
        </p:nvSpPr>
        <p:spPr bwMode="auto">
          <a:xfrm>
            <a:off x="917575" y="368300"/>
            <a:ext cx="5210175" cy="3908425"/>
          </a:xfrm>
          <a:prstGeom prst="rect">
            <a:avLst/>
          </a:prstGeom>
          <a:noFill/>
          <a:ln w="9525">
            <a:solidFill>
              <a:srgbClr val="000000"/>
            </a:solidFill>
            <a:miter lim="800000"/>
            <a:headEnd/>
            <a:tailEnd/>
          </a:ln>
        </p:spPr>
      </p:sp>
      <p:sp>
        <p:nvSpPr>
          <p:cNvPr id="5130" name="Rectangle 1034"/>
          <p:cNvSpPr>
            <a:spLocks noChangeArrowheads="1"/>
          </p:cNvSpPr>
          <p:nvPr/>
        </p:nvSpPr>
        <p:spPr bwMode="auto">
          <a:xfrm>
            <a:off x="6206849" y="9403174"/>
            <a:ext cx="590826" cy="496412"/>
          </a:xfrm>
          <a:prstGeom prst="rect">
            <a:avLst/>
          </a:prstGeom>
          <a:noFill/>
          <a:ln w="9525">
            <a:noFill/>
            <a:miter lim="800000"/>
            <a:headEnd/>
            <a:tailEnd/>
          </a:ln>
          <a:effectLst/>
        </p:spPr>
        <p:txBody>
          <a:bodyPr lIns="91262" tIns="45630" rIns="91262" bIns="45630" anchor="b"/>
          <a:lstStyle/>
          <a:p>
            <a:pPr algn="r">
              <a:defRPr/>
            </a:pPr>
            <a:fld id="{86E2FFA0-5AF4-437D-90DD-9CA6EE08BC0D}" type="slidenum">
              <a:rPr lang="fr-FR" sz="1000">
                <a:latin typeface="Arial" charset="0"/>
              </a:rPr>
              <a:pPr algn="r">
                <a:defRPr/>
              </a:pPr>
              <a:t>‹N°›</a:t>
            </a:fld>
            <a:endParaRPr lang="fr-FR" sz="1000" dirty="0">
              <a:latin typeface="Arial" charset="0"/>
            </a:endParaRPr>
          </a:p>
        </p:txBody>
      </p:sp>
      <p:sp>
        <p:nvSpPr>
          <p:cNvPr id="5" name="ZoneTexte 4"/>
          <p:cNvSpPr txBox="1"/>
          <p:nvPr/>
        </p:nvSpPr>
        <p:spPr>
          <a:xfrm>
            <a:off x="445130" y="9609116"/>
            <a:ext cx="6003554" cy="262526"/>
          </a:xfrm>
          <a:prstGeom prst="rect">
            <a:avLst/>
          </a:prstGeom>
          <a:solidFill>
            <a:schemeClr val="bg1"/>
          </a:solidFill>
        </p:spPr>
        <p:txBody>
          <a:bodyPr>
            <a:spAutoFit/>
          </a:bodyPr>
          <a:lstStyle/>
          <a:p>
            <a:pPr algn="ctr">
              <a:defRPr/>
            </a:pPr>
            <a:r>
              <a:rPr lang="fr-FR" sz="1100" dirty="0" smtClean="0">
                <a:latin typeface="+mj-lt"/>
              </a:rPr>
              <a:t>Présentation</a:t>
            </a:r>
            <a:r>
              <a:rPr lang="fr-FR" sz="1100" baseline="0" dirty="0" smtClean="0">
                <a:latin typeface="+mj-lt"/>
              </a:rPr>
              <a:t> de la réforme GBCP </a:t>
            </a:r>
            <a:r>
              <a:rPr lang="fr-FR" sz="1100" dirty="0" smtClean="0">
                <a:latin typeface="+mj-lt"/>
              </a:rPr>
              <a:t>- Amue </a:t>
            </a:r>
            <a:r>
              <a:rPr lang="fr-FR" sz="1100" dirty="0">
                <a:latin typeface="+mj-lt"/>
              </a:rPr>
              <a:t>© </a:t>
            </a:r>
            <a:r>
              <a:rPr lang="fr-FR" sz="1100" dirty="0" smtClean="0">
                <a:latin typeface="+mj-lt"/>
              </a:rPr>
              <a:t>2013</a:t>
            </a:r>
            <a:endParaRPr lang="fr-FR" sz="1100" dirty="0">
              <a:latin typeface="+mj-lt"/>
            </a:endParaRPr>
          </a:p>
        </p:txBody>
      </p:sp>
      <p:pic>
        <p:nvPicPr>
          <p:cNvPr id="6" name="Picture 19" descr="virgules"/>
          <p:cNvPicPr>
            <a:picLocks noChangeAspect="1" noChangeArrowheads="1"/>
          </p:cNvPicPr>
          <p:nvPr/>
        </p:nvPicPr>
        <p:blipFill>
          <a:blip r:embed="rId2" cstate="print"/>
          <a:srcRect/>
          <a:stretch>
            <a:fillRect/>
          </a:stretch>
        </p:blipFill>
        <p:spPr bwMode="auto">
          <a:xfrm>
            <a:off x="92119" y="9582965"/>
            <a:ext cx="225530" cy="254570"/>
          </a:xfrm>
          <a:prstGeom prst="rect">
            <a:avLst/>
          </a:prstGeom>
          <a:noFill/>
          <a:ln w="9525">
            <a:noFill/>
            <a:miter lim="800000"/>
            <a:headEnd/>
            <a:tailEnd/>
          </a:ln>
        </p:spPr>
      </p:pic>
    </p:spTree>
    <p:extLst>
      <p:ext uri="{BB962C8B-B14F-4D97-AF65-F5344CB8AC3E}">
        <p14:creationId xmlns:p14="http://schemas.microsoft.com/office/powerpoint/2010/main" val="147843739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image" Target="../media/image34.jpeg"/><Relationship Id="rId3" Type="http://schemas.openxmlformats.org/officeDocument/2006/relationships/image" Target="../media/image5.wmf"/><Relationship Id="rId7" Type="http://schemas.openxmlformats.org/officeDocument/2006/relationships/image" Target="../media/image33.jpeg"/><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image" Target="../media/image32.jpeg"/><Relationship Id="rId5" Type="http://schemas.openxmlformats.org/officeDocument/2006/relationships/image" Target="../media/image31.jpeg"/><Relationship Id="rId4" Type="http://schemas.openxmlformats.org/officeDocument/2006/relationships/image" Target="../media/image30.jpeg"/></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662298" y="4388151"/>
            <a:ext cx="5689083" cy="55400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849" tIns="45923" rIns="91849" bIns="45923" anchor="ctr"/>
          <a:lstStyle/>
          <a:p>
            <a:pPr algn="ctr">
              <a:defRPr/>
            </a:pPr>
            <a:endParaRPr lang="fr-FR" dirty="0"/>
          </a:p>
        </p:txBody>
      </p:sp>
      <p:sp>
        <p:nvSpPr>
          <p:cNvPr id="137219" name="Rectangle 9"/>
          <p:cNvSpPr>
            <a:spLocks noChangeArrowheads="1"/>
          </p:cNvSpPr>
          <p:nvPr/>
        </p:nvSpPr>
        <p:spPr bwMode="auto">
          <a:xfrm>
            <a:off x="590828" y="1659480"/>
            <a:ext cx="435178" cy="434360"/>
          </a:xfrm>
          <a:prstGeom prst="rect">
            <a:avLst/>
          </a:prstGeom>
          <a:solidFill>
            <a:srgbClr val="669900"/>
          </a:solidFill>
          <a:ln w="9525">
            <a:solidFill>
              <a:srgbClr val="669900"/>
            </a:solidFill>
            <a:miter lim="800000"/>
            <a:headEnd/>
            <a:tailEnd/>
          </a:ln>
        </p:spPr>
        <p:txBody>
          <a:bodyPr wrap="none" lIns="91849" tIns="45923" rIns="91849" bIns="45923" anchor="ctr"/>
          <a:lstStyle/>
          <a:p>
            <a:endParaRPr lang="fr-FR" sz="1800" dirty="0"/>
          </a:p>
        </p:txBody>
      </p:sp>
      <p:pic>
        <p:nvPicPr>
          <p:cNvPr id="137220" name="Picture 36" descr="LogoCouleurPetit"/>
          <p:cNvPicPr>
            <a:picLocks noChangeAspect="1" noChangeArrowheads="1"/>
          </p:cNvPicPr>
          <p:nvPr/>
        </p:nvPicPr>
        <p:blipFill>
          <a:blip r:embed="rId3"/>
          <a:srcRect/>
          <a:stretch>
            <a:fillRect/>
          </a:stretch>
        </p:blipFill>
        <p:spPr bwMode="auto">
          <a:xfrm>
            <a:off x="590826" y="222750"/>
            <a:ext cx="2217186" cy="743026"/>
          </a:xfrm>
          <a:prstGeom prst="rect">
            <a:avLst/>
          </a:prstGeom>
          <a:noFill/>
          <a:ln w="9525">
            <a:noFill/>
            <a:miter lim="800000"/>
            <a:headEnd/>
            <a:tailEnd/>
          </a:ln>
        </p:spPr>
      </p:pic>
      <p:cxnSp>
        <p:nvCxnSpPr>
          <p:cNvPr id="137221" name="AutoShape 16"/>
          <p:cNvCxnSpPr>
            <a:cxnSpLocks noChangeShapeType="1"/>
            <a:endCxn id="137226" idx="1"/>
          </p:cNvCxnSpPr>
          <p:nvPr/>
        </p:nvCxnSpPr>
        <p:spPr bwMode="auto">
          <a:xfrm>
            <a:off x="1745478" y="3209174"/>
            <a:ext cx="4834608" cy="6284694"/>
          </a:xfrm>
          <a:prstGeom prst="bentConnector2">
            <a:avLst/>
          </a:prstGeom>
          <a:noFill/>
          <a:ln w="9525">
            <a:solidFill>
              <a:srgbClr val="FF6600"/>
            </a:solidFill>
            <a:miter lim="800000"/>
            <a:headEnd/>
            <a:tailEnd/>
          </a:ln>
        </p:spPr>
      </p:cxnSp>
      <p:cxnSp>
        <p:nvCxnSpPr>
          <p:cNvPr id="137222" name="AutoShape 21"/>
          <p:cNvCxnSpPr>
            <a:cxnSpLocks noChangeShapeType="1"/>
            <a:endCxn id="137224" idx="1"/>
          </p:cNvCxnSpPr>
          <p:nvPr/>
        </p:nvCxnSpPr>
        <p:spPr bwMode="auto">
          <a:xfrm rot="10800000" flipH="1" flipV="1">
            <a:off x="1310300" y="3874236"/>
            <a:ext cx="4682137" cy="5619630"/>
          </a:xfrm>
          <a:prstGeom prst="bentConnector4">
            <a:avLst>
              <a:gd name="adj1" fmla="val -4921"/>
              <a:gd name="adj2" fmla="val 51931"/>
            </a:avLst>
          </a:prstGeom>
          <a:noFill/>
          <a:ln w="9525">
            <a:solidFill>
              <a:srgbClr val="990033"/>
            </a:solidFill>
            <a:miter lim="800000"/>
            <a:headEnd/>
            <a:tailEnd/>
          </a:ln>
        </p:spPr>
      </p:cxnSp>
      <p:cxnSp>
        <p:nvCxnSpPr>
          <p:cNvPr id="137223" name="AutoShape 23"/>
          <p:cNvCxnSpPr>
            <a:cxnSpLocks noChangeShapeType="1"/>
          </p:cNvCxnSpPr>
          <p:nvPr/>
        </p:nvCxnSpPr>
        <p:spPr bwMode="auto">
          <a:xfrm rot="-5400000">
            <a:off x="-2773190" y="5769956"/>
            <a:ext cx="7306155" cy="860827"/>
          </a:xfrm>
          <a:prstGeom prst="bentConnector2">
            <a:avLst/>
          </a:prstGeom>
          <a:noFill/>
          <a:ln w="9525">
            <a:solidFill>
              <a:srgbClr val="31728F"/>
            </a:solidFill>
            <a:miter lim="800000"/>
            <a:headEnd/>
            <a:tailEnd/>
          </a:ln>
        </p:spPr>
      </p:cxnSp>
      <p:sp>
        <p:nvSpPr>
          <p:cNvPr id="137224" name="Rectangle 4"/>
          <p:cNvSpPr>
            <a:spLocks noChangeArrowheads="1"/>
          </p:cNvSpPr>
          <p:nvPr/>
        </p:nvSpPr>
        <p:spPr bwMode="auto">
          <a:xfrm rot="5400000">
            <a:off x="5775259" y="9493458"/>
            <a:ext cx="434360" cy="435178"/>
          </a:xfrm>
          <a:prstGeom prst="rect">
            <a:avLst/>
          </a:prstGeom>
          <a:solidFill>
            <a:srgbClr val="990033"/>
          </a:solidFill>
          <a:ln w="9525">
            <a:solidFill>
              <a:srgbClr val="CC3300"/>
            </a:solidFill>
            <a:miter lim="800000"/>
            <a:headEnd/>
            <a:tailEnd/>
          </a:ln>
        </p:spPr>
        <p:txBody>
          <a:bodyPr lIns="91849" tIns="45923" rIns="91849" bIns="45923"/>
          <a:lstStyle/>
          <a:p>
            <a:pPr algn="r" eaLnBrk="0" hangingPunct="0"/>
            <a:endParaRPr lang="fr-FR" sz="1600" b="1" dirty="0">
              <a:solidFill>
                <a:schemeClr val="bg1"/>
              </a:solidFill>
            </a:endParaRPr>
          </a:p>
        </p:txBody>
      </p:sp>
      <p:sp>
        <p:nvSpPr>
          <p:cNvPr id="10" name="Rectangle 4"/>
          <p:cNvSpPr>
            <a:spLocks noChangeArrowheads="1"/>
          </p:cNvSpPr>
          <p:nvPr/>
        </p:nvSpPr>
        <p:spPr bwMode="auto">
          <a:xfrm rot="5400000">
            <a:off x="446707" y="9493458"/>
            <a:ext cx="434360" cy="435178"/>
          </a:xfrm>
          <a:prstGeom prst="rect">
            <a:avLst/>
          </a:prstGeom>
          <a:solidFill>
            <a:srgbClr val="31728F"/>
          </a:solidFill>
          <a:ln w="9525">
            <a:solidFill>
              <a:srgbClr val="003399"/>
            </a:solidFill>
            <a:miter lim="800000"/>
            <a:headEnd/>
            <a:tailEnd/>
          </a:ln>
        </p:spPr>
        <p:txBody>
          <a:bodyPr lIns="91849" tIns="45923" rIns="91849" bIns="45923"/>
          <a:lstStyle/>
          <a:p>
            <a:pPr algn="r" eaLnBrk="0" hangingPunct="0">
              <a:defRPr/>
            </a:pPr>
            <a:endParaRPr lang="fr-FR" sz="1600" b="1" dirty="0">
              <a:ln>
                <a:solidFill>
                  <a:srgbClr val="31728F"/>
                </a:solidFill>
              </a:ln>
              <a:solidFill>
                <a:schemeClr val="bg1"/>
              </a:solidFill>
            </a:endParaRPr>
          </a:p>
        </p:txBody>
      </p:sp>
      <p:sp>
        <p:nvSpPr>
          <p:cNvPr id="137226" name="Rectangle 4"/>
          <p:cNvSpPr>
            <a:spLocks noChangeArrowheads="1"/>
          </p:cNvSpPr>
          <p:nvPr/>
        </p:nvSpPr>
        <p:spPr bwMode="auto">
          <a:xfrm rot="5400000">
            <a:off x="6362908" y="9493458"/>
            <a:ext cx="434360" cy="435178"/>
          </a:xfrm>
          <a:prstGeom prst="rect">
            <a:avLst/>
          </a:prstGeom>
          <a:solidFill>
            <a:srgbClr val="FF6600"/>
          </a:solidFill>
          <a:ln w="9525">
            <a:solidFill>
              <a:srgbClr val="FF6600"/>
            </a:solidFill>
            <a:miter lim="800000"/>
            <a:headEnd/>
            <a:tailEnd/>
          </a:ln>
        </p:spPr>
        <p:txBody>
          <a:bodyPr lIns="91849" tIns="45923" rIns="91849" bIns="45923"/>
          <a:lstStyle/>
          <a:p>
            <a:pPr algn="r" eaLnBrk="0" hangingPunct="0"/>
            <a:endParaRPr lang="fr-FR" sz="1600" b="1" dirty="0">
              <a:solidFill>
                <a:schemeClr val="bg1"/>
              </a:solidFill>
            </a:endParaRPr>
          </a:p>
        </p:txBody>
      </p:sp>
      <p:sp>
        <p:nvSpPr>
          <p:cNvPr id="137227" name="Rectangle 4"/>
          <p:cNvSpPr>
            <a:spLocks noChangeArrowheads="1"/>
          </p:cNvSpPr>
          <p:nvPr/>
        </p:nvSpPr>
        <p:spPr bwMode="auto">
          <a:xfrm rot="5400000">
            <a:off x="5127256" y="9493458"/>
            <a:ext cx="434360" cy="435178"/>
          </a:xfrm>
          <a:prstGeom prst="rect">
            <a:avLst/>
          </a:prstGeom>
          <a:solidFill>
            <a:srgbClr val="003399"/>
          </a:solidFill>
          <a:ln w="9525">
            <a:solidFill>
              <a:srgbClr val="003399"/>
            </a:solidFill>
            <a:miter lim="800000"/>
            <a:headEnd/>
            <a:tailEnd/>
          </a:ln>
        </p:spPr>
        <p:txBody>
          <a:bodyPr lIns="91849" tIns="45923" rIns="91849" bIns="45923"/>
          <a:lstStyle/>
          <a:p>
            <a:pPr algn="r" eaLnBrk="0" hangingPunct="0"/>
            <a:endParaRPr lang="fr-FR" sz="1600" b="1" dirty="0">
              <a:solidFill>
                <a:schemeClr val="bg1"/>
              </a:solidFill>
            </a:endParaRPr>
          </a:p>
        </p:txBody>
      </p:sp>
      <p:pic>
        <p:nvPicPr>
          <p:cNvPr id="137228" name="Picture 8" descr="vertB"/>
          <p:cNvPicPr>
            <a:picLocks noChangeAspect="1" noChangeArrowheads="1"/>
          </p:cNvPicPr>
          <p:nvPr/>
        </p:nvPicPr>
        <p:blipFill>
          <a:blip r:embed="rId4"/>
          <a:srcRect/>
          <a:stretch>
            <a:fillRect/>
          </a:stretch>
        </p:blipFill>
        <p:spPr bwMode="auto">
          <a:xfrm>
            <a:off x="1310302" y="1665844"/>
            <a:ext cx="435178" cy="434360"/>
          </a:xfrm>
          <a:prstGeom prst="rect">
            <a:avLst/>
          </a:prstGeom>
          <a:noFill/>
          <a:ln w="9525">
            <a:noFill/>
            <a:miter lim="800000"/>
            <a:headEnd/>
            <a:tailEnd/>
          </a:ln>
        </p:spPr>
      </p:pic>
      <p:pic>
        <p:nvPicPr>
          <p:cNvPr id="137229" name="Image 14" descr="bordeaux3.jpg"/>
          <p:cNvPicPr>
            <a:picLocks noChangeAspect="1"/>
          </p:cNvPicPr>
          <p:nvPr/>
        </p:nvPicPr>
        <p:blipFill>
          <a:blip r:embed="rId5"/>
          <a:srcRect/>
          <a:stretch>
            <a:fillRect/>
          </a:stretch>
        </p:blipFill>
        <p:spPr bwMode="auto">
          <a:xfrm>
            <a:off x="1310302" y="3657853"/>
            <a:ext cx="435178" cy="434360"/>
          </a:xfrm>
          <a:prstGeom prst="rect">
            <a:avLst/>
          </a:prstGeom>
          <a:noFill/>
          <a:ln w="9525">
            <a:noFill/>
            <a:miter lim="800000"/>
            <a:headEnd/>
            <a:tailEnd/>
          </a:ln>
        </p:spPr>
      </p:pic>
      <p:pic>
        <p:nvPicPr>
          <p:cNvPr id="137230" name="Image 16" descr="orange2.jpg"/>
          <p:cNvPicPr>
            <a:picLocks noChangeAspect="1"/>
          </p:cNvPicPr>
          <p:nvPr/>
        </p:nvPicPr>
        <p:blipFill>
          <a:blip r:embed="rId6"/>
          <a:srcRect/>
          <a:stretch>
            <a:fillRect/>
          </a:stretch>
        </p:blipFill>
        <p:spPr bwMode="auto">
          <a:xfrm>
            <a:off x="1310302" y="2992790"/>
            <a:ext cx="435178" cy="434360"/>
          </a:xfrm>
          <a:prstGeom prst="rect">
            <a:avLst/>
          </a:prstGeom>
          <a:noFill/>
          <a:ln w="9525">
            <a:noFill/>
            <a:miter lim="800000"/>
            <a:headEnd/>
            <a:tailEnd/>
          </a:ln>
        </p:spPr>
      </p:pic>
      <p:pic>
        <p:nvPicPr>
          <p:cNvPr id="137231" name="Image 22" descr="bleufoncé3.jpg"/>
          <p:cNvPicPr>
            <a:picLocks noChangeAspect="1"/>
          </p:cNvPicPr>
          <p:nvPr/>
        </p:nvPicPr>
        <p:blipFill>
          <a:blip r:embed="rId7"/>
          <a:srcRect/>
          <a:stretch>
            <a:fillRect/>
          </a:stretch>
        </p:blipFill>
        <p:spPr bwMode="auto">
          <a:xfrm>
            <a:off x="1310302" y="4322917"/>
            <a:ext cx="435178" cy="434360"/>
          </a:xfrm>
          <a:prstGeom prst="rect">
            <a:avLst/>
          </a:prstGeom>
          <a:noFill/>
          <a:ln w="9525">
            <a:noFill/>
            <a:miter lim="800000"/>
            <a:headEnd/>
            <a:tailEnd/>
          </a:ln>
        </p:spPr>
      </p:pic>
      <p:pic>
        <p:nvPicPr>
          <p:cNvPr id="137232" name="Image 19" descr="bleu-vert1.jpg"/>
          <p:cNvPicPr>
            <a:picLocks noChangeAspect="1"/>
          </p:cNvPicPr>
          <p:nvPr/>
        </p:nvPicPr>
        <p:blipFill>
          <a:blip r:embed="rId8"/>
          <a:srcRect/>
          <a:stretch>
            <a:fillRect/>
          </a:stretch>
        </p:blipFill>
        <p:spPr bwMode="auto">
          <a:xfrm>
            <a:off x="1310301" y="2330906"/>
            <a:ext cx="432001" cy="431177"/>
          </a:xfrm>
          <a:prstGeom prst="rect">
            <a:avLst/>
          </a:prstGeom>
          <a:noFill/>
          <a:ln w="9525">
            <a:noFill/>
            <a:miter lim="800000"/>
            <a:headEnd/>
            <a:tailEnd/>
          </a:ln>
        </p:spPr>
      </p:pic>
      <p:cxnSp>
        <p:nvCxnSpPr>
          <p:cNvPr id="137233" name="AutoShape 21"/>
          <p:cNvCxnSpPr>
            <a:cxnSpLocks noChangeShapeType="1"/>
            <a:endCxn id="137227" idx="1"/>
          </p:cNvCxnSpPr>
          <p:nvPr/>
        </p:nvCxnSpPr>
        <p:spPr bwMode="auto">
          <a:xfrm rot="16200000" flipH="1">
            <a:off x="1067867" y="5217299"/>
            <a:ext cx="4736591" cy="3816545"/>
          </a:xfrm>
          <a:prstGeom prst="bentConnector3">
            <a:avLst>
              <a:gd name="adj1" fmla="val 50000"/>
            </a:avLst>
          </a:prstGeom>
          <a:noFill/>
          <a:ln w="9525">
            <a:solidFill>
              <a:srgbClr val="000099"/>
            </a:solidFill>
            <a:miter lim="800000"/>
            <a:headEnd/>
            <a:tailEnd/>
          </a:ln>
        </p:spPr>
      </p:cxnSp>
      <p:sp>
        <p:nvSpPr>
          <p:cNvPr id="137235" name="ZoneTexte 27"/>
          <p:cNvSpPr txBox="1">
            <a:spLocks noChangeArrowheads="1"/>
          </p:cNvSpPr>
          <p:nvPr/>
        </p:nvSpPr>
        <p:spPr bwMode="auto">
          <a:xfrm>
            <a:off x="1958005" y="4346781"/>
            <a:ext cx="4538624" cy="1951906"/>
          </a:xfrm>
          <a:prstGeom prst="rect">
            <a:avLst/>
          </a:prstGeom>
          <a:noFill/>
          <a:ln w="9525">
            <a:noFill/>
            <a:miter lim="800000"/>
            <a:headEnd/>
            <a:tailEnd/>
          </a:ln>
        </p:spPr>
        <p:txBody>
          <a:bodyPr wrap="square" lIns="91849" tIns="45923" rIns="91849" bIns="45923">
            <a:spAutoFit/>
          </a:bodyPr>
          <a:lstStyle/>
          <a:p>
            <a:pPr>
              <a:lnSpc>
                <a:spcPct val="150000"/>
              </a:lnSpc>
              <a:spcBef>
                <a:spcPts val="0"/>
              </a:spcBef>
              <a:spcAft>
                <a:spcPts val="0"/>
              </a:spcAft>
            </a:pPr>
            <a:r>
              <a:rPr lang="fr-FR" sz="2800" b="1" dirty="0">
                <a:latin typeface="Arial" pitchFamily="34" charset="0"/>
                <a:cs typeface="Arial" pitchFamily="34" charset="0"/>
              </a:rPr>
              <a:t>La Gestion Budgétaire et</a:t>
            </a:r>
          </a:p>
          <a:p>
            <a:pPr>
              <a:lnSpc>
                <a:spcPct val="150000"/>
              </a:lnSpc>
              <a:spcBef>
                <a:spcPts val="0"/>
              </a:spcBef>
              <a:spcAft>
                <a:spcPts val="0"/>
              </a:spcAft>
            </a:pPr>
            <a:r>
              <a:rPr lang="fr-FR" sz="2800" b="1" dirty="0">
                <a:latin typeface="Arial" pitchFamily="34" charset="0"/>
                <a:cs typeface="Arial" pitchFamily="34" charset="0"/>
              </a:rPr>
              <a:t>Comptable Publique :</a:t>
            </a:r>
          </a:p>
          <a:p>
            <a:pPr>
              <a:lnSpc>
                <a:spcPct val="150000"/>
              </a:lnSpc>
              <a:spcBef>
                <a:spcPts val="0"/>
              </a:spcBef>
              <a:spcAft>
                <a:spcPts val="0"/>
              </a:spcAft>
            </a:pPr>
            <a:r>
              <a:rPr lang="fr-FR" sz="2800" b="1" dirty="0">
                <a:latin typeface="Arial" pitchFamily="34" charset="0"/>
                <a:cs typeface="Arial" pitchFamily="34" charset="0"/>
              </a:rPr>
              <a:t>présentation et enjeux</a:t>
            </a:r>
          </a:p>
        </p:txBody>
      </p:sp>
    </p:spTree>
    <p:extLst>
      <p:ext uri="{BB962C8B-B14F-4D97-AF65-F5344CB8AC3E}">
        <p14:creationId xmlns:p14="http://schemas.microsoft.com/office/powerpoint/2010/main" val="95450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Tree>
    <p:extLst>
      <p:ext uri="{BB962C8B-B14F-4D97-AF65-F5344CB8AC3E}">
        <p14:creationId xmlns:p14="http://schemas.microsoft.com/office/powerpoint/2010/main" val="1251498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2" name="Espace réservé des commentaires 1"/>
          <p:cNvSpPr>
            <a:spLocks noGrp="1"/>
          </p:cNvSpPr>
          <p:nvPr>
            <p:ph type="body" idx="1"/>
          </p:nvPr>
        </p:nvSpPr>
        <p:spPr>
          <a:xfrm>
            <a:off x="679450" y="4778375"/>
            <a:ext cx="5438775" cy="3908425"/>
          </a:xfrm>
          <a:prstGeom prst="rect">
            <a:avLst/>
          </a:prstGeom>
        </p:spPr>
        <p:txBody>
          <a:bodyPr/>
          <a:lstStyle/>
          <a:p>
            <a:r>
              <a:rPr lang="fr-FR" dirty="0" smtClean="0"/>
              <a:t>Comptabilité valeurs inactives</a:t>
            </a:r>
            <a:r>
              <a:rPr lang="fr-FR" baseline="0" dirty="0" smtClean="0"/>
              <a:t> : peu utilisée dans les établissements, ex : tickets de cantine.</a:t>
            </a:r>
          </a:p>
          <a:p>
            <a:r>
              <a:rPr lang="fr-FR" baseline="0" dirty="0" smtClean="0"/>
              <a:t>Ne sera pas développée dans la suite de la présentation</a:t>
            </a:r>
            <a:endParaRPr lang="fr-FR" dirty="0"/>
          </a:p>
        </p:txBody>
      </p:sp>
    </p:spTree>
    <p:extLst>
      <p:ext uri="{BB962C8B-B14F-4D97-AF65-F5344CB8AC3E}">
        <p14:creationId xmlns:p14="http://schemas.microsoft.com/office/powerpoint/2010/main" val="1349768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2" name="Espace réservé des commentaires 1"/>
          <p:cNvSpPr>
            <a:spLocks noGrp="1"/>
          </p:cNvSpPr>
          <p:nvPr>
            <p:ph type="body" idx="1"/>
          </p:nvPr>
        </p:nvSpPr>
        <p:spPr>
          <a:xfrm>
            <a:off x="679450" y="4778375"/>
            <a:ext cx="5438775" cy="3908425"/>
          </a:xfrm>
          <a:prstGeom prst="rect">
            <a:avLst/>
          </a:prstGeom>
        </p:spPr>
        <p:txBody>
          <a:bodyPr/>
          <a:lstStyle/>
          <a:p>
            <a:r>
              <a:rPr lang="fr-FR" dirty="0" smtClean="0"/>
              <a:t>Dans le système budgétaire et comptable actuel les classes 1 et 2,</a:t>
            </a:r>
            <a:r>
              <a:rPr lang="fr-FR" baseline="0" dirty="0" smtClean="0"/>
              <a:t> 6 et 7 sont impactées de la même façon au sein des comptabilités budgétaire et générale toutes les deux tenues en droits constatés. En exécution, même si elle ne relèvent pas de la même finalité, les deux comptabilités produisent donc des informations qui sont redondantes.</a:t>
            </a:r>
            <a:endParaRPr lang="fr-FR" dirty="0"/>
          </a:p>
        </p:txBody>
      </p:sp>
    </p:spTree>
    <p:extLst>
      <p:ext uri="{BB962C8B-B14F-4D97-AF65-F5344CB8AC3E}">
        <p14:creationId xmlns:p14="http://schemas.microsoft.com/office/powerpoint/2010/main" val="4123712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r>
              <a:rPr lang="fr-FR" dirty="0" smtClean="0"/>
              <a:t>Choix pédagogique</a:t>
            </a:r>
            <a:r>
              <a:rPr lang="fr-FR" baseline="0" dirty="0" smtClean="0"/>
              <a:t> : présentation des AE/CP dans leurs grands principes, puis exemples à la suite.</a:t>
            </a:r>
          </a:p>
          <a:p>
            <a:r>
              <a:rPr lang="fr-FR" baseline="0" dirty="0" smtClean="0"/>
              <a:t>L’apport des AE en termes de pluriannualité et de soutenabilité est ensuite repris dans la partie sur les apports de la réforme.</a:t>
            </a:r>
          </a:p>
          <a:p>
            <a:endParaRPr lang="fr-FR" dirty="0"/>
          </a:p>
        </p:txBody>
      </p:sp>
    </p:spTree>
    <p:extLst>
      <p:ext uri="{BB962C8B-B14F-4D97-AF65-F5344CB8AC3E}">
        <p14:creationId xmlns:p14="http://schemas.microsoft.com/office/powerpoint/2010/main" val="796462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811181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1405072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18271840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2026740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937993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Tree>
    <p:extLst>
      <p:ext uri="{BB962C8B-B14F-4D97-AF65-F5344CB8AC3E}">
        <p14:creationId xmlns:p14="http://schemas.microsoft.com/office/powerpoint/2010/main" val="222584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3414223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Espace réservé de l'image des diapositives 1"/>
          <p:cNvSpPr>
            <a:spLocks noGrp="1" noRot="1" noChangeAspect="1" noTextEdit="1"/>
          </p:cNvSpPr>
          <p:nvPr>
            <p:ph type="sldImg"/>
          </p:nvPr>
        </p:nvSpPr>
        <p:spPr>
          <a:ln/>
        </p:spPr>
      </p:sp>
    </p:spTree>
    <p:extLst>
      <p:ext uri="{BB962C8B-B14F-4D97-AF65-F5344CB8AC3E}">
        <p14:creationId xmlns:p14="http://schemas.microsoft.com/office/powerpoint/2010/main" val="776051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3152509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dirty="0"/>
          </a:p>
        </p:txBody>
      </p:sp>
    </p:spTree>
    <p:extLst>
      <p:ext uri="{BB962C8B-B14F-4D97-AF65-F5344CB8AC3E}">
        <p14:creationId xmlns:p14="http://schemas.microsoft.com/office/powerpoint/2010/main" val="2798474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r>
              <a:rPr lang="fr-FR" dirty="0" smtClean="0"/>
              <a:t>Selon l’organisation avec ou sans service facturier, l’enregistrement</a:t>
            </a:r>
            <a:r>
              <a:rPr lang="fr-FR" baseline="0" dirty="0" smtClean="0"/>
              <a:t> de la facture peut être effectué par l’ordonnateur ou le comptable.</a:t>
            </a:r>
            <a:endParaRPr lang="fr-FR" dirty="0"/>
          </a:p>
        </p:txBody>
      </p:sp>
    </p:spTree>
    <p:extLst>
      <p:ext uri="{BB962C8B-B14F-4D97-AF65-F5344CB8AC3E}">
        <p14:creationId xmlns:p14="http://schemas.microsoft.com/office/powerpoint/2010/main" val="1708121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879556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Espace réservé de l'image des diapositives 1"/>
          <p:cNvSpPr>
            <a:spLocks noGrp="1" noRot="1" noChangeAspect="1" noTextEdit="1"/>
          </p:cNvSpPr>
          <p:nvPr>
            <p:ph type="sldImg"/>
          </p:nvPr>
        </p:nvSpPr>
        <p:spPr>
          <a:ln/>
        </p:spPr>
      </p:sp>
      <p:sp>
        <p:nvSpPr>
          <p:cNvPr id="2" name="Espace réservé des commentaires 1"/>
          <p:cNvSpPr>
            <a:spLocks noGrp="1"/>
          </p:cNvSpPr>
          <p:nvPr>
            <p:ph type="body" idx="1"/>
          </p:nvPr>
        </p:nvSpPr>
        <p:spPr>
          <a:xfrm>
            <a:off x="679450" y="4778375"/>
            <a:ext cx="5438775" cy="3908425"/>
          </a:xfrm>
          <a:prstGeom prst="rect">
            <a:avLst/>
          </a:prstGeom>
        </p:spPr>
        <p:txBody>
          <a:bodyPr/>
          <a:lstStyle/>
          <a:p>
            <a:r>
              <a:rPr lang="fr-FR" dirty="0" smtClean="0"/>
              <a:t>Exemples de programmations</a:t>
            </a:r>
            <a:r>
              <a:rPr lang="fr-FR" baseline="0" dirty="0" smtClean="0"/>
              <a:t> pluriannuelles qui ne sont pas pour toute ou partie retracées dans le PPI et le PPR : schéma directeur des SI, plan d’économie d’énergie, SPSI….</a:t>
            </a:r>
          </a:p>
          <a:p>
            <a:endParaRPr lang="fr-FR" baseline="0" dirty="0" smtClean="0"/>
          </a:p>
          <a:p>
            <a:r>
              <a:rPr lang="fr-FR" baseline="0" dirty="0" smtClean="0"/>
              <a:t>Importance de l’implication du service marchés : les modalités définies dans les marchés (à bon de commande, avec tranches fermes et/ou conditionnelles, le versement d’avances…) vont avoir un impact direct sur la consommation budgétaire des AE et des CP, la stratégie achat a donc importance encore plus significative en termes budgétaires.</a:t>
            </a:r>
            <a:endParaRPr lang="fr-FR" dirty="0"/>
          </a:p>
        </p:txBody>
      </p:sp>
    </p:spTree>
    <p:extLst>
      <p:ext uri="{BB962C8B-B14F-4D97-AF65-F5344CB8AC3E}">
        <p14:creationId xmlns:p14="http://schemas.microsoft.com/office/powerpoint/2010/main" val="19131431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pPr>
              <a:defRPr/>
            </a:pPr>
            <a:r>
              <a:rPr lang="fr-FR" dirty="0" smtClean="0"/>
              <a:t>Service facturier : centre de traitement et de paiement unique des factures sous l’autorité de l’agent comptable pour le compte d’un ou plusieurs services</a:t>
            </a:r>
          </a:p>
          <a:p>
            <a:pPr>
              <a:defRPr/>
            </a:pPr>
            <a:r>
              <a:rPr lang="fr-FR" dirty="0" smtClean="0"/>
              <a:t>Le service facturier optimise et rationnalise la séparation ordonnateur/comptable. </a:t>
            </a:r>
          </a:p>
          <a:p>
            <a:pPr>
              <a:defRPr/>
            </a:pPr>
            <a:r>
              <a:rPr lang="fr-FR" dirty="0" smtClean="0"/>
              <a:t>Organisation plus efficace : suppression des contrôles redondants (présence des pièces justificatives, contrôles des montants, caractère libératoire du paiement, vérification de l’imputation budgétaire et de la liquidation)</a:t>
            </a:r>
          </a:p>
          <a:p>
            <a:pPr>
              <a:defRPr/>
            </a:pPr>
            <a:r>
              <a:rPr lang="fr-FR" dirty="0" smtClean="0"/>
              <a:t>! Certification du service fait : enregistrement par le gestionnaire, factures traitées dès leur réception par le service facturier (amélioration du délai global de paiement)</a:t>
            </a:r>
          </a:p>
          <a:p>
            <a:pPr marL="171450" indent="-171450">
              <a:buFontTx/>
              <a:buChar char="-"/>
              <a:defRPr/>
            </a:pPr>
            <a:r>
              <a:rPr lang="fr-FR" dirty="0" smtClean="0"/>
              <a:t>Pas de factures perdues</a:t>
            </a:r>
          </a:p>
          <a:p>
            <a:pPr marL="171450" indent="-171450">
              <a:buFontTx/>
              <a:buChar char="-"/>
              <a:defRPr/>
            </a:pPr>
            <a:r>
              <a:rPr lang="fr-FR" dirty="0" smtClean="0"/>
              <a:t>Professionnalisation des acteurs du circuit dépenses</a:t>
            </a:r>
          </a:p>
          <a:p>
            <a:pPr>
              <a:defRPr/>
            </a:pPr>
            <a:r>
              <a:rPr lang="fr-FR" dirty="0" smtClean="0"/>
              <a:t>! Ne pas sous estimer l’impact du changement de pratiques</a:t>
            </a:r>
          </a:p>
          <a:p>
            <a:pPr>
              <a:defRPr/>
            </a:pPr>
            <a:endParaRPr lang="fr-FR" dirty="0" smtClean="0"/>
          </a:p>
          <a:p>
            <a:pPr>
              <a:defRPr/>
            </a:pPr>
            <a:r>
              <a:rPr lang="fr-FR" dirty="0" smtClean="0"/>
              <a:t>Concernant les intérêts moratoires,</a:t>
            </a:r>
            <a:r>
              <a:rPr lang="fr-FR" baseline="0" dirty="0" smtClean="0"/>
              <a:t> voir le décret 2013-269 : hausse de 1 point du taux + indemnité forfaitaire de 40</a:t>
            </a:r>
            <a:r>
              <a:rPr lang="fr-FR" baseline="30000" dirty="0" smtClean="0"/>
              <a:t>€.</a:t>
            </a:r>
          </a:p>
          <a:p>
            <a:pPr>
              <a:defRPr/>
            </a:pPr>
            <a:endParaRPr lang="fr-FR" dirty="0" smtClean="0"/>
          </a:p>
          <a:p>
            <a:endParaRPr lang="fr-FR" dirty="0"/>
          </a:p>
        </p:txBody>
      </p:sp>
    </p:spTree>
    <p:extLst>
      <p:ext uri="{BB962C8B-B14F-4D97-AF65-F5344CB8AC3E}">
        <p14:creationId xmlns:p14="http://schemas.microsoft.com/office/powerpoint/2010/main" val="393537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fontScale="92500" lnSpcReduction="20000"/>
          </a:bodyPr>
          <a:lstStyle/>
          <a:p>
            <a:pPr lvl="0">
              <a:lnSpc>
                <a:spcPct val="150000"/>
              </a:lnSpc>
              <a:spcBef>
                <a:spcPct val="20000"/>
              </a:spcBef>
              <a:buFont typeface="Arial" charset="0"/>
              <a:buNone/>
              <a:defRPr/>
            </a:pPr>
            <a:r>
              <a:rPr lang="fr-FR" sz="1000" dirty="0" smtClean="0"/>
              <a:t>Le contrôle interne permet de :</a:t>
            </a:r>
          </a:p>
          <a:p>
            <a:pPr marL="628650" lvl="1" indent="-171450">
              <a:lnSpc>
                <a:spcPct val="150000"/>
              </a:lnSpc>
              <a:spcBef>
                <a:spcPct val="20000"/>
              </a:spcBef>
              <a:buFontTx/>
              <a:buChar char="-"/>
              <a:defRPr/>
            </a:pPr>
            <a:r>
              <a:rPr lang="fr-FR" sz="1000" dirty="0" smtClean="0"/>
              <a:t>Fiabiliser les comptes</a:t>
            </a:r>
          </a:p>
          <a:p>
            <a:pPr marL="628650" lvl="1" indent="-171450">
              <a:lnSpc>
                <a:spcPct val="150000"/>
              </a:lnSpc>
              <a:spcBef>
                <a:spcPct val="20000"/>
              </a:spcBef>
              <a:buFontTx/>
              <a:buChar char="-"/>
              <a:defRPr/>
            </a:pPr>
            <a:r>
              <a:rPr lang="fr-FR" sz="1000" dirty="0" smtClean="0"/>
              <a:t>Formaliser les procédures de gestion</a:t>
            </a:r>
          </a:p>
          <a:p>
            <a:pPr marL="628650" lvl="1" indent="-171450">
              <a:lnSpc>
                <a:spcPct val="150000"/>
              </a:lnSpc>
              <a:spcBef>
                <a:spcPct val="20000"/>
              </a:spcBef>
              <a:buFontTx/>
              <a:buChar char="-"/>
              <a:defRPr/>
            </a:pPr>
            <a:r>
              <a:rPr lang="fr-FR" sz="1000" dirty="0" smtClean="0"/>
              <a:t>Renforcer les contrôles là où ils n’existent pas et les alléger là où ils sont redondants</a:t>
            </a:r>
          </a:p>
          <a:p>
            <a:pPr marL="628650" lvl="1" indent="-171450">
              <a:lnSpc>
                <a:spcPct val="150000"/>
              </a:lnSpc>
              <a:spcBef>
                <a:spcPct val="20000"/>
              </a:spcBef>
              <a:buFontTx/>
              <a:buChar char="-"/>
              <a:defRPr/>
            </a:pPr>
            <a:r>
              <a:rPr lang="fr-FR" sz="1000" dirty="0" smtClean="0"/>
              <a:t>Identifier les principaux risques afin de s’assurer de leur maîtrise à tous les niveaux</a:t>
            </a:r>
          </a:p>
          <a:p>
            <a:pPr marL="628650" lvl="1" indent="-171450">
              <a:lnSpc>
                <a:spcPct val="150000"/>
              </a:lnSpc>
              <a:spcBef>
                <a:spcPct val="20000"/>
              </a:spcBef>
              <a:buFontTx/>
              <a:buChar char="-"/>
              <a:defRPr/>
            </a:pPr>
            <a:r>
              <a:rPr lang="fr-FR" sz="1000" dirty="0" smtClean="0"/>
              <a:t>Améliorer la sécurité juridique et financière de l’établissement</a:t>
            </a:r>
          </a:p>
          <a:p>
            <a:pPr marL="628650" lvl="1" indent="-171450">
              <a:lnSpc>
                <a:spcPct val="150000"/>
              </a:lnSpc>
              <a:spcBef>
                <a:spcPct val="20000"/>
              </a:spcBef>
              <a:buFontTx/>
              <a:buChar char="-"/>
              <a:defRPr/>
            </a:pPr>
            <a:r>
              <a:rPr lang="fr-FR" sz="1000" dirty="0" smtClean="0"/>
              <a:t>Réduire les coûts de non qualité</a:t>
            </a:r>
          </a:p>
          <a:p>
            <a:pPr lvl="0">
              <a:lnSpc>
                <a:spcPct val="150000"/>
              </a:lnSpc>
              <a:spcBef>
                <a:spcPct val="20000"/>
              </a:spcBef>
              <a:buFont typeface="Arial" charset="0"/>
              <a:buNone/>
              <a:defRPr/>
            </a:pPr>
            <a:r>
              <a:rPr lang="fr-FR" sz="1000" dirty="0" smtClean="0"/>
              <a:t>Le contrôle interne  est une opportunité pour  :</a:t>
            </a:r>
          </a:p>
          <a:p>
            <a:pPr marL="628650" lvl="1" indent="-171450">
              <a:lnSpc>
                <a:spcPct val="150000"/>
              </a:lnSpc>
              <a:spcBef>
                <a:spcPct val="20000"/>
              </a:spcBef>
              <a:buFontTx/>
              <a:buChar char="-"/>
              <a:defRPr/>
            </a:pPr>
            <a:r>
              <a:rPr lang="fr-FR" sz="1000" dirty="0" smtClean="0"/>
              <a:t>optimiser l’organisation et les modes de fonctionnement </a:t>
            </a:r>
          </a:p>
          <a:p>
            <a:pPr marL="628650" lvl="1" indent="-171450">
              <a:lnSpc>
                <a:spcPct val="150000"/>
              </a:lnSpc>
              <a:spcBef>
                <a:spcPct val="20000"/>
              </a:spcBef>
              <a:buFontTx/>
              <a:buChar char="-"/>
              <a:defRPr/>
            </a:pPr>
            <a:r>
              <a:rPr lang="fr-FR" sz="1000" dirty="0" smtClean="0"/>
              <a:t>mutualiser, partager et de valoriser de bonnes pratiques</a:t>
            </a:r>
          </a:p>
          <a:p>
            <a:pPr marL="628650" lvl="1" indent="-171450">
              <a:lnSpc>
                <a:spcPct val="150000"/>
              </a:lnSpc>
              <a:spcBef>
                <a:spcPct val="20000"/>
              </a:spcBef>
              <a:buFontTx/>
              <a:buChar char="-"/>
              <a:defRPr/>
            </a:pPr>
            <a:r>
              <a:rPr lang="fr-FR" sz="1000" dirty="0" smtClean="0"/>
              <a:t>s’adapter aux changements </a:t>
            </a:r>
          </a:p>
          <a:p>
            <a:pPr marL="628650" lvl="1" indent="-171450">
              <a:lnSpc>
                <a:spcPct val="150000"/>
              </a:lnSpc>
              <a:spcBef>
                <a:spcPct val="20000"/>
              </a:spcBef>
              <a:buFontTx/>
              <a:buChar char="-"/>
              <a:defRPr/>
            </a:pPr>
            <a:r>
              <a:rPr lang="fr-FR" sz="1000" dirty="0" smtClean="0"/>
              <a:t>adopter une démarche qualité d’ensemble</a:t>
            </a:r>
          </a:p>
          <a:p>
            <a:pPr lvl="0">
              <a:lnSpc>
                <a:spcPct val="150000"/>
              </a:lnSpc>
              <a:spcBef>
                <a:spcPct val="20000"/>
              </a:spcBef>
              <a:defRPr/>
            </a:pPr>
            <a:r>
              <a:rPr lang="fr-FR" sz="1000" u="sng" dirty="0" smtClean="0"/>
              <a:t>Attention </a:t>
            </a:r>
            <a:r>
              <a:rPr lang="fr-FR" sz="1000" dirty="0" smtClean="0"/>
              <a:t>: </a:t>
            </a:r>
          </a:p>
          <a:p>
            <a:pPr lvl="1">
              <a:lnSpc>
                <a:spcPct val="150000"/>
              </a:lnSpc>
              <a:spcBef>
                <a:spcPct val="20000"/>
              </a:spcBef>
              <a:defRPr/>
            </a:pPr>
            <a:r>
              <a:rPr lang="fr-FR" sz="1000" dirty="0" smtClean="0"/>
              <a:t>! Portage politique</a:t>
            </a:r>
          </a:p>
          <a:p>
            <a:pPr lvl="1">
              <a:lnSpc>
                <a:spcPct val="150000"/>
              </a:lnSpc>
              <a:spcBef>
                <a:spcPct val="20000"/>
              </a:spcBef>
              <a:defRPr/>
            </a:pPr>
            <a:r>
              <a:rPr lang="fr-FR" sz="1000" dirty="0" smtClean="0"/>
              <a:t>! Moyens adaptés</a:t>
            </a:r>
          </a:p>
          <a:p>
            <a:pPr lvl="1">
              <a:lnSpc>
                <a:spcPct val="150000"/>
              </a:lnSpc>
              <a:spcBef>
                <a:spcPct val="20000"/>
              </a:spcBef>
              <a:defRPr/>
            </a:pPr>
            <a:r>
              <a:rPr lang="fr-FR" sz="1000" dirty="0" smtClean="0"/>
              <a:t>! Implication de tous les acteurs</a:t>
            </a:r>
          </a:p>
          <a:p>
            <a:pPr lvl="1">
              <a:lnSpc>
                <a:spcPct val="150000"/>
              </a:lnSpc>
              <a:spcBef>
                <a:spcPct val="20000"/>
              </a:spcBef>
              <a:defRPr/>
            </a:pPr>
            <a:r>
              <a:rPr lang="fr-FR" sz="1000" dirty="0" smtClean="0"/>
              <a:t>! Démarche partenariale</a:t>
            </a:r>
          </a:p>
          <a:p>
            <a:pPr lvl="1">
              <a:lnSpc>
                <a:spcPct val="150000"/>
              </a:lnSpc>
              <a:spcBef>
                <a:spcPct val="20000"/>
              </a:spcBef>
              <a:defRPr/>
            </a:pPr>
            <a:r>
              <a:rPr lang="fr-FR" sz="1000" dirty="0" smtClean="0"/>
              <a:t>! Démarche progressive</a:t>
            </a:r>
          </a:p>
          <a:p>
            <a:endParaRPr lang="fr-FR" dirty="0" smtClean="0"/>
          </a:p>
          <a:p>
            <a:r>
              <a:rPr lang="fr-FR" dirty="0" smtClean="0"/>
              <a:t>A noter</a:t>
            </a:r>
            <a:r>
              <a:rPr lang="fr-FR" baseline="0" dirty="0" smtClean="0"/>
              <a:t> : le CICF a fait l’objet d’une nombreuse documentation et d’outils normés, le CIB reste davantage à construire : il existe côté État, mais nécessite une adaptation pour le contexte des EPSCP.</a:t>
            </a:r>
            <a:endParaRPr lang="fr-FR" dirty="0"/>
          </a:p>
        </p:txBody>
      </p:sp>
    </p:spTree>
    <p:extLst>
      <p:ext uri="{BB962C8B-B14F-4D97-AF65-F5344CB8AC3E}">
        <p14:creationId xmlns:p14="http://schemas.microsoft.com/office/powerpoint/2010/main" val="183605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pPr>
              <a:defRPr/>
            </a:pPr>
            <a:r>
              <a:rPr lang="fr-FR" dirty="0" smtClean="0"/>
              <a:t>Le contrôle hiérarchisé de la dépense s’inscrit dans le principe de séparation ordonnateur/comptable : 1° contrôle effectué par l’ordonnateur avant la demande de mise en paiement et intervention du comptable.</a:t>
            </a:r>
          </a:p>
          <a:p>
            <a:pPr marL="171450" indent="-171450">
              <a:buFontTx/>
              <a:buChar char="-"/>
              <a:defRPr/>
            </a:pPr>
            <a:r>
              <a:rPr lang="fr-FR" dirty="0" smtClean="0"/>
              <a:t>Contrôles mieux ciblés (analyse à partir de critères objectifs) ! ne conduit pas à réduire de manière aveugle le contrôle des dépenses (la hiérarchisation des contrôles doit prendre en compte la nature des dépenses et la qualité des procédures)</a:t>
            </a:r>
          </a:p>
          <a:p>
            <a:pPr marL="171450" indent="-171450">
              <a:buFontTx/>
              <a:buChar char="-"/>
              <a:defRPr/>
            </a:pPr>
            <a:r>
              <a:rPr lang="fr-FR" dirty="0" smtClean="0"/>
              <a:t>Contrôles mieux organisés : une méthodologie basée sur un référentiel national qui normalise les pratiques de contrôle + plan de contrôle annuel (hiérarchisation, programmation et suivi des contrôles)</a:t>
            </a:r>
          </a:p>
          <a:p>
            <a:pPr marL="171450" indent="-171450">
              <a:buFontTx/>
              <a:buChar char="-"/>
              <a:defRPr/>
            </a:pPr>
            <a:r>
              <a:rPr lang="fr-FR" dirty="0" smtClean="0"/>
              <a:t>Contrôles plus efficaces : formalisation des contrôles, restitutions périodiques des contrôles et des erreurs relevées (communication à l’ordonnateur) ! Doit permettre d’améliorer les pratiques et de mettre à jour les procédures </a:t>
            </a:r>
          </a:p>
          <a:p>
            <a:pPr marL="171450" indent="-171450">
              <a:buFontTx/>
              <a:buChar char="-"/>
              <a:defRPr/>
            </a:pPr>
            <a:r>
              <a:rPr lang="fr-FR" dirty="0" smtClean="0"/>
              <a:t>Contrôles plus fluides : l’intensité des contrôles dépend de l’importance des erreurs relevées ! Adapter les contrôles aux risques et enjeux</a:t>
            </a:r>
          </a:p>
          <a:p>
            <a:pPr>
              <a:defRPr/>
            </a:pPr>
            <a:r>
              <a:rPr lang="fr-FR" dirty="0" smtClean="0"/>
              <a:t>Le contrôle partenarial : audit conjoint du circuit de la dépense. Le contrôle sur pièces vient seulement confirmer la qualité et la bonne maîtrise des pratiques . Préalable organisationnel de maîtrise des processus et de formation des agents -&gt; professionnalisation.</a:t>
            </a:r>
          </a:p>
          <a:p>
            <a:pPr>
              <a:defRPr/>
            </a:pPr>
            <a:r>
              <a:rPr lang="fr-FR" dirty="0" smtClean="0"/>
              <a:t>! Pratiques de gestion maîtrisées et fiabilité du dispositif de contrôle interne</a:t>
            </a:r>
          </a:p>
          <a:p>
            <a:pPr>
              <a:defRPr/>
            </a:pPr>
            <a:endParaRPr lang="fr-FR" dirty="0" smtClean="0"/>
          </a:p>
          <a:p>
            <a:endParaRPr lang="fr-FR" dirty="0"/>
          </a:p>
        </p:txBody>
      </p:sp>
    </p:spTree>
    <p:extLst>
      <p:ext uri="{BB962C8B-B14F-4D97-AF65-F5344CB8AC3E}">
        <p14:creationId xmlns:p14="http://schemas.microsoft.com/office/powerpoint/2010/main" val="20318578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3165255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3791297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pPr marL="0" lvl="2">
              <a:defRPr/>
            </a:pPr>
            <a:r>
              <a:rPr lang="fr-FR" dirty="0" smtClean="0"/>
              <a:t>L’audit interne évalue le contrôle interne et contribue à fiabiliser les processus (démarche d’amélioration continue).</a:t>
            </a:r>
          </a:p>
          <a:p>
            <a:pPr>
              <a:defRPr/>
            </a:pPr>
            <a:r>
              <a:rPr lang="fr-FR" dirty="0" smtClean="0"/>
              <a:t>! Activité indépendante et objective</a:t>
            </a:r>
          </a:p>
          <a:p>
            <a:pPr marL="171450" indent="-171450">
              <a:buFontTx/>
              <a:buChar char="-"/>
              <a:defRPr/>
            </a:pPr>
            <a:r>
              <a:rPr lang="fr-FR" dirty="0" smtClean="0"/>
              <a:t>Définition d’un périmètre ou d’un programme (mission d’audit)</a:t>
            </a:r>
          </a:p>
          <a:p>
            <a:pPr marL="171450" indent="-171450">
              <a:buFontTx/>
              <a:buChar char="-"/>
              <a:defRPr/>
            </a:pPr>
            <a:r>
              <a:rPr lang="fr-FR" dirty="0" smtClean="0"/>
              <a:t>Durée de la mission et dates d’intervention</a:t>
            </a:r>
          </a:p>
          <a:p>
            <a:pPr marL="171450" indent="-171450">
              <a:buFontTx/>
              <a:buChar char="-"/>
              <a:defRPr/>
            </a:pPr>
            <a:r>
              <a:rPr lang="fr-FR" dirty="0" smtClean="0"/>
              <a:t>Compétences et ressources mobilisées</a:t>
            </a:r>
          </a:p>
          <a:p>
            <a:pPr marL="171450" indent="-171450">
              <a:buFontTx/>
              <a:buChar char="-"/>
              <a:defRPr/>
            </a:pPr>
            <a:r>
              <a:rPr lang="fr-FR" dirty="0" smtClean="0"/>
              <a:t>Charte de l’audit interne (initiative de certains établissements qui légitime la démarche)</a:t>
            </a:r>
          </a:p>
          <a:p>
            <a:pPr marL="0" lvl="2">
              <a:defRPr/>
            </a:pPr>
            <a:endParaRPr lang="fr-FR" dirty="0" smtClean="0"/>
          </a:p>
          <a:p>
            <a:pPr marL="0" lvl="2">
              <a:defRPr/>
            </a:pPr>
            <a:r>
              <a:rPr lang="fr-FR" dirty="0" smtClean="0"/>
              <a:t>L’audit interne est une opportunité de faire évoluer les pratiques et les organisations.</a:t>
            </a:r>
          </a:p>
          <a:p>
            <a:pPr marL="0" lvl="2">
              <a:defRPr/>
            </a:pPr>
            <a:r>
              <a:rPr lang="fr-FR" dirty="0" smtClean="0"/>
              <a:t>Outil de pilotage, de conseil et de sensibilisation à la maitrise des risques et au contrôle interne.</a:t>
            </a:r>
          </a:p>
          <a:p>
            <a:endParaRPr lang="fr-FR" dirty="0"/>
          </a:p>
        </p:txBody>
      </p:sp>
    </p:spTree>
    <p:extLst>
      <p:ext uri="{BB962C8B-B14F-4D97-AF65-F5344CB8AC3E}">
        <p14:creationId xmlns:p14="http://schemas.microsoft.com/office/powerpoint/2010/main" val="17641904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r>
              <a:rPr lang="fr-FR" dirty="0" smtClean="0">
                <a:ea typeface="ＭＳ Ｐゴシック" pitchFamily="1" charset="-128"/>
              </a:rPr>
              <a:t>! Cohérence des deux comptabilités</a:t>
            </a:r>
          </a:p>
          <a:p>
            <a:r>
              <a:rPr lang="fr-FR" dirty="0" smtClean="0">
                <a:ea typeface="ＭＳ Ｐゴシック" pitchFamily="1" charset="-128"/>
              </a:rPr>
              <a:t>! Fiabilité du système d’information</a:t>
            </a:r>
          </a:p>
          <a:p>
            <a:r>
              <a:rPr lang="fr-FR" dirty="0" smtClean="0">
                <a:ea typeface="ＭＳ Ｐゴシック" pitchFamily="1" charset="-128"/>
              </a:rPr>
              <a:t>! Raccourcissement de la période de préparation</a:t>
            </a:r>
          </a:p>
          <a:p>
            <a:r>
              <a:rPr lang="fr-FR" dirty="0" smtClean="0">
                <a:ea typeface="ＭＳ Ｐゴシック" pitchFamily="1" charset="-128"/>
              </a:rPr>
              <a:t>! Responsabilité du comptable non modifiée : le comptable n’est pas responsable des données budgétaires figurant dans le compte financier</a:t>
            </a:r>
          </a:p>
          <a:p>
            <a:endParaRPr lang="fr-FR" dirty="0" smtClean="0">
              <a:ea typeface="ＭＳ Ｐゴシック" pitchFamily="1" charset="-128"/>
            </a:endParaRPr>
          </a:p>
          <a:p>
            <a:r>
              <a:rPr lang="fr-FR" dirty="0" smtClean="0">
                <a:ea typeface="ＭＳ Ｐゴシック" pitchFamily="1" charset="-128"/>
              </a:rPr>
              <a:t>Intérêt double de la réduction des délais de clôture :</a:t>
            </a:r>
          </a:p>
          <a:p>
            <a:pPr marL="171450" indent="-171450">
              <a:buFontTx/>
              <a:buChar char="-"/>
            </a:pPr>
            <a:r>
              <a:rPr lang="fr-FR" baseline="0" dirty="0" smtClean="0">
                <a:ea typeface="ＭＳ Ｐゴシック" pitchFamily="1" charset="-128"/>
              </a:rPr>
              <a:t>Pour la gouvernance de l’établissement : disposer le plus rapidement possible des informations essentielles au pilotage, pour affiner sa stratégie financière de manière réactive.</a:t>
            </a:r>
          </a:p>
          <a:p>
            <a:pPr marL="171450" indent="-171450">
              <a:buFontTx/>
              <a:buChar char="-"/>
            </a:pPr>
            <a:r>
              <a:rPr lang="fr-FR" baseline="0" dirty="0" smtClean="0">
                <a:ea typeface="ＭＳ Ｐゴシック" pitchFamily="1" charset="-128"/>
              </a:rPr>
              <a:t>Pour l’Etat : s’inscrit dans la démarche de certification des comptes de l’Etat par le Cour des Comptes. </a:t>
            </a:r>
            <a:endParaRPr lang="fr-FR" dirty="0" smtClean="0">
              <a:ea typeface="ＭＳ Ｐゴシック" pitchFamily="1" charset="-128"/>
            </a:endParaRPr>
          </a:p>
          <a:p>
            <a:endParaRPr lang="fr-FR" dirty="0"/>
          </a:p>
        </p:txBody>
      </p:sp>
    </p:spTree>
    <p:extLst>
      <p:ext uri="{BB962C8B-B14F-4D97-AF65-F5344CB8AC3E}">
        <p14:creationId xmlns:p14="http://schemas.microsoft.com/office/powerpoint/2010/main" val="4367494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15634783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dirty="0"/>
          </a:p>
        </p:txBody>
      </p:sp>
    </p:spTree>
    <p:extLst>
      <p:ext uri="{BB962C8B-B14F-4D97-AF65-F5344CB8AC3E}">
        <p14:creationId xmlns:p14="http://schemas.microsoft.com/office/powerpoint/2010/main" val="40151783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4074050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dirty="0"/>
          </a:p>
        </p:txBody>
      </p:sp>
    </p:spTree>
    <p:extLst>
      <p:ext uri="{BB962C8B-B14F-4D97-AF65-F5344CB8AC3E}">
        <p14:creationId xmlns:p14="http://schemas.microsoft.com/office/powerpoint/2010/main" val="1620244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r>
              <a:rPr lang="fr-FR" dirty="0" smtClean="0"/>
              <a:t>Rejoint la logique de la loi ESR : passage à l’accréditation</a:t>
            </a:r>
            <a:r>
              <a:rPr lang="fr-FR" baseline="0" dirty="0" smtClean="0"/>
              <a:t> de l’offre de formation, conditionnée à la programmation pluriannuelle et la soutenabilité budgétaire de cette offre.</a:t>
            </a:r>
            <a:endParaRPr lang="fr-FR" dirty="0"/>
          </a:p>
        </p:txBody>
      </p:sp>
    </p:spTree>
    <p:extLst>
      <p:ext uri="{BB962C8B-B14F-4D97-AF65-F5344CB8AC3E}">
        <p14:creationId xmlns:p14="http://schemas.microsoft.com/office/powerpoint/2010/main" val="12956761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12390588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19420752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pPr lvl="0"/>
            <a:r>
              <a:rPr lang="fr-FR" dirty="0" smtClean="0"/>
              <a:t>Le Document de Prévision et de Gestion des Emplois et Crédits de Personnel (DPGECP) vient à l’appui de ce vote :</a:t>
            </a:r>
          </a:p>
          <a:p>
            <a:pPr lvl="1"/>
            <a:r>
              <a:rPr lang="fr-FR" dirty="0" smtClean="0"/>
              <a:t>Document de prévision : décrit l’évolution des personnels ainsi que l’évolution de la masse salariale, notamment ses déterminants (départs et recrutements, mesures générales portant sur les rémunérations, mesures statutaires ou indemnitaires, etc.). Une distinction est faite entre les mesures nationales obligatoires et celles décidées par l’établissement</a:t>
            </a:r>
          </a:p>
          <a:p>
            <a:pPr lvl="1"/>
            <a:r>
              <a:rPr lang="fr-FR" dirty="0" smtClean="0"/>
              <a:t>Production obligatoire depuis le 1er janvier 2013, cadre adapté aux établissements : diffusion le 6 juin 2013 avec impératif de production pour le 1er juillet</a:t>
            </a:r>
          </a:p>
          <a:p>
            <a:endParaRPr lang="fr-FR" dirty="0" smtClean="0"/>
          </a:p>
          <a:p>
            <a:r>
              <a:rPr lang="fr-FR" dirty="0" smtClean="0"/>
              <a:t>Objectif</a:t>
            </a:r>
            <a:r>
              <a:rPr lang="fr-FR" baseline="0" dirty="0" smtClean="0"/>
              <a:t> de cette diapo : remettre le DPG (déjà connu dans les établissements puisqu’il a du être rempli pour juillet 2013) dans le contexte de la réforme GBCP.</a:t>
            </a:r>
            <a:endParaRPr lang="fr-FR" dirty="0"/>
          </a:p>
        </p:txBody>
      </p:sp>
    </p:spTree>
    <p:extLst>
      <p:ext uri="{BB962C8B-B14F-4D97-AF65-F5344CB8AC3E}">
        <p14:creationId xmlns:p14="http://schemas.microsoft.com/office/powerpoint/2010/main" val="1477305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15465546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r>
              <a:rPr lang="fr-FR" dirty="0" smtClean="0"/>
              <a:t>Lien</a:t>
            </a:r>
            <a:r>
              <a:rPr lang="fr-FR" baseline="0" dirty="0" smtClean="0"/>
              <a:t> avec la check-list des opérations en annexe + la procédure de production des états GBCP</a:t>
            </a:r>
            <a:endParaRPr lang="fr-FR" dirty="0"/>
          </a:p>
        </p:txBody>
      </p:sp>
    </p:spTree>
    <p:extLst>
      <p:ext uri="{BB962C8B-B14F-4D97-AF65-F5344CB8AC3E}">
        <p14:creationId xmlns:p14="http://schemas.microsoft.com/office/powerpoint/2010/main" val="27344355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27040477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30468483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6456128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31646096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21114133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30044994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411070961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5726582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3719561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r>
              <a:rPr lang="fr-FR" dirty="0" smtClean="0"/>
              <a:t>Voir diapo</a:t>
            </a:r>
            <a:r>
              <a:rPr lang="fr-FR" baseline="0" dirty="0" smtClean="0"/>
              <a:t> n°43 pour le détail du calendrier.</a:t>
            </a:r>
            <a:endParaRPr lang="fr-FR" dirty="0"/>
          </a:p>
        </p:txBody>
      </p:sp>
    </p:spTree>
    <p:extLst>
      <p:ext uri="{BB962C8B-B14F-4D97-AF65-F5344CB8AC3E}">
        <p14:creationId xmlns:p14="http://schemas.microsoft.com/office/powerpoint/2010/main" val="303086839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13888528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22958150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79450" y="4778375"/>
            <a:ext cx="5438775" cy="3908425"/>
          </a:xfrm>
          <a:prstGeom prst="rect">
            <a:avLst/>
          </a:prstGeom>
        </p:spPr>
        <p:txBody>
          <a:bodyPr/>
          <a:lstStyle/>
          <a:p>
            <a:endParaRPr lang="fr-FR"/>
          </a:p>
        </p:txBody>
      </p:sp>
    </p:spTree>
    <p:extLst>
      <p:ext uri="{BB962C8B-B14F-4D97-AF65-F5344CB8AC3E}">
        <p14:creationId xmlns:p14="http://schemas.microsoft.com/office/powerpoint/2010/main" val="2308800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r>
              <a:rPr lang="fr-FR" dirty="0" smtClean="0"/>
              <a:t>Les administrations publiques (APU) sont constituées de l’ensemble des structures et organismes financés majoritairement par des fonds publics, et notamment à partir de prélèvements obligatoires ou de concours de l’état.</a:t>
            </a:r>
          </a:p>
          <a:p>
            <a:r>
              <a:rPr lang="fr-FR" dirty="0" smtClean="0"/>
              <a:t>La</a:t>
            </a:r>
            <a:r>
              <a:rPr lang="fr-FR" baseline="0" dirty="0" smtClean="0"/>
              <a:t> notion d’APU est défini par un règlement de la Communauté européenne (n°2223/96 du Conseil du 25 juin 1996) relatif au système européen de comptes nationaux et régionaux dans la Communauté.</a:t>
            </a:r>
            <a:endParaRPr lang="fr-FR" dirty="0"/>
          </a:p>
        </p:txBody>
      </p:sp>
    </p:spTree>
    <p:extLst>
      <p:ext uri="{BB962C8B-B14F-4D97-AF65-F5344CB8AC3E}">
        <p14:creationId xmlns:p14="http://schemas.microsoft.com/office/powerpoint/2010/main" val="2163137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r>
              <a:rPr lang="fr-FR" dirty="0" smtClean="0"/>
              <a:t>Le nouveau cadre réglementaire des EPSCP comprend désormais</a:t>
            </a:r>
            <a:r>
              <a:rPr lang="fr-FR" baseline="0" dirty="0" smtClean="0"/>
              <a:t> : </a:t>
            </a:r>
          </a:p>
          <a:p>
            <a:pPr marL="171450" indent="-171450">
              <a:buFontTx/>
              <a:buChar char="-"/>
            </a:pPr>
            <a:r>
              <a:rPr lang="fr-FR" baseline="0" dirty="0" smtClean="0"/>
              <a:t>Pour les dispositions spécifiques aux EPSCP : </a:t>
            </a:r>
            <a:r>
              <a:rPr lang="fr-FR" dirty="0" smtClean="0"/>
              <a:t>décret 94-39 + décret</a:t>
            </a:r>
            <a:r>
              <a:rPr lang="fr-FR" baseline="0" dirty="0" smtClean="0"/>
              <a:t> RCE 2008-618 (décrets modifiés par le décret 2012-1247) qui ont été codifiés dans le code de l’éducation en partie réglementaire, articles R719-51 à R719-180</a:t>
            </a:r>
          </a:p>
          <a:p>
            <a:pPr marL="171450" indent="-171450">
              <a:buFontTx/>
              <a:buChar char="-"/>
            </a:pPr>
            <a:r>
              <a:rPr lang="fr-FR" baseline="0" dirty="0" smtClean="0"/>
              <a:t>Régime financier des établissements bénéficiant des RCE : articles R719-51 à R719-12</a:t>
            </a:r>
          </a:p>
          <a:p>
            <a:pPr marL="171450" indent="-171450">
              <a:buFontTx/>
              <a:buChar char="-"/>
            </a:pPr>
            <a:r>
              <a:rPr lang="fr-FR" baseline="0" dirty="0" smtClean="0"/>
              <a:t>Régime budgétaire et financier des autres établissements : articles RR719-13</a:t>
            </a:r>
          </a:p>
          <a:p>
            <a:pPr marL="171450" indent="-171450">
              <a:buFontTx/>
              <a:buChar char="-"/>
            </a:pPr>
            <a:r>
              <a:rPr lang="fr-FR" baseline="0" dirty="0" smtClean="0"/>
              <a:t>Pour les dispositions générales : le décret GBCP 2012-1246, parties I et III.</a:t>
            </a:r>
            <a:endParaRPr lang="fr-FR" dirty="0"/>
          </a:p>
        </p:txBody>
      </p:sp>
    </p:spTree>
    <p:extLst>
      <p:ext uri="{BB962C8B-B14F-4D97-AF65-F5344CB8AC3E}">
        <p14:creationId xmlns:p14="http://schemas.microsoft.com/office/powerpoint/2010/main" val="427268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a:normAutofit/>
          </a:bodyPr>
          <a:lstStyle/>
          <a:p>
            <a:endParaRPr lang="fr-FR" dirty="0"/>
          </a:p>
        </p:txBody>
      </p:sp>
    </p:spTree>
    <p:extLst>
      <p:ext uri="{BB962C8B-B14F-4D97-AF65-F5344CB8AC3E}">
        <p14:creationId xmlns:p14="http://schemas.microsoft.com/office/powerpoint/2010/main" val="40457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a:xfrm>
            <a:off x="679768" y="4715907"/>
            <a:ext cx="5438140" cy="4467701"/>
          </a:xfrm>
          <a:prstGeom prst="rect">
            <a:avLst/>
          </a:prstGeom>
        </p:spPr>
        <p:txBody>
          <a:bodyPr lIns="91429" tIns="45715" rIns="91429" bIns="45715">
            <a:normAutofit/>
          </a:bodyPr>
          <a:lstStyle/>
          <a:p>
            <a:pPr marL="457147" indent="-457147" eaLnBrk="1" hangingPunct="1">
              <a:spcBef>
                <a:spcPts val="0"/>
              </a:spcBef>
              <a:tabLst>
                <a:tab pos="1257154" algn="l"/>
              </a:tabLst>
              <a:defRPr/>
            </a:pPr>
            <a:endParaRPr lang="fr-FR" dirty="0"/>
          </a:p>
        </p:txBody>
      </p:sp>
    </p:spTree>
    <p:extLst>
      <p:ext uri="{BB962C8B-B14F-4D97-AF65-F5344CB8AC3E}">
        <p14:creationId xmlns:p14="http://schemas.microsoft.com/office/powerpoint/2010/main" val="2516717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image" Target="../media/image5.wmf"/><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Master" Target="../slideMasters/slideMaster3.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Master" Target="../slideMasters/slideMaster4.xml"/><Relationship Id="rId6" Type="http://schemas.openxmlformats.org/officeDocument/2006/relationships/image" Target="../media/image17.jpeg"/><Relationship Id="rId5" Type="http://schemas.openxmlformats.org/officeDocument/2006/relationships/image" Target="../media/image19.jpeg"/><Relationship Id="rId4" Type="http://schemas.openxmlformats.org/officeDocument/2006/relationships/image" Target="../media/image16.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4.jpeg"/><Relationship Id="rId1" Type="http://schemas.openxmlformats.org/officeDocument/2006/relationships/slideMaster" Target="../slideMasters/slideMaster5.xml"/><Relationship Id="rId6" Type="http://schemas.openxmlformats.org/officeDocument/2006/relationships/image" Target="../media/image17.jpeg"/><Relationship Id="rId5" Type="http://schemas.openxmlformats.org/officeDocument/2006/relationships/image" Target="../media/image19.jpeg"/><Relationship Id="rId4" Type="http://schemas.openxmlformats.org/officeDocument/2006/relationships/image" Target="../media/image16.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4.jpeg"/><Relationship Id="rId1" Type="http://schemas.openxmlformats.org/officeDocument/2006/relationships/slideMaster" Target="../slideMasters/slideMaster6.xml"/><Relationship Id="rId6" Type="http://schemas.openxmlformats.org/officeDocument/2006/relationships/image" Target="../media/image25.jpeg"/><Relationship Id="rId5" Type="http://schemas.openxmlformats.org/officeDocument/2006/relationships/image" Target="../media/image8.jpeg"/><Relationship Id="rId4" Type="http://schemas.openxmlformats.org/officeDocument/2006/relationships/image" Target="../media/image24.jpe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4.jpeg"/><Relationship Id="rId1" Type="http://schemas.openxmlformats.org/officeDocument/2006/relationships/slideMaster" Target="../slideMasters/slideMaster7.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re général">
    <p:spTree>
      <p:nvGrpSpPr>
        <p:cNvPr id="1" name=""/>
        <p:cNvGrpSpPr/>
        <p:nvPr/>
      </p:nvGrpSpPr>
      <p:grpSpPr>
        <a:xfrm>
          <a:off x="0" y="0"/>
          <a:ext cx="0" cy="0"/>
          <a:chOff x="0" y="0"/>
          <a:chExt cx="0" cy="0"/>
        </a:xfrm>
      </p:grpSpPr>
      <p:sp>
        <p:nvSpPr>
          <p:cNvPr id="3" name="Rectangle 9"/>
          <p:cNvSpPr>
            <a:spLocks noChangeArrowheads="1"/>
          </p:cNvSpPr>
          <p:nvPr userDrawn="1"/>
        </p:nvSpPr>
        <p:spPr bwMode="auto">
          <a:xfrm>
            <a:off x="2786063" y="711200"/>
            <a:ext cx="431800" cy="431800"/>
          </a:xfrm>
          <a:prstGeom prst="rect">
            <a:avLst/>
          </a:prstGeom>
          <a:solidFill>
            <a:srgbClr val="669900"/>
          </a:solidFill>
          <a:ln w="9525">
            <a:solidFill>
              <a:srgbClr val="669900"/>
            </a:solidFill>
            <a:miter lim="800000"/>
            <a:headEnd/>
            <a:tailEnd/>
          </a:ln>
          <a:effectLst/>
        </p:spPr>
        <p:txBody>
          <a:bodyPr wrap="none" anchor="ctr"/>
          <a:lstStyle/>
          <a:p>
            <a:pPr>
              <a:defRPr/>
            </a:pPr>
            <a:endParaRPr lang="fr-FR" sz="1800" dirty="0"/>
          </a:p>
        </p:txBody>
      </p:sp>
      <p:cxnSp>
        <p:nvCxnSpPr>
          <p:cNvPr id="4" name="AutoShape 16"/>
          <p:cNvCxnSpPr>
            <a:cxnSpLocks noChangeShapeType="1"/>
            <a:endCxn id="28" idx="1"/>
          </p:cNvCxnSpPr>
          <p:nvPr userDrawn="1"/>
        </p:nvCxnSpPr>
        <p:spPr bwMode="auto">
          <a:xfrm rot="5400000" flipH="1" flipV="1">
            <a:off x="4590257" y="1375569"/>
            <a:ext cx="1284287" cy="6251575"/>
          </a:xfrm>
          <a:prstGeom prst="bentConnector2">
            <a:avLst/>
          </a:prstGeom>
          <a:noFill/>
          <a:ln w="9525">
            <a:solidFill>
              <a:srgbClr val="FF6600"/>
            </a:solidFill>
            <a:miter lim="800000"/>
            <a:headEnd/>
            <a:tailEnd/>
          </a:ln>
        </p:spPr>
      </p:cxnSp>
      <p:cxnSp>
        <p:nvCxnSpPr>
          <p:cNvPr id="5" name="AutoShape 17"/>
          <p:cNvCxnSpPr>
            <a:cxnSpLocks noChangeShapeType="1"/>
          </p:cNvCxnSpPr>
          <p:nvPr userDrawn="1"/>
        </p:nvCxnSpPr>
        <p:spPr bwMode="auto">
          <a:xfrm rot="5400000">
            <a:off x="-321468" y="2035968"/>
            <a:ext cx="4216400" cy="2430463"/>
          </a:xfrm>
          <a:prstGeom prst="bentConnector4">
            <a:avLst>
              <a:gd name="adj1" fmla="val 5421"/>
              <a:gd name="adj2" fmla="val 109407"/>
            </a:avLst>
          </a:prstGeom>
          <a:noFill/>
          <a:ln w="9525">
            <a:solidFill>
              <a:srgbClr val="669900"/>
            </a:solidFill>
            <a:miter lim="800000"/>
            <a:headEnd/>
            <a:tailEnd/>
          </a:ln>
        </p:spPr>
      </p:cxnSp>
      <p:cxnSp>
        <p:nvCxnSpPr>
          <p:cNvPr id="6" name="AutoShape 21"/>
          <p:cNvCxnSpPr>
            <a:cxnSpLocks noChangeShapeType="1"/>
          </p:cNvCxnSpPr>
          <p:nvPr userDrawn="1"/>
        </p:nvCxnSpPr>
        <p:spPr bwMode="auto">
          <a:xfrm rot="5400000" flipH="1" flipV="1">
            <a:off x="5098256" y="2315369"/>
            <a:ext cx="930275" cy="5589588"/>
          </a:xfrm>
          <a:prstGeom prst="bentConnector4">
            <a:avLst>
              <a:gd name="adj1" fmla="val -51199"/>
              <a:gd name="adj2" fmla="val 66759"/>
            </a:avLst>
          </a:prstGeom>
          <a:noFill/>
          <a:ln w="9525">
            <a:solidFill>
              <a:srgbClr val="990033"/>
            </a:solidFill>
            <a:miter lim="800000"/>
            <a:headEnd/>
            <a:tailEnd/>
          </a:ln>
        </p:spPr>
      </p:cxnSp>
      <p:cxnSp>
        <p:nvCxnSpPr>
          <p:cNvPr id="7" name="AutoShape 23"/>
          <p:cNvCxnSpPr>
            <a:cxnSpLocks noChangeShapeType="1"/>
          </p:cNvCxnSpPr>
          <p:nvPr userDrawn="1"/>
        </p:nvCxnSpPr>
        <p:spPr bwMode="auto">
          <a:xfrm rot="10800000">
            <a:off x="1447800" y="5575300"/>
            <a:ext cx="7267575" cy="854075"/>
          </a:xfrm>
          <a:prstGeom prst="bentConnector2">
            <a:avLst/>
          </a:prstGeom>
          <a:noFill/>
          <a:ln w="9525">
            <a:solidFill>
              <a:srgbClr val="31728F"/>
            </a:solidFill>
            <a:miter lim="800000"/>
            <a:headEnd/>
            <a:tailEnd/>
          </a:ln>
        </p:spPr>
      </p:cxnSp>
      <p:sp>
        <p:nvSpPr>
          <p:cNvPr id="8" name="Rectangle 4"/>
          <p:cNvSpPr>
            <a:spLocks noChangeArrowheads="1"/>
          </p:cNvSpPr>
          <p:nvPr userDrawn="1"/>
        </p:nvSpPr>
        <p:spPr bwMode="auto">
          <a:xfrm>
            <a:off x="8358188" y="4429125"/>
            <a:ext cx="431800" cy="431800"/>
          </a:xfrm>
          <a:prstGeom prst="rect">
            <a:avLst/>
          </a:prstGeom>
          <a:solidFill>
            <a:srgbClr val="990033"/>
          </a:solidFill>
          <a:ln w="9525">
            <a:solidFill>
              <a:srgbClr val="CC3300"/>
            </a:solidFill>
            <a:miter lim="800000"/>
            <a:headEnd/>
            <a:tailEnd/>
          </a:ln>
        </p:spPr>
        <p:txBody>
          <a:bodyPr/>
          <a:lstStyle/>
          <a:p>
            <a:pPr algn="r" eaLnBrk="0" hangingPunct="0">
              <a:defRPr/>
            </a:pPr>
            <a:endParaRPr lang="fr-FR" sz="1600" b="1" dirty="0">
              <a:solidFill>
                <a:schemeClr val="bg1"/>
              </a:solidFill>
            </a:endParaRPr>
          </a:p>
        </p:txBody>
      </p:sp>
      <p:pic>
        <p:nvPicPr>
          <p:cNvPr id="9" name="Picture 36" descr="LogoCouleurPetit"/>
          <p:cNvPicPr>
            <a:picLocks noChangeAspect="1" noChangeArrowheads="1"/>
          </p:cNvPicPr>
          <p:nvPr/>
        </p:nvPicPr>
        <p:blipFill>
          <a:blip r:embed="rId2" cstate="print"/>
          <a:srcRect/>
          <a:stretch>
            <a:fillRect/>
          </a:stretch>
        </p:blipFill>
        <p:spPr bwMode="auto">
          <a:xfrm>
            <a:off x="357188" y="357188"/>
            <a:ext cx="2200275" cy="738187"/>
          </a:xfrm>
          <a:prstGeom prst="rect">
            <a:avLst/>
          </a:prstGeom>
          <a:noFill/>
          <a:ln w="9525">
            <a:noFill/>
            <a:miter lim="800000"/>
            <a:headEnd/>
            <a:tailEnd/>
          </a:ln>
        </p:spPr>
      </p:pic>
      <p:sp>
        <p:nvSpPr>
          <p:cNvPr id="10" name="Rectangle 4"/>
          <p:cNvSpPr>
            <a:spLocks noChangeArrowheads="1"/>
          </p:cNvSpPr>
          <p:nvPr userDrawn="1"/>
        </p:nvSpPr>
        <p:spPr bwMode="auto">
          <a:xfrm>
            <a:off x="8358188" y="6000750"/>
            <a:ext cx="431800" cy="431800"/>
          </a:xfrm>
          <a:prstGeom prst="rect">
            <a:avLst/>
          </a:prstGeom>
          <a:solidFill>
            <a:srgbClr val="31728F"/>
          </a:solidFill>
          <a:ln w="9525">
            <a:solidFill>
              <a:srgbClr val="003399"/>
            </a:solidFill>
            <a:miter lim="800000"/>
            <a:headEnd/>
            <a:tailEnd/>
          </a:ln>
        </p:spPr>
        <p:txBody>
          <a:bodyPr/>
          <a:lstStyle/>
          <a:p>
            <a:pPr algn="r" eaLnBrk="0" hangingPunct="0">
              <a:defRPr/>
            </a:pPr>
            <a:endParaRPr lang="fr-FR" sz="1600" b="1" dirty="0">
              <a:solidFill>
                <a:schemeClr val="bg1"/>
              </a:solidFill>
            </a:endParaRPr>
          </a:p>
        </p:txBody>
      </p:sp>
      <p:sp>
        <p:nvSpPr>
          <p:cNvPr id="11" name="Rectangle 4"/>
          <p:cNvSpPr>
            <a:spLocks noChangeArrowheads="1"/>
          </p:cNvSpPr>
          <p:nvPr userDrawn="1"/>
        </p:nvSpPr>
        <p:spPr bwMode="auto">
          <a:xfrm>
            <a:off x="8358188" y="3643313"/>
            <a:ext cx="431800" cy="431800"/>
          </a:xfrm>
          <a:prstGeom prst="rect">
            <a:avLst/>
          </a:prstGeom>
          <a:solidFill>
            <a:srgbClr val="FF6600"/>
          </a:solidFill>
          <a:ln w="9525">
            <a:solidFill>
              <a:srgbClr val="FF6600"/>
            </a:solidFill>
            <a:miter lim="800000"/>
            <a:headEnd/>
            <a:tailEnd/>
          </a:ln>
        </p:spPr>
        <p:txBody>
          <a:bodyPr/>
          <a:lstStyle/>
          <a:p>
            <a:pPr algn="r" eaLnBrk="0" hangingPunct="0">
              <a:defRPr/>
            </a:pPr>
            <a:endParaRPr lang="fr-FR" sz="1600" b="1" dirty="0">
              <a:solidFill>
                <a:schemeClr val="bg1"/>
              </a:solidFill>
            </a:endParaRPr>
          </a:p>
        </p:txBody>
      </p:sp>
      <p:sp>
        <p:nvSpPr>
          <p:cNvPr id="12" name="Rectangle 4"/>
          <p:cNvSpPr>
            <a:spLocks noChangeArrowheads="1"/>
          </p:cNvSpPr>
          <p:nvPr userDrawn="1"/>
        </p:nvSpPr>
        <p:spPr bwMode="auto">
          <a:xfrm>
            <a:off x="8358188" y="5214938"/>
            <a:ext cx="431800" cy="431800"/>
          </a:xfrm>
          <a:prstGeom prst="rect">
            <a:avLst/>
          </a:prstGeom>
          <a:solidFill>
            <a:srgbClr val="003399"/>
          </a:solidFill>
          <a:ln w="9525">
            <a:solidFill>
              <a:srgbClr val="003399"/>
            </a:solidFill>
            <a:miter lim="800000"/>
            <a:headEnd/>
            <a:tailEnd/>
          </a:ln>
        </p:spPr>
        <p:txBody>
          <a:bodyPr/>
          <a:lstStyle/>
          <a:p>
            <a:pPr algn="r" eaLnBrk="0" hangingPunct="0">
              <a:defRPr/>
            </a:pPr>
            <a:endParaRPr lang="fr-FR" sz="1600" b="1" dirty="0">
              <a:solidFill>
                <a:schemeClr val="bg1"/>
              </a:solidFill>
            </a:endParaRPr>
          </a:p>
        </p:txBody>
      </p:sp>
      <p:pic>
        <p:nvPicPr>
          <p:cNvPr id="13" name="Picture 8" descr="vertB"/>
          <p:cNvPicPr>
            <a:picLocks noChangeAspect="1" noChangeArrowheads="1"/>
          </p:cNvPicPr>
          <p:nvPr userDrawn="1"/>
        </p:nvPicPr>
        <p:blipFill>
          <a:blip r:embed="rId3" cstate="print"/>
          <a:srcRect/>
          <a:stretch>
            <a:fillRect/>
          </a:stretch>
        </p:blipFill>
        <p:spPr bwMode="auto">
          <a:xfrm>
            <a:off x="571500" y="5143500"/>
            <a:ext cx="431800" cy="431800"/>
          </a:xfrm>
          <a:prstGeom prst="rect">
            <a:avLst/>
          </a:prstGeom>
          <a:noFill/>
          <a:ln w="9525">
            <a:noFill/>
            <a:miter lim="800000"/>
            <a:headEnd/>
            <a:tailEnd/>
          </a:ln>
        </p:spPr>
      </p:pic>
      <p:pic>
        <p:nvPicPr>
          <p:cNvPr id="14" name="Image 14" descr="bordeaux3.jpg"/>
          <p:cNvPicPr>
            <a:picLocks noChangeAspect="1"/>
          </p:cNvPicPr>
          <p:nvPr userDrawn="1"/>
        </p:nvPicPr>
        <p:blipFill>
          <a:blip r:embed="rId4" cstate="print"/>
          <a:srcRect/>
          <a:stretch>
            <a:fillRect/>
          </a:stretch>
        </p:blipFill>
        <p:spPr bwMode="auto">
          <a:xfrm>
            <a:off x="2552700" y="5143500"/>
            <a:ext cx="431800" cy="431800"/>
          </a:xfrm>
          <a:prstGeom prst="rect">
            <a:avLst/>
          </a:prstGeom>
          <a:noFill/>
          <a:ln w="9525">
            <a:noFill/>
            <a:miter lim="800000"/>
            <a:headEnd/>
            <a:tailEnd/>
          </a:ln>
        </p:spPr>
      </p:pic>
      <p:pic>
        <p:nvPicPr>
          <p:cNvPr id="15" name="Image 16" descr="orange2.jpg"/>
          <p:cNvPicPr>
            <a:picLocks noChangeAspect="1"/>
          </p:cNvPicPr>
          <p:nvPr userDrawn="1"/>
        </p:nvPicPr>
        <p:blipFill>
          <a:blip r:embed="rId5" cstate="print"/>
          <a:srcRect/>
          <a:stretch>
            <a:fillRect/>
          </a:stretch>
        </p:blipFill>
        <p:spPr bwMode="auto">
          <a:xfrm>
            <a:off x="1890713" y="5143500"/>
            <a:ext cx="431800" cy="431800"/>
          </a:xfrm>
          <a:prstGeom prst="rect">
            <a:avLst/>
          </a:prstGeom>
          <a:noFill/>
          <a:ln w="9525">
            <a:noFill/>
            <a:miter lim="800000"/>
            <a:headEnd/>
            <a:tailEnd/>
          </a:ln>
        </p:spPr>
      </p:pic>
      <p:pic>
        <p:nvPicPr>
          <p:cNvPr id="16" name="Image 22" descr="bleufoncé3.jpg"/>
          <p:cNvPicPr>
            <a:picLocks noChangeAspect="1"/>
          </p:cNvPicPr>
          <p:nvPr userDrawn="1"/>
        </p:nvPicPr>
        <p:blipFill>
          <a:blip r:embed="rId6" cstate="print"/>
          <a:srcRect/>
          <a:stretch>
            <a:fillRect/>
          </a:stretch>
        </p:blipFill>
        <p:spPr bwMode="auto">
          <a:xfrm>
            <a:off x="3214688" y="5143500"/>
            <a:ext cx="431800" cy="431800"/>
          </a:xfrm>
          <a:prstGeom prst="rect">
            <a:avLst/>
          </a:prstGeom>
          <a:noFill/>
          <a:ln w="9525">
            <a:noFill/>
            <a:miter lim="800000"/>
            <a:headEnd/>
            <a:tailEnd/>
          </a:ln>
        </p:spPr>
      </p:pic>
      <p:pic>
        <p:nvPicPr>
          <p:cNvPr id="17" name="Image 19" descr="bleu-vert1.jpg"/>
          <p:cNvPicPr>
            <a:picLocks noChangeAspect="1"/>
          </p:cNvPicPr>
          <p:nvPr userDrawn="1"/>
        </p:nvPicPr>
        <p:blipFill>
          <a:blip r:embed="rId7" cstate="print"/>
          <a:srcRect/>
          <a:stretch>
            <a:fillRect/>
          </a:stretch>
        </p:blipFill>
        <p:spPr bwMode="auto">
          <a:xfrm>
            <a:off x="1233488" y="5146675"/>
            <a:ext cx="428625" cy="428625"/>
          </a:xfrm>
          <a:prstGeom prst="rect">
            <a:avLst/>
          </a:prstGeom>
          <a:noFill/>
          <a:ln w="9525">
            <a:noFill/>
            <a:miter lim="800000"/>
            <a:headEnd/>
            <a:tailEnd/>
          </a:ln>
        </p:spPr>
      </p:pic>
      <p:cxnSp>
        <p:nvCxnSpPr>
          <p:cNvPr id="18" name="AutoShape 21"/>
          <p:cNvCxnSpPr>
            <a:cxnSpLocks noChangeShapeType="1"/>
          </p:cNvCxnSpPr>
          <p:nvPr userDrawn="1"/>
        </p:nvCxnSpPr>
        <p:spPr bwMode="auto">
          <a:xfrm rot="16200000" flipH="1">
            <a:off x="5715794" y="2858294"/>
            <a:ext cx="357188" cy="4927600"/>
          </a:xfrm>
          <a:prstGeom prst="bentConnector4">
            <a:avLst>
              <a:gd name="adj1" fmla="val -34667"/>
              <a:gd name="adj2" fmla="val 78671"/>
            </a:avLst>
          </a:prstGeom>
          <a:noFill/>
          <a:ln w="9525">
            <a:solidFill>
              <a:srgbClr val="000099"/>
            </a:solidFill>
            <a:miter lim="800000"/>
            <a:headEnd/>
            <a:tailEnd/>
          </a:ln>
        </p:spPr>
      </p:cxnSp>
      <p:sp>
        <p:nvSpPr>
          <p:cNvPr id="638978" name="Rectangle 2"/>
          <p:cNvSpPr>
            <a:spLocks noGrp="1" noChangeArrowheads="1"/>
          </p:cNvSpPr>
          <p:nvPr>
            <p:ph type="ctrTitle"/>
          </p:nvPr>
        </p:nvSpPr>
        <p:spPr>
          <a:xfrm>
            <a:off x="357158" y="2285992"/>
            <a:ext cx="8342312" cy="935038"/>
          </a:xfrm>
        </p:spPr>
        <p:txBody>
          <a:bodyPr/>
          <a:lstStyle>
            <a:lvl1pPr algn="l">
              <a:defRPr>
                <a:solidFill>
                  <a:schemeClr val="tx1">
                    <a:lumMod val="75000"/>
                    <a:lumOff val="25000"/>
                  </a:schemeClr>
                </a:solidFill>
              </a:defRPr>
            </a:lvl1pPr>
          </a:lstStyle>
          <a:p>
            <a:r>
              <a:rPr lang="fr-FR" dirty="0" smtClean="0"/>
              <a:t>Cliquez pour modifier le style du titre</a:t>
            </a:r>
            <a:endParaRPr lang="fr-FR"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597" y="1357313"/>
            <a:ext cx="8215342" cy="46434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F6C978BE-D03F-45E2-8C9C-6253572E1139}"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600200"/>
            <a:ext cx="4038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20"/>
          <p:cNvSpPr>
            <a:spLocks noGrp="1" noChangeArrowheads="1"/>
          </p:cNvSpPr>
          <p:nvPr>
            <p:ph type="sldNum" sz="quarter" idx="11"/>
          </p:nvPr>
        </p:nvSpPr>
        <p:spPr>
          <a:ln/>
        </p:spPr>
        <p:txBody>
          <a:bodyPr/>
          <a:lstStyle>
            <a:lvl1pPr>
              <a:defRPr/>
            </a:lvl1pPr>
          </a:lstStyle>
          <a:p>
            <a:pPr>
              <a:defRPr/>
            </a:pPr>
            <a:fld id="{9F1BD1B5-FA8A-438F-9AB7-6D848D03B6E3}"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Rectangle 20"/>
          <p:cNvSpPr>
            <a:spLocks noGrp="1" noChangeArrowheads="1"/>
          </p:cNvSpPr>
          <p:nvPr>
            <p:ph type="sldNum" sz="quarter" idx="11"/>
          </p:nvPr>
        </p:nvSpPr>
        <p:spPr>
          <a:ln/>
        </p:spPr>
        <p:txBody>
          <a:bodyPr/>
          <a:lstStyle>
            <a:lvl1pPr>
              <a:defRPr/>
            </a:lvl1pPr>
          </a:lstStyle>
          <a:p>
            <a:pPr>
              <a:defRPr/>
            </a:pPr>
            <a:fld id="{1A119D7A-FF6B-4BDC-A858-657F53F17E25}"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0"/>
          <p:cNvSpPr>
            <a:spLocks noGrp="1" noChangeArrowheads="1"/>
          </p:cNvSpPr>
          <p:nvPr>
            <p:ph type="sldNum" sz="quarter" idx="11"/>
          </p:nvPr>
        </p:nvSpPr>
        <p:spPr>
          <a:ln/>
        </p:spPr>
        <p:txBody>
          <a:bodyPr/>
          <a:lstStyle>
            <a:lvl1pPr>
              <a:defRPr/>
            </a:lvl1pPr>
          </a:lstStyle>
          <a:p>
            <a:pPr>
              <a:defRPr/>
            </a:pPr>
            <a:fld id="{71AE9B5D-3B31-42C3-8B7B-20386DD1D709}"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Diapositive de titr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 name="Group 17"/>
          <p:cNvGrpSpPr>
            <a:grpSpLocks/>
          </p:cNvGrpSpPr>
          <p:nvPr userDrawn="1"/>
        </p:nvGrpSpPr>
        <p:grpSpPr bwMode="auto">
          <a:xfrm>
            <a:off x="-3175" y="2747963"/>
            <a:ext cx="9128125" cy="1073150"/>
            <a:chOff x="10" y="2707"/>
            <a:chExt cx="5750" cy="676"/>
          </a:xfrm>
        </p:grpSpPr>
        <p:cxnSp>
          <p:nvCxnSpPr>
            <p:cNvPr id="4" name="AutoShape 19"/>
            <p:cNvCxnSpPr>
              <a:cxnSpLocks noChangeShapeType="1"/>
            </p:cNvCxnSpPr>
            <p:nvPr userDrawn="1"/>
          </p:nvCxnSpPr>
          <p:spPr bwMode="auto">
            <a:xfrm>
              <a:off x="10" y="2707"/>
              <a:ext cx="5340" cy="189"/>
            </a:xfrm>
            <a:prstGeom prst="bentConnector5">
              <a:avLst>
                <a:gd name="adj1" fmla="val 15694"/>
                <a:gd name="adj2" fmla="val 421162"/>
                <a:gd name="adj3" fmla="val 102694"/>
              </a:avLst>
            </a:prstGeom>
            <a:noFill/>
            <a:ln w="9525">
              <a:solidFill>
                <a:schemeClr val="accent1">
                  <a:lumMod val="50000"/>
                </a:schemeClr>
              </a:solidFill>
              <a:miter lim="800000"/>
              <a:headEnd/>
              <a:tailEnd/>
            </a:ln>
          </p:spPr>
        </p:cxnSp>
        <p:cxnSp>
          <p:nvCxnSpPr>
            <p:cNvPr id="5" name="AutoShape 21"/>
            <p:cNvCxnSpPr>
              <a:cxnSpLocks noChangeShapeType="1"/>
            </p:cNvCxnSpPr>
            <p:nvPr userDrawn="1"/>
          </p:nvCxnSpPr>
          <p:spPr bwMode="auto">
            <a:xfrm>
              <a:off x="10" y="3125"/>
              <a:ext cx="5750" cy="258"/>
            </a:xfrm>
            <a:prstGeom prst="bentConnector3">
              <a:avLst>
                <a:gd name="adj1" fmla="val 50000"/>
              </a:avLst>
            </a:prstGeom>
            <a:noFill/>
            <a:ln w="9525">
              <a:solidFill>
                <a:schemeClr val="accent1">
                  <a:lumMod val="50000"/>
                </a:schemeClr>
              </a:solidFill>
              <a:miter lim="800000"/>
              <a:headEnd/>
              <a:tailEnd/>
            </a:ln>
          </p:spPr>
        </p:cxnSp>
        <p:sp>
          <p:nvSpPr>
            <p:cNvPr id="6" name="Rectangle 4"/>
            <p:cNvSpPr>
              <a:spLocks noChangeArrowheads="1"/>
            </p:cNvSpPr>
            <p:nvPr/>
          </p:nvSpPr>
          <p:spPr bwMode="auto">
            <a:xfrm>
              <a:off x="5067" y="2707"/>
              <a:ext cx="283" cy="283"/>
            </a:xfrm>
            <a:prstGeom prst="rect">
              <a:avLst/>
            </a:prstGeom>
            <a:solidFill>
              <a:schemeClr val="accent1">
                <a:lumMod val="50000"/>
              </a:schemeClr>
            </a:solidFill>
            <a:ln w="9525">
              <a:solidFill>
                <a:schemeClr val="accent1">
                  <a:lumMod val="50000"/>
                </a:schemeClr>
              </a:solidFill>
              <a:miter lim="800000"/>
              <a:headEnd/>
              <a:tailEnd/>
            </a:ln>
          </p:spPr>
          <p:txBody>
            <a:bodyPr/>
            <a:lstStyle/>
            <a:p>
              <a:pPr algn="r" eaLnBrk="0" hangingPunct="0">
                <a:defRPr/>
              </a:pPr>
              <a:endParaRPr lang="fr-FR" sz="1600" b="1" dirty="0">
                <a:solidFill>
                  <a:schemeClr val="bg1"/>
                </a:solidFill>
              </a:endParaRPr>
            </a:p>
          </p:txBody>
        </p:sp>
      </p:grpSp>
      <p:pic>
        <p:nvPicPr>
          <p:cNvPr id="7" name="Picture 15" descr="virgules"/>
          <p:cNvPicPr>
            <a:picLocks noChangeAspect="1" noChangeArrowheads="1"/>
          </p:cNvPicPr>
          <p:nvPr userDrawn="1"/>
        </p:nvPicPr>
        <p:blipFill>
          <a:blip r:embed="rId2" cstate="print"/>
          <a:srcRect/>
          <a:stretch>
            <a:fillRect/>
          </a:stretch>
        </p:blipFill>
        <p:spPr bwMode="auto">
          <a:xfrm>
            <a:off x="92075" y="6527800"/>
            <a:ext cx="225425" cy="254000"/>
          </a:xfrm>
          <a:prstGeom prst="rect">
            <a:avLst/>
          </a:prstGeom>
          <a:noFill/>
          <a:ln w="9525">
            <a:noFill/>
            <a:miter lim="800000"/>
            <a:headEnd/>
            <a:tailEnd/>
          </a:ln>
        </p:spPr>
      </p:pic>
      <p:pic>
        <p:nvPicPr>
          <p:cNvPr id="8" name="Image 16" descr="bleu-vert1.jpg"/>
          <p:cNvPicPr>
            <a:picLocks noChangeAspect="1"/>
          </p:cNvPicPr>
          <p:nvPr userDrawn="1"/>
        </p:nvPicPr>
        <p:blipFill>
          <a:blip r:embed="rId3" cstate="print"/>
          <a:srcRect/>
          <a:stretch>
            <a:fillRect/>
          </a:stretch>
        </p:blipFill>
        <p:spPr bwMode="auto">
          <a:xfrm>
            <a:off x="0" y="2928938"/>
            <a:ext cx="428625" cy="428625"/>
          </a:xfrm>
          <a:prstGeom prst="rect">
            <a:avLst/>
          </a:prstGeom>
          <a:noFill/>
          <a:ln w="9525">
            <a:noFill/>
            <a:miter lim="800000"/>
            <a:headEnd/>
            <a:tailEnd/>
          </a:ln>
        </p:spPr>
      </p:pic>
      <p:pic>
        <p:nvPicPr>
          <p:cNvPr id="9" name="Image 17" descr="bleu-vert3.jpg"/>
          <p:cNvPicPr>
            <a:picLocks noChangeAspect="1"/>
          </p:cNvPicPr>
          <p:nvPr userDrawn="1"/>
        </p:nvPicPr>
        <p:blipFill>
          <a:blip r:embed="rId4" cstate="print"/>
          <a:srcRect/>
          <a:stretch>
            <a:fillRect/>
          </a:stretch>
        </p:blipFill>
        <p:spPr bwMode="auto">
          <a:xfrm>
            <a:off x="642938" y="2925763"/>
            <a:ext cx="431800" cy="431800"/>
          </a:xfrm>
          <a:prstGeom prst="rect">
            <a:avLst/>
          </a:prstGeom>
          <a:noFill/>
          <a:ln w="9525">
            <a:noFill/>
            <a:miter lim="800000"/>
            <a:headEnd/>
            <a:tailEnd/>
          </a:ln>
        </p:spPr>
      </p:pic>
      <p:pic>
        <p:nvPicPr>
          <p:cNvPr id="10" name="Image 18" descr="bleu-vert2.jpg"/>
          <p:cNvPicPr>
            <a:picLocks noChangeAspect="1"/>
          </p:cNvPicPr>
          <p:nvPr userDrawn="1"/>
        </p:nvPicPr>
        <p:blipFill>
          <a:blip r:embed="rId5" cstate="print"/>
          <a:srcRect/>
          <a:stretch>
            <a:fillRect/>
          </a:stretch>
        </p:blipFill>
        <p:spPr bwMode="auto">
          <a:xfrm>
            <a:off x="0" y="3500438"/>
            <a:ext cx="431800" cy="431800"/>
          </a:xfrm>
          <a:prstGeom prst="rect">
            <a:avLst/>
          </a:prstGeom>
          <a:noFill/>
          <a:ln w="9525">
            <a:noFill/>
            <a:miter lim="800000"/>
            <a:headEnd/>
            <a:tailEnd/>
          </a:ln>
        </p:spPr>
      </p:pic>
      <p:pic>
        <p:nvPicPr>
          <p:cNvPr id="11" name="Image 23" descr="bleu-vert4.jpg"/>
          <p:cNvPicPr>
            <a:picLocks noChangeAspect="1"/>
          </p:cNvPicPr>
          <p:nvPr userDrawn="1"/>
        </p:nvPicPr>
        <p:blipFill>
          <a:blip r:embed="rId6" cstate="print"/>
          <a:srcRect/>
          <a:stretch>
            <a:fillRect/>
          </a:stretch>
        </p:blipFill>
        <p:spPr bwMode="auto">
          <a:xfrm>
            <a:off x="642938" y="3500438"/>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a:latin typeface="+mj-lt"/>
              </a:rPr>
              <a:t>Formation « </a:t>
            </a:r>
            <a:r>
              <a:rPr lang="fr-FR" sz="1100" dirty="0"/>
              <a:t> Le régime budgétaire et financier </a:t>
            </a:r>
            <a:r>
              <a:rPr lang="fr-FR" sz="1100" dirty="0" smtClean="0"/>
              <a:t>RCE </a:t>
            </a:r>
            <a:r>
              <a:rPr lang="fr-FR" sz="1100" dirty="0">
                <a:latin typeface="+mj-lt"/>
              </a:rPr>
              <a:t> » - </a:t>
            </a:r>
            <a:r>
              <a:rPr lang="fr-FR" sz="1100" dirty="0" smtClean="0">
                <a:latin typeface="+mj-lt"/>
              </a:rPr>
              <a:t>Amue </a:t>
            </a:r>
            <a:r>
              <a:rPr lang="fr-FR" sz="1100" dirty="0">
                <a:latin typeface="+mj-lt"/>
              </a:rPr>
              <a:t>© </a:t>
            </a:r>
            <a:r>
              <a:rPr lang="fr-FR" sz="1100" dirty="0" smtClean="0">
                <a:latin typeface="+mj-lt"/>
              </a:rPr>
              <a:t>2012</a:t>
            </a:r>
            <a:endParaRPr lang="fr-FR" sz="1100" dirty="0">
              <a:latin typeface="+mj-lt"/>
            </a:endParaRPr>
          </a:p>
        </p:txBody>
      </p:sp>
      <p:sp>
        <p:nvSpPr>
          <p:cNvPr id="665602" name="Rectangle 2"/>
          <p:cNvSpPr>
            <a:spLocks noGrp="1" noChangeArrowheads="1"/>
          </p:cNvSpPr>
          <p:nvPr>
            <p:ph type="ctrTitle"/>
          </p:nvPr>
        </p:nvSpPr>
        <p:spPr>
          <a:xfrm>
            <a:off x="1000100" y="2130425"/>
            <a:ext cx="6858048" cy="1470025"/>
          </a:xfrm>
        </p:spPr>
        <p:txBody>
          <a:bodyPr/>
          <a:lstStyle>
            <a:lvl1pPr>
              <a:defRPr/>
            </a:lvl1pPr>
          </a:lstStyle>
          <a:p>
            <a:r>
              <a:rPr lang="fr-FR" smtClean="0"/>
              <a:t>Cliquez pour modifier le style du titre</a:t>
            </a:r>
            <a:endParaRPr lang="fr-FR" dirty="0"/>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GBCP : principes">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4" y="0"/>
            <a:ext cx="4681091" cy="276225"/>
          </a:xfrm>
          <a:prstGeom prst="rect">
            <a:avLst/>
          </a:prstGeom>
          <a:noFill/>
          <a:ln w="9525">
            <a:noFill/>
            <a:miter lim="800000"/>
            <a:headEnd/>
            <a:tailEnd/>
          </a:ln>
          <a:effectLst/>
        </p:spPr>
        <p:txBody>
          <a:bodyPr wrap="square">
            <a:spAutoFit/>
          </a:bodyPr>
          <a:lstStyle/>
          <a:p>
            <a:pPr>
              <a:defRPr/>
            </a:pPr>
            <a:r>
              <a:rPr lang="fr-FR" sz="1200" b="1" dirty="0" smtClean="0">
                <a:solidFill>
                  <a:schemeClr val="accent1">
                    <a:lumMod val="50000"/>
                  </a:schemeClr>
                </a:solidFill>
                <a:latin typeface="+mj-lt"/>
              </a:rPr>
              <a:t>Principes</a:t>
            </a: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chemeClr val="accent1">
                  <a:lumMod val="50000"/>
                </a:schemeClr>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Rectangle 9"/>
          <p:cNvSpPr>
            <a:spLocks noGrp="1" noChangeArrowheads="1"/>
          </p:cNvSpPr>
          <p:nvPr>
            <p:ph type="sldNum" sz="quarter" idx="10"/>
          </p:nvPr>
        </p:nvSpPr>
        <p:spPr/>
        <p:txBody>
          <a:bodyPr/>
          <a:lstStyle>
            <a:lvl1pPr>
              <a:defRPr/>
            </a:lvl1pPr>
          </a:lstStyle>
          <a:p>
            <a:pPr>
              <a:defRPr/>
            </a:pPr>
            <a:fld id="{F885D9E1-37BC-486F-99E8-BD646FC12DDC}" type="slidenum">
              <a:rPr lang="fr-FR"/>
              <a:pPr>
                <a:defRPr/>
              </a:pPr>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ègles - équilibr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chemeClr val="accent1">
                    <a:lumMod val="50000"/>
                  </a:schemeClr>
                </a:solidFill>
                <a:latin typeface="+mj-lt"/>
              </a:rPr>
              <a:t>Les règles</a:t>
            </a:r>
            <a:endParaRPr lang="fr-FR" sz="1600" dirty="0">
              <a:solidFill>
                <a:schemeClr val="accent1">
                  <a:lumMod val="50000"/>
                </a:schemeClr>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chemeClr val="accent1">
                  <a:lumMod val="50000"/>
                </a:schemeClr>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chemeClr val="accent1">
                    <a:lumMod val="50000"/>
                  </a:schemeClr>
                </a:solidFill>
                <a:latin typeface="+mj-lt"/>
              </a:rPr>
              <a:t>Focus sur la règle de l’équilibre</a:t>
            </a:r>
          </a:p>
        </p:txBody>
      </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6551305E-1EDF-425C-8801-2E72CA851FC9}"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Règles - reports">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chemeClr val="accent1">
                    <a:lumMod val="50000"/>
                  </a:schemeClr>
                </a:solidFill>
                <a:latin typeface="+mj-lt"/>
              </a:rPr>
              <a:t>Les règles</a:t>
            </a:r>
            <a:endParaRPr lang="fr-FR" sz="1600" dirty="0">
              <a:solidFill>
                <a:schemeClr val="accent1">
                  <a:lumMod val="50000"/>
                </a:schemeClr>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chemeClr val="accent1">
                  <a:lumMod val="50000"/>
                </a:schemeClr>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chemeClr val="accent1">
                    <a:lumMod val="50000"/>
                  </a:schemeClr>
                </a:solidFill>
                <a:latin typeface="+mj-lt"/>
              </a:rPr>
              <a:t>Les reports de crédits</a:t>
            </a:r>
          </a:p>
        </p:txBody>
      </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602CB848-3FC2-4B7E-92F0-08294D9C4928}"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Règles - sans sous titr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chemeClr val="accent1">
                    <a:lumMod val="50000"/>
                  </a:schemeClr>
                </a:solidFill>
                <a:latin typeface="+mj-lt"/>
              </a:rPr>
              <a:t>Les acteurs</a:t>
            </a:r>
            <a:endParaRPr lang="fr-FR" sz="1600" dirty="0">
              <a:solidFill>
                <a:schemeClr val="accent1">
                  <a:lumMod val="50000"/>
                </a:schemeClr>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chemeClr val="accent1">
                  <a:lumMod val="50000"/>
                </a:schemeClr>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chemeClr val="accent1">
                  <a:lumMod val="50000"/>
                </a:schemeClr>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9" name="Rectangle 8"/>
          <p:cNvSpPr>
            <a:spLocks noGrp="1" noChangeArrowheads="1"/>
          </p:cNvSpPr>
          <p:nvPr>
            <p:ph type="sldNum" sz="quarter" idx="10"/>
          </p:nvPr>
        </p:nvSpPr>
        <p:spPr/>
        <p:txBody>
          <a:bodyPr/>
          <a:lstStyle>
            <a:lvl1pPr>
              <a:defRPr/>
            </a:lvl1pPr>
          </a:lstStyle>
          <a:p>
            <a:pPr>
              <a:defRPr/>
            </a:pPr>
            <a:fld id="{9D43DA74-B384-45C9-B3F6-C53F16D2B088}"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GBCP : présentation">
    <p:spTree>
      <p:nvGrpSpPr>
        <p:cNvPr id="1" name=""/>
        <p:cNvGrpSpPr/>
        <p:nvPr/>
      </p:nvGrpSpPr>
      <p:grpSpPr>
        <a:xfrm>
          <a:off x="0" y="0"/>
          <a:ext cx="0" cy="0"/>
          <a:chOff x="0" y="0"/>
          <a:chExt cx="0" cy="0"/>
        </a:xfrm>
      </p:grpSpPr>
      <p:sp>
        <p:nvSpPr>
          <p:cNvPr id="4" name="Text Box 18"/>
          <p:cNvSpPr txBox="1">
            <a:spLocks noChangeArrowheads="1"/>
          </p:cNvSpPr>
          <p:nvPr/>
        </p:nvSpPr>
        <p:spPr bwMode="auto">
          <a:xfrm>
            <a:off x="34924" y="0"/>
            <a:ext cx="3168923" cy="276999"/>
          </a:xfrm>
          <a:prstGeom prst="rect">
            <a:avLst/>
          </a:prstGeom>
          <a:noFill/>
          <a:ln w="9525">
            <a:noFill/>
            <a:miter lim="800000"/>
            <a:headEnd/>
            <a:tailEnd/>
          </a:ln>
          <a:effectLst/>
        </p:spPr>
        <p:txBody>
          <a:bodyPr wrap="square">
            <a:spAutoFit/>
          </a:bodyPr>
          <a:lstStyle/>
          <a:p>
            <a:pPr>
              <a:defRPr/>
            </a:pPr>
            <a:r>
              <a:rPr lang="fr-FR" sz="1200" b="1" dirty="0" smtClean="0">
                <a:solidFill>
                  <a:srgbClr val="669900"/>
                </a:solidFill>
                <a:latin typeface="+mj-lt"/>
              </a:rPr>
              <a:t>Présentation</a:t>
            </a:r>
            <a:endParaRPr lang="fr-FR" sz="1600" dirty="0">
              <a:solidFill>
                <a:srgbClr val="669900"/>
              </a:solidFill>
              <a:latin typeface="+mj-lt"/>
            </a:endParaRPr>
          </a:p>
        </p:txBody>
      </p:sp>
      <p:grpSp>
        <p:nvGrpSpPr>
          <p:cNvPr id="5" name="Group 16"/>
          <p:cNvGrpSpPr>
            <a:grpSpLocks/>
          </p:cNvGrpSpPr>
          <p:nvPr/>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6699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6699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669900"/>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4"/>
          <p:cNvSpPr>
            <a:spLocks noGrp="1" noChangeArrowheads="1"/>
          </p:cNvSpPr>
          <p:nvPr>
            <p:ph type="sldNum" sz="quarter" idx="10"/>
          </p:nvPr>
        </p:nvSpPr>
        <p:spPr/>
        <p:txBody>
          <a:bodyPr/>
          <a:lstStyle>
            <a:lvl1pPr>
              <a:defRPr sz="1400">
                <a:latin typeface="+mj-lt"/>
              </a:defRPr>
            </a:lvl1pPr>
          </a:lstStyle>
          <a:p>
            <a:pPr>
              <a:defRPr/>
            </a:pPr>
            <a:fld id="{822D31ED-A7CF-4CAC-9FCC-C020B1EDC21F}" type="slidenum">
              <a:rPr lang="fr-FR"/>
              <a:pPr>
                <a:defRPr/>
              </a:pPr>
              <a:t>‹N°›</a:t>
            </a:fld>
            <a:endParaRPr lang="fr-FR" dirty="0"/>
          </a:p>
        </p:txBody>
      </p:sp>
    </p:spTree>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597" y="1357313"/>
            <a:ext cx="8215342" cy="46434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B23BF992-B023-4246-8C8C-5F64BC2C9ED1}"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F9A5FDD1-0E67-49FE-8404-17F9512A48A7}" type="slidenum">
              <a:rPr lang="fr-FR"/>
              <a:pPr>
                <a:defRPr/>
              </a:pPr>
              <a:t>‹N°›</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15EDEA10-ED47-420A-B9C0-5C196D7BA7B8}" type="slidenum">
              <a:rPr lang="fr-FR"/>
              <a:pPr>
                <a:defRPr/>
              </a:pPr>
              <a:t>‹N°›</a:t>
            </a:fld>
            <a:endParaRPr lang="fr-F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Gri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625" y="1357313"/>
            <a:ext cx="8215313" cy="47148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79845FB1-6AAB-4785-8E68-4AC85EC08973}" type="slidenum">
              <a:rPr lang="fr-FR"/>
              <a:pPr>
                <a:defRPr/>
              </a:pPr>
              <a:t>‹N°›</a:t>
            </a:fld>
            <a:endParaRPr lang="fr-F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131A6B0D-9F8A-452A-B18C-070A1AE08662}" type="slidenum">
              <a:rPr lang="fr-FR"/>
              <a:pPr>
                <a:defRPr/>
              </a:pPr>
              <a:t>‹N°›</a:t>
            </a:fld>
            <a:endParaRPr lang="fr-FR"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 name="Group 17"/>
          <p:cNvGrpSpPr>
            <a:grpSpLocks/>
          </p:cNvGrpSpPr>
          <p:nvPr userDrawn="1"/>
        </p:nvGrpSpPr>
        <p:grpSpPr bwMode="auto">
          <a:xfrm>
            <a:off x="-3175" y="2747963"/>
            <a:ext cx="9128125" cy="1073150"/>
            <a:chOff x="10" y="2707"/>
            <a:chExt cx="5750" cy="676"/>
          </a:xfrm>
        </p:grpSpPr>
        <p:cxnSp>
          <p:nvCxnSpPr>
            <p:cNvPr id="4" name="AutoShape 19"/>
            <p:cNvCxnSpPr>
              <a:cxnSpLocks noChangeShapeType="1"/>
            </p:cNvCxnSpPr>
            <p:nvPr userDrawn="1"/>
          </p:nvCxnSpPr>
          <p:spPr bwMode="auto">
            <a:xfrm>
              <a:off x="10" y="2707"/>
              <a:ext cx="5340" cy="189"/>
            </a:xfrm>
            <a:prstGeom prst="bentConnector5">
              <a:avLst>
                <a:gd name="adj1" fmla="val 15694"/>
                <a:gd name="adj2" fmla="val 421162"/>
                <a:gd name="adj3" fmla="val 102694"/>
              </a:avLst>
            </a:prstGeom>
            <a:noFill/>
            <a:ln w="9525">
              <a:solidFill>
                <a:srgbClr val="FF6600"/>
              </a:solidFill>
              <a:miter lim="800000"/>
              <a:headEnd/>
              <a:tailEnd/>
            </a:ln>
          </p:spPr>
        </p:cxnSp>
        <p:cxnSp>
          <p:nvCxnSpPr>
            <p:cNvPr id="5" name="AutoShape 21"/>
            <p:cNvCxnSpPr>
              <a:cxnSpLocks noChangeShapeType="1"/>
            </p:cNvCxnSpPr>
            <p:nvPr userDrawn="1"/>
          </p:nvCxnSpPr>
          <p:spPr bwMode="auto">
            <a:xfrm>
              <a:off x="10" y="3125"/>
              <a:ext cx="5750" cy="258"/>
            </a:xfrm>
            <a:prstGeom prst="bentConnector3">
              <a:avLst>
                <a:gd name="adj1" fmla="val 50000"/>
              </a:avLst>
            </a:prstGeom>
            <a:noFill/>
            <a:ln w="9525">
              <a:solidFill>
                <a:srgbClr val="FF6600"/>
              </a:solidFill>
              <a:miter lim="800000"/>
              <a:headEnd/>
              <a:tailEnd/>
            </a:ln>
          </p:spPr>
        </p:cxnSp>
        <p:sp>
          <p:nvSpPr>
            <p:cNvPr id="6" name="Rectangle 4"/>
            <p:cNvSpPr>
              <a:spLocks noChangeArrowheads="1"/>
            </p:cNvSpPr>
            <p:nvPr/>
          </p:nvSpPr>
          <p:spPr bwMode="auto">
            <a:xfrm>
              <a:off x="5067" y="2707"/>
              <a:ext cx="283" cy="283"/>
            </a:xfrm>
            <a:prstGeom prst="rect">
              <a:avLst/>
            </a:prstGeom>
            <a:solidFill>
              <a:srgbClr val="FF6600"/>
            </a:solidFill>
            <a:ln w="9525">
              <a:solidFill>
                <a:srgbClr val="FF6600"/>
              </a:solidFill>
              <a:miter lim="800000"/>
              <a:headEnd/>
              <a:tailEnd/>
            </a:ln>
          </p:spPr>
          <p:txBody>
            <a:bodyPr/>
            <a:lstStyle/>
            <a:p>
              <a:pPr algn="r" eaLnBrk="0" hangingPunct="0">
                <a:defRPr/>
              </a:pPr>
              <a:endParaRPr lang="fr-FR" sz="1600" b="1" dirty="0">
                <a:solidFill>
                  <a:schemeClr val="bg1"/>
                </a:solidFill>
              </a:endParaRPr>
            </a:p>
          </p:txBody>
        </p:sp>
      </p:grpSp>
      <p:pic>
        <p:nvPicPr>
          <p:cNvPr id="7" name="Picture 15" descr="virgules"/>
          <p:cNvPicPr>
            <a:picLocks noChangeAspect="1" noChangeArrowheads="1"/>
          </p:cNvPicPr>
          <p:nvPr userDrawn="1"/>
        </p:nvPicPr>
        <p:blipFill>
          <a:blip r:embed="rId2" cstate="print"/>
          <a:srcRect/>
          <a:stretch>
            <a:fillRect/>
          </a:stretch>
        </p:blipFill>
        <p:spPr bwMode="auto">
          <a:xfrm>
            <a:off x="92075" y="6527800"/>
            <a:ext cx="225425" cy="254000"/>
          </a:xfrm>
          <a:prstGeom prst="rect">
            <a:avLst/>
          </a:prstGeom>
          <a:noFill/>
          <a:ln w="9525">
            <a:noFill/>
            <a:miter lim="800000"/>
            <a:headEnd/>
            <a:tailEnd/>
          </a:ln>
        </p:spPr>
      </p:pic>
      <p:pic>
        <p:nvPicPr>
          <p:cNvPr id="8" name="Image 19" descr="orange2.jpg"/>
          <p:cNvPicPr>
            <a:picLocks noChangeAspect="1"/>
          </p:cNvPicPr>
          <p:nvPr userDrawn="1"/>
        </p:nvPicPr>
        <p:blipFill>
          <a:blip r:embed="rId3" cstate="print"/>
          <a:srcRect/>
          <a:stretch>
            <a:fillRect/>
          </a:stretch>
        </p:blipFill>
        <p:spPr bwMode="auto">
          <a:xfrm>
            <a:off x="566738" y="3500438"/>
            <a:ext cx="431800" cy="431800"/>
          </a:xfrm>
          <a:prstGeom prst="rect">
            <a:avLst/>
          </a:prstGeom>
          <a:noFill/>
          <a:ln w="9525">
            <a:noFill/>
            <a:miter lim="800000"/>
            <a:headEnd/>
            <a:tailEnd/>
          </a:ln>
        </p:spPr>
      </p:pic>
      <p:pic>
        <p:nvPicPr>
          <p:cNvPr id="9" name="Image 21" descr="orange1.jpg"/>
          <p:cNvPicPr>
            <a:picLocks noChangeAspect="1"/>
          </p:cNvPicPr>
          <p:nvPr userDrawn="1"/>
        </p:nvPicPr>
        <p:blipFill>
          <a:blip r:embed="rId4" cstate="print"/>
          <a:srcRect/>
          <a:stretch>
            <a:fillRect/>
          </a:stretch>
        </p:blipFill>
        <p:spPr bwMode="auto">
          <a:xfrm>
            <a:off x="9525" y="3500438"/>
            <a:ext cx="431800" cy="431800"/>
          </a:xfrm>
          <a:prstGeom prst="rect">
            <a:avLst/>
          </a:prstGeom>
          <a:noFill/>
          <a:ln w="9525">
            <a:noFill/>
            <a:miter lim="800000"/>
            <a:headEnd/>
            <a:tailEnd/>
          </a:ln>
        </p:spPr>
      </p:pic>
      <p:pic>
        <p:nvPicPr>
          <p:cNvPr id="10" name="Image 22" descr="vert1.jpg"/>
          <p:cNvPicPr>
            <a:picLocks noChangeAspect="1"/>
          </p:cNvPicPr>
          <p:nvPr userDrawn="1"/>
        </p:nvPicPr>
        <p:blipFill>
          <a:blip r:embed="rId5" cstate="print"/>
          <a:srcRect/>
          <a:stretch>
            <a:fillRect/>
          </a:stretch>
        </p:blipFill>
        <p:spPr bwMode="auto">
          <a:xfrm>
            <a:off x="9525" y="2887663"/>
            <a:ext cx="431800" cy="431800"/>
          </a:xfrm>
          <a:prstGeom prst="rect">
            <a:avLst/>
          </a:prstGeom>
          <a:noFill/>
          <a:ln w="9525">
            <a:noFill/>
            <a:miter lim="800000"/>
            <a:headEnd/>
            <a:tailEnd/>
          </a:ln>
        </p:spPr>
      </p:pic>
      <p:pic>
        <p:nvPicPr>
          <p:cNvPr id="11" name="Image 23" descr="orange3.jpg"/>
          <p:cNvPicPr>
            <a:picLocks noChangeAspect="1"/>
          </p:cNvPicPr>
          <p:nvPr userDrawn="1"/>
        </p:nvPicPr>
        <p:blipFill>
          <a:blip r:embed="rId6" cstate="print"/>
          <a:srcRect/>
          <a:stretch>
            <a:fillRect/>
          </a:stretch>
        </p:blipFill>
        <p:spPr bwMode="auto">
          <a:xfrm>
            <a:off x="566738" y="2887663"/>
            <a:ext cx="431800" cy="431800"/>
          </a:xfrm>
          <a:prstGeom prst="rect">
            <a:avLst/>
          </a:prstGeom>
          <a:noFill/>
          <a:ln w="9525">
            <a:noFill/>
            <a:miter lim="800000"/>
            <a:headEnd/>
            <a:tailEnd/>
          </a:ln>
        </p:spPr>
      </p:pic>
      <p:sp>
        <p:nvSpPr>
          <p:cNvPr id="665602" name="Rectangle 2"/>
          <p:cNvSpPr>
            <a:spLocks noGrp="1" noChangeArrowheads="1"/>
          </p:cNvSpPr>
          <p:nvPr>
            <p:ph type="ctrTitle"/>
          </p:nvPr>
        </p:nvSpPr>
        <p:spPr>
          <a:xfrm>
            <a:off x="1000100" y="2130425"/>
            <a:ext cx="6858048" cy="1470025"/>
          </a:xfrm>
        </p:spPr>
        <p:txBody>
          <a:bodyPr/>
          <a:lstStyle>
            <a:lvl1pPr>
              <a:defRPr/>
            </a:lvl1pPr>
          </a:lstStyle>
          <a:p>
            <a:r>
              <a:rPr lang="fr-FR" smtClean="0"/>
              <a:t>Cliquez pour modifier le style du titre</a:t>
            </a:r>
            <a:endParaRPr lang="fr-FR" dirty="0"/>
          </a:p>
        </p:txBody>
      </p:sp>
      <p:sp>
        <p:nvSpPr>
          <p:cNvPr id="13" name="ZoneTexte 12"/>
          <p:cNvSpPr txBox="1"/>
          <p:nvPr userDrawn="1"/>
        </p:nvSpPr>
        <p:spPr>
          <a:xfrm>
            <a:off x="1571625" y="6524648"/>
            <a:ext cx="6000750" cy="261938"/>
          </a:xfrm>
          <a:prstGeom prst="rect">
            <a:avLst/>
          </a:prstGeom>
          <a:solidFill>
            <a:schemeClr val="bg1"/>
          </a:solidFill>
        </p:spPr>
        <p:txBody>
          <a:bodyPr>
            <a:spAutoFit/>
          </a:bodyPr>
          <a:lstStyle/>
          <a:p>
            <a:pPr algn="ctr">
              <a:defRPr/>
            </a:pPr>
            <a:r>
              <a:rPr lang="fr-FR" sz="1100" dirty="0">
                <a:latin typeface="+mj-lt"/>
              </a:rPr>
              <a:t>Formation « Le régime budgétaire et financier </a:t>
            </a:r>
            <a:r>
              <a:rPr lang="fr-FR" sz="1100" kern="1200" dirty="0" smtClean="0">
                <a:solidFill>
                  <a:schemeClr val="tx1"/>
                </a:solidFill>
                <a:latin typeface="Times New Roman" pitchFamily="18" charset="0"/>
                <a:ea typeface="+mn-ea"/>
                <a:cs typeface="+mn-cs"/>
              </a:rPr>
              <a:t>RCE </a:t>
            </a:r>
            <a:r>
              <a:rPr lang="fr-FR" sz="1100" dirty="0">
                <a:latin typeface="+mj-lt"/>
              </a:rPr>
              <a:t> » - </a:t>
            </a:r>
            <a:r>
              <a:rPr lang="fr-FR" sz="1100" dirty="0" smtClean="0">
                <a:latin typeface="+mj-lt"/>
              </a:rPr>
              <a:t>Amue </a:t>
            </a:r>
            <a:r>
              <a:rPr lang="fr-FR" sz="1100" dirty="0">
                <a:latin typeface="+mj-lt"/>
              </a:rPr>
              <a:t>© </a:t>
            </a:r>
            <a:r>
              <a:rPr lang="fr-FR" sz="1100" kern="1200" dirty="0" smtClean="0">
                <a:solidFill>
                  <a:schemeClr val="tx1"/>
                </a:solidFill>
                <a:latin typeface="Times New Roman" pitchFamily="18" charset="0"/>
                <a:ea typeface="+mn-ea"/>
                <a:cs typeface="+mn-cs"/>
              </a:rPr>
              <a:t>2012</a:t>
            </a:r>
            <a:endParaRPr lang="fr-FR" sz="1100" dirty="0">
              <a:latin typeface="+mj-lt"/>
            </a:endParaRPr>
          </a:p>
        </p:txBody>
      </p:sp>
    </p:spTree>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Suivi - respect objectifs">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4" y="0"/>
            <a:ext cx="2088803" cy="276999"/>
          </a:xfrm>
          <a:prstGeom prst="rect">
            <a:avLst/>
          </a:prstGeom>
          <a:noFill/>
          <a:ln w="9525">
            <a:noFill/>
            <a:miter lim="800000"/>
            <a:headEnd/>
            <a:tailEnd/>
          </a:ln>
          <a:effectLst/>
        </p:spPr>
        <p:txBody>
          <a:bodyPr wrap="square">
            <a:spAutoFit/>
          </a:bodyPr>
          <a:lstStyle/>
          <a:p>
            <a:pPr>
              <a:defRPr/>
            </a:pPr>
            <a:r>
              <a:rPr lang="fr-FR" sz="1200" b="1" kern="1200" dirty="0" smtClean="0">
                <a:solidFill>
                  <a:srgbClr val="FF6600"/>
                </a:solidFill>
                <a:latin typeface="+mj-lt"/>
                <a:ea typeface="+mn-ea"/>
                <a:cs typeface="+mn-cs"/>
              </a:rPr>
              <a:t>Annexes</a:t>
            </a: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FF66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FF66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FF6600"/>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1E5BB104-423C-489A-9885-50C52952B6CE}" type="slidenum">
              <a:rPr lang="fr-FR"/>
              <a:pPr>
                <a:defRPr/>
              </a:pPr>
              <a:t>‹N°›</a:t>
            </a:fld>
            <a:endParaRPr lang="fr-FR"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uivi - ajustement">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FF6600"/>
                </a:solidFill>
                <a:latin typeface="+mj-lt"/>
              </a:rPr>
              <a:t>Le </a:t>
            </a:r>
            <a:r>
              <a:rPr lang="fr-FR" sz="1200" b="1" dirty="0" smtClean="0">
                <a:solidFill>
                  <a:srgbClr val="FF6600"/>
                </a:solidFill>
                <a:latin typeface="+mj-lt"/>
              </a:rPr>
              <a:t>suivi</a:t>
            </a:r>
            <a:endParaRPr lang="fr-FR" sz="1600" dirty="0">
              <a:solidFill>
                <a:srgbClr val="FF66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FF66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FF66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FF6600"/>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smtClean="0">
                <a:solidFill>
                  <a:srgbClr val="FF6600"/>
                </a:solidFill>
                <a:latin typeface="+mj-lt"/>
              </a:rPr>
              <a:t>Ajustement</a:t>
            </a:r>
            <a:endParaRPr lang="fr-FR" sz="1200" i="1" dirty="0">
              <a:solidFill>
                <a:srgbClr val="FF6600"/>
              </a:solidFill>
              <a:latin typeface="+mj-lt"/>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839E542A-ED8A-4804-AD78-BB396075A5CB}" type="slidenum">
              <a:rPr lang="fr-FR"/>
              <a:pPr>
                <a:defRPr/>
              </a:pPr>
              <a:t>‹N°›</a:t>
            </a:fld>
            <a:endParaRPr lang="fr-FR"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Suivi - DBM">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FF6600"/>
                </a:solidFill>
                <a:latin typeface="+mj-lt"/>
              </a:rPr>
              <a:t>Le </a:t>
            </a:r>
            <a:r>
              <a:rPr lang="fr-FR" sz="1200" b="1" dirty="0" smtClean="0">
                <a:solidFill>
                  <a:srgbClr val="FF6600"/>
                </a:solidFill>
                <a:latin typeface="+mj-lt"/>
              </a:rPr>
              <a:t>suivi</a:t>
            </a:r>
            <a:endParaRPr lang="fr-FR" sz="1600" dirty="0">
              <a:solidFill>
                <a:srgbClr val="FF66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FF66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FF66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FF6600"/>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smtClean="0">
                <a:solidFill>
                  <a:srgbClr val="FF6600"/>
                </a:solidFill>
                <a:latin typeface="+mj-lt"/>
              </a:rPr>
              <a:t>Modifications</a:t>
            </a:r>
            <a:endParaRPr lang="fr-FR" sz="1200" i="1" dirty="0">
              <a:solidFill>
                <a:srgbClr val="FF6600"/>
              </a:solidFill>
              <a:latin typeface="+mj-lt"/>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611C267B-132F-46E6-8AD5-22891B5AC15E}" type="slidenum">
              <a:rPr lang="fr-FR"/>
              <a:pPr>
                <a:defRPr/>
              </a:pPr>
              <a:t>‹N°›</a:t>
            </a:fld>
            <a:endParaRPr lang="fr-FR"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Suivi - analyse exécution">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FF6600"/>
                </a:solidFill>
                <a:latin typeface="+mj-lt"/>
              </a:rPr>
              <a:t>Le </a:t>
            </a:r>
            <a:r>
              <a:rPr lang="fr-FR" sz="1200" b="1" dirty="0" smtClean="0">
                <a:solidFill>
                  <a:srgbClr val="FF6600"/>
                </a:solidFill>
                <a:latin typeface="+mj-lt"/>
              </a:rPr>
              <a:t>suivi</a:t>
            </a:r>
            <a:endParaRPr lang="fr-FR" sz="1600" dirty="0">
              <a:solidFill>
                <a:srgbClr val="FF66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FF66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FF66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FF6600"/>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smtClean="0">
                <a:solidFill>
                  <a:srgbClr val="FF6600"/>
                </a:solidFill>
                <a:latin typeface="+mj-lt"/>
              </a:rPr>
              <a:t>Analyse de l’exécution</a:t>
            </a:r>
            <a:endParaRPr lang="fr-FR" sz="1200" i="1" dirty="0">
              <a:solidFill>
                <a:srgbClr val="FF6600"/>
              </a:solidFill>
              <a:latin typeface="+mj-lt"/>
            </a:endParaRPr>
          </a:p>
        </p:txBody>
      </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611C267B-132F-46E6-8AD5-22891B5AC15E}"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rganisation - architectur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669900"/>
                </a:solidFill>
                <a:latin typeface="+mj-lt"/>
              </a:rPr>
              <a:t>L’organisation</a:t>
            </a:r>
            <a:endParaRPr lang="fr-FR" sz="1600" dirty="0">
              <a:solidFill>
                <a:srgbClr val="6699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6699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6699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669900"/>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rgbClr val="669900"/>
                </a:solidFill>
                <a:latin typeface="+mj-lt"/>
              </a:rPr>
              <a:t>L’architecture budgétaire</a:t>
            </a:r>
          </a:p>
        </p:txBody>
      </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4"/>
          <p:cNvSpPr>
            <a:spLocks noGrp="1" noChangeArrowheads="1"/>
          </p:cNvSpPr>
          <p:nvPr>
            <p:ph type="sldNum" sz="quarter" idx="10"/>
          </p:nvPr>
        </p:nvSpPr>
        <p:spPr/>
        <p:txBody>
          <a:bodyPr/>
          <a:lstStyle>
            <a:lvl1pPr>
              <a:defRPr sz="1400">
                <a:latin typeface="+mj-lt"/>
              </a:defRPr>
            </a:lvl1pPr>
          </a:lstStyle>
          <a:p>
            <a:pPr>
              <a:defRPr/>
            </a:pPr>
            <a:fld id="{35DDF9F2-4E4E-4665-AFCB-EE708BCD84A4}" type="slidenum">
              <a:rPr lang="fr-FR"/>
              <a:pPr>
                <a:defRPr/>
              </a:pPr>
              <a:t>‹N°›</a:t>
            </a:fld>
            <a:endParaRPr lang="fr-FR" dirty="0"/>
          </a:p>
        </p:txBody>
      </p:sp>
    </p:spTree>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Suivi - sans sous titr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FF6600"/>
                </a:solidFill>
                <a:latin typeface="+mj-lt"/>
              </a:rPr>
              <a:t>Le </a:t>
            </a:r>
            <a:r>
              <a:rPr lang="fr-FR" sz="1200" b="1" dirty="0" smtClean="0">
                <a:solidFill>
                  <a:srgbClr val="FF6600"/>
                </a:solidFill>
                <a:latin typeface="+mj-lt"/>
              </a:rPr>
              <a:t>suivi</a:t>
            </a:r>
            <a:endParaRPr lang="fr-FR" sz="1600" dirty="0">
              <a:solidFill>
                <a:srgbClr val="FF66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FF66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FF66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FF6600"/>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Rectangle 8"/>
          <p:cNvSpPr>
            <a:spLocks noGrp="1" noChangeArrowheads="1"/>
          </p:cNvSpPr>
          <p:nvPr>
            <p:ph type="sldNum" sz="quarter" idx="10"/>
          </p:nvPr>
        </p:nvSpPr>
        <p:spPr/>
        <p:txBody>
          <a:bodyPr/>
          <a:lstStyle>
            <a:lvl1pPr>
              <a:defRPr/>
            </a:lvl1pPr>
          </a:lstStyle>
          <a:p>
            <a:pPr>
              <a:defRPr/>
            </a:pPr>
            <a:fld id="{547D7855-2AE6-4304-AA1F-AC540F283790}" type="slidenum">
              <a:rPr lang="fr-FR"/>
              <a:pPr>
                <a:defRPr/>
              </a:pPr>
              <a:t>‹N°›</a:t>
            </a:fld>
            <a:endParaRPr lang="fr-FR"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625" y="1357313"/>
            <a:ext cx="8215313" cy="48577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CE8D4B56-A9BD-4DC1-B259-72E105660EA5}" type="slidenum">
              <a:rPr lang="fr-FR"/>
              <a:pPr>
                <a:defRPr/>
              </a:pPr>
              <a:t>‹N°›</a:t>
            </a:fld>
            <a:endParaRPr lang="fr-FR"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D7C2FF92-D5EA-496D-860F-78C97C37FA90}" type="slidenum">
              <a:rPr lang="fr-FR"/>
              <a:pPr>
                <a:defRPr/>
              </a:pPr>
              <a:t>‹N°›</a:t>
            </a:fld>
            <a:endParaRPr lang="fr-FR"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 name="Group 17"/>
          <p:cNvGrpSpPr>
            <a:grpSpLocks/>
          </p:cNvGrpSpPr>
          <p:nvPr userDrawn="1"/>
        </p:nvGrpSpPr>
        <p:grpSpPr bwMode="auto">
          <a:xfrm>
            <a:off x="-3175" y="2747963"/>
            <a:ext cx="9128125" cy="1073150"/>
            <a:chOff x="10" y="2707"/>
            <a:chExt cx="5750" cy="676"/>
          </a:xfrm>
        </p:grpSpPr>
        <p:cxnSp>
          <p:nvCxnSpPr>
            <p:cNvPr id="4" name="AutoShape 19"/>
            <p:cNvCxnSpPr>
              <a:cxnSpLocks noChangeShapeType="1"/>
            </p:cNvCxnSpPr>
            <p:nvPr userDrawn="1"/>
          </p:nvCxnSpPr>
          <p:spPr bwMode="auto">
            <a:xfrm>
              <a:off x="10" y="2707"/>
              <a:ext cx="5340" cy="189"/>
            </a:xfrm>
            <a:prstGeom prst="bentConnector5">
              <a:avLst>
                <a:gd name="adj1" fmla="val 15694"/>
                <a:gd name="adj2" fmla="val 421162"/>
                <a:gd name="adj3" fmla="val 102694"/>
              </a:avLst>
            </a:prstGeom>
            <a:noFill/>
            <a:ln w="9525">
              <a:solidFill>
                <a:srgbClr val="990033"/>
              </a:solidFill>
              <a:miter lim="800000"/>
              <a:headEnd/>
              <a:tailEnd/>
            </a:ln>
          </p:spPr>
        </p:cxnSp>
        <p:cxnSp>
          <p:nvCxnSpPr>
            <p:cNvPr id="5" name="AutoShape 21"/>
            <p:cNvCxnSpPr>
              <a:cxnSpLocks noChangeShapeType="1"/>
            </p:cNvCxnSpPr>
            <p:nvPr userDrawn="1"/>
          </p:nvCxnSpPr>
          <p:spPr bwMode="auto">
            <a:xfrm>
              <a:off x="10" y="3125"/>
              <a:ext cx="5750" cy="258"/>
            </a:xfrm>
            <a:prstGeom prst="bentConnector3">
              <a:avLst>
                <a:gd name="adj1" fmla="val 50000"/>
              </a:avLst>
            </a:prstGeom>
            <a:noFill/>
            <a:ln w="9525">
              <a:solidFill>
                <a:srgbClr val="990033"/>
              </a:solidFill>
              <a:miter lim="800000"/>
              <a:headEnd/>
              <a:tailEnd/>
            </a:ln>
          </p:spPr>
        </p:cxnSp>
        <p:sp>
          <p:nvSpPr>
            <p:cNvPr id="6" name="Rectangle 4"/>
            <p:cNvSpPr>
              <a:spLocks noChangeArrowheads="1"/>
            </p:cNvSpPr>
            <p:nvPr/>
          </p:nvSpPr>
          <p:spPr bwMode="auto">
            <a:xfrm>
              <a:off x="5067" y="2707"/>
              <a:ext cx="283" cy="283"/>
            </a:xfrm>
            <a:prstGeom prst="rect">
              <a:avLst/>
            </a:prstGeom>
            <a:solidFill>
              <a:srgbClr val="990033"/>
            </a:solidFill>
            <a:ln w="9525">
              <a:solidFill>
                <a:srgbClr val="990033"/>
              </a:solidFill>
              <a:miter lim="800000"/>
              <a:headEnd/>
              <a:tailEnd/>
            </a:ln>
          </p:spPr>
          <p:txBody>
            <a:bodyPr/>
            <a:lstStyle/>
            <a:p>
              <a:pPr algn="r" eaLnBrk="0" hangingPunct="0">
                <a:defRPr/>
              </a:pPr>
              <a:endParaRPr lang="fr-FR" sz="1600" b="1" dirty="0">
                <a:solidFill>
                  <a:schemeClr val="bg1"/>
                </a:solidFill>
              </a:endParaRPr>
            </a:p>
          </p:txBody>
        </p:sp>
      </p:grpSp>
      <p:pic>
        <p:nvPicPr>
          <p:cNvPr id="7" name="Picture 15" descr="virgules"/>
          <p:cNvPicPr>
            <a:picLocks noChangeAspect="1" noChangeArrowheads="1"/>
          </p:cNvPicPr>
          <p:nvPr userDrawn="1"/>
        </p:nvPicPr>
        <p:blipFill>
          <a:blip r:embed="rId2" cstate="print"/>
          <a:srcRect/>
          <a:stretch>
            <a:fillRect/>
          </a:stretch>
        </p:blipFill>
        <p:spPr bwMode="auto">
          <a:xfrm>
            <a:off x="92075" y="6527800"/>
            <a:ext cx="225425" cy="254000"/>
          </a:xfrm>
          <a:prstGeom prst="rect">
            <a:avLst/>
          </a:prstGeom>
          <a:noFill/>
          <a:ln w="9525">
            <a:noFill/>
            <a:miter lim="800000"/>
            <a:headEnd/>
            <a:tailEnd/>
          </a:ln>
        </p:spPr>
      </p:pic>
      <p:pic>
        <p:nvPicPr>
          <p:cNvPr id="8" name="Image 21" descr="orange2.jpg"/>
          <p:cNvPicPr>
            <a:picLocks noChangeAspect="1"/>
          </p:cNvPicPr>
          <p:nvPr userDrawn="1"/>
        </p:nvPicPr>
        <p:blipFill>
          <a:blip r:embed="rId3" cstate="print"/>
          <a:srcRect/>
          <a:stretch>
            <a:fillRect/>
          </a:stretch>
        </p:blipFill>
        <p:spPr bwMode="auto">
          <a:xfrm>
            <a:off x="566738" y="3500438"/>
            <a:ext cx="431800" cy="431800"/>
          </a:xfrm>
          <a:prstGeom prst="rect">
            <a:avLst/>
          </a:prstGeom>
          <a:noFill/>
          <a:ln w="9525">
            <a:noFill/>
            <a:miter lim="800000"/>
            <a:headEnd/>
            <a:tailEnd/>
          </a:ln>
        </p:spPr>
      </p:pic>
      <p:pic>
        <p:nvPicPr>
          <p:cNvPr id="9" name="Image 22" descr="orange1.jpg"/>
          <p:cNvPicPr>
            <a:picLocks noChangeAspect="1"/>
          </p:cNvPicPr>
          <p:nvPr userDrawn="1"/>
        </p:nvPicPr>
        <p:blipFill>
          <a:blip r:embed="rId4" cstate="print"/>
          <a:srcRect/>
          <a:stretch>
            <a:fillRect/>
          </a:stretch>
        </p:blipFill>
        <p:spPr bwMode="auto">
          <a:xfrm>
            <a:off x="9525" y="3500438"/>
            <a:ext cx="431800" cy="431800"/>
          </a:xfrm>
          <a:prstGeom prst="rect">
            <a:avLst/>
          </a:prstGeom>
          <a:noFill/>
          <a:ln w="9525">
            <a:noFill/>
            <a:miter lim="800000"/>
            <a:headEnd/>
            <a:tailEnd/>
          </a:ln>
        </p:spPr>
      </p:pic>
      <p:pic>
        <p:nvPicPr>
          <p:cNvPr id="10" name="Image 23" descr="vert1.jpg"/>
          <p:cNvPicPr>
            <a:picLocks noChangeAspect="1"/>
          </p:cNvPicPr>
          <p:nvPr userDrawn="1"/>
        </p:nvPicPr>
        <p:blipFill>
          <a:blip r:embed="rId5" cstate="print"/>
          <a:srcRect/>
          <a:stretch>
            <a:fillRect/>
          </a:stretch>
        </p:blipFill>
        <p:spPr bwMode="auto">
          <a:xfrm>
            <a:off x="9525" y="2887663"/>
            <a:ext cx="431800" cy="431800"/>
          </a:xfrm>
          <a:prstGeom prst="rect">
            <a:avLst/>
          </a:prstGeom>
          <a:noFill/>
          <a:ln w="9525">
            <a:noFill/>
            <a:miter lim="800000"/>
            <a:headEnd/>
            <a:tailEnd/>
          </a:ln>
        </p:spPr>
      </p:pic>
      <p:pic>
        <p:nvPicPr>
          <p:cNvPr id="11" name="Image 24" descr="orange3.jpg"/>
          <p:cNvPicPr>
            <a:picLocks noChangeAspect="1"/>
          </p:cNvPicPr>
          <p:nvPr userDrawn="1"/>
        </p:nvPicPr>
        <p:blipFill>
          <a:blip r:embed="rId6" cstate="print"/>
          <a:srcRect/>
          <a:stretch>
            <a:fillRect/>
          </a:stretch>
        </p:blipFill>
        <p:spPr bwMode="auto">
          <a:xfrm>
            <a:off x="566738" y="2887663"/>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a:latin typeface="+mj-lt"/>
              </a:rPr>
              <a:t>Formation « </a:t>
            </a:r>
            <a:r>
              <a:rPr lang="fr-FR" sz="1100" dirty="0"/>
              <a:t> Le régime budgétaire et financier </a:t>
            </a:r>
            <a:r>
              <a:rPr lang="fr-FR" sz="1100" kern="1200" dirty="0" smtClean="0">
                <a:solidFill>
                  <a:schemeClr val="tx1"/>
                </a:solidFill>
                <a:latin typeface="Times New Roman" pitchFamily="18" charset="0"/>
                <a:ea typeface="+mn-ea"/>
                <a:cs typeface="+mn-cs"/>
              </a:rPr>
              <a:t>RCE </a:t>
            </a:r>
            <a:r>
              <a:rPr lang="fr-FR" sz="1100" dirty="0">
                <a:latin typeface="+mj-lt"/>
              </a:rPr>
              <a:t> » - </a:t>
            </a:r>
            <a:r>
              <a:rPr lang="fr-FR" sz="1100" dirty="0" smtClean="0">
                <a:latin typeface="+mj-lt"/>
              </a:rPr>
              <a:t>Amue </a:t>
            </a:r>
            <a:r>
              <a:rPr lang="fr-FR" sz="1100" dirty="0">
                <a:latin typeface="+mj-lt"/>
              </a:rPr>
              <a:t>© </a:t>
            </a:r>
            <a:r>
              <a:rPr lang="fr-FR" sz="1100" kern="1200" dirty="0" smtClean="0">
                <a:solidFill>
                  <a:schemeClr val="tx1"/>
                </a:solidFill>
                <a:latin typeface="Times New Roman" pitchFamily="18" charset="0"/>
                <a:ea typeface="+mn-ea"/>
                <a:cs typeface="+mn-cs"/>
              </a:rPr>
              <a:t>2012</a:t>
            </a:r>
            <a:endParaRPr lang="fr-FR" sz="1100" dirty="0">
              <a:latin typeface="+mj-lt"/>
            </a:endParaRPr>
          </a:p>
        </p:txBody>
      </p:sp>
      <p:sp>
        <p:nvSpPr>
          <p:cNvPr id="665602" name="Rectangle 2"/>
          <p:cNvSpPr>
            <a:spLocks noGrp="1" noChangeArrowheads="1"/>
          </p:cNvSpPr>
          <p:nvPr>
            <p:ph type="ctrTitle"/>
          </p:nvPr>
        </p:nvSpPr>
        <p:spPr>
          <a:xfrm>
            <a:off x="1000100" y="2130425"/>
            <a:ext cx="6858048" cy="1470025"/>
          </a:xfrm>
        </p:spPr>
        <p:txBody>
          <a:bodyPr/>
          <a:lstStyle>
            <a:lvl1pPr>
              <a:defRPr/>
            </a:lvl1pPr>
          </a:lstStyle>
          <a:p>
            <a:r>
              <a:rPr lang="fr-FR" smtClean="0"/>
              <a:t>Cliquez pour modifier le style du titre</a:t>
            </a:r>
            <a:endParaRPr lang="fr-FR" dirty="0"/>
          </a:p>
        </p:txBody>
      </p:sp>
    </p:spTree>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GBCP : modernisation et organisation">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4" y="0"/>
            <a:ext cx="3024908" cy="276999"/>
          </a:xfrm>
          <a:prstGeom prst="rect">
            <a:avLst/>
          </a:prstGeom>
          <a:noFill/>
          <a:ln w="9525">
            <a:noFill/>
            <a:miter lim="800000"/>
            <a:headEnd/>
            <a:tailEnd/>
          </a:ln>
          <a:effectLst/>
        </p:spPr>
        <p:txBody>
          <a:bodyPr wrap="square">
            <a:spAutoFit/>
          </a:bodyPr>
          <a:lstStyle/>
          <a:p>
            <a:pPr>
              <a:defRPr/>
            </a:pPr>
            <a:r>
              <a:rPr lang="fr-FR" sz="1200" b="1" dirty="0" smtClean="0">
                <a:solidFill>
                  <a:srgbClr val="990033"/>
                </a:solidFill>
                <a:latin typeface="+mj-lt"/>
              </a:rPr>
              <a:t>Modernisation</a:t>
            </a:r>
            <a:r>
              <a:rPr lang="fr-FR" sz="1200" b="1" baseline="0" dirty="0" smtClean="0">
                <a:solidFill>
                  <a:srgbClr val="990033"/>
                </a:solidFill>
                <a:latin typeface="+mj-lt"/>
              </a:rPr>
              <a:t> et organisation</a:t>
            </a:r>
            <a:endParaRPr lang="fr-FR" sz="1200" b="1" dirty="0" smtClean="0">
              <a:solidFill>
                <a:srgbClr val="990033"/>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Rectangle 8"/>
          <p:cNvSpPr>
            <a:spLocks noGrp="1" noChangeArrowheads="1"/>
          </p:cNvSpPr>
          <p:nvPr>
            <p:ph type="sldNum" sz="quarter" idx="10"/>
          </p:nvPr>
        </p:nvSpPr>
        <p:spPr/>
        <p:txBody>
          <a:bodyPr/>
          <a:lstStyle>
            <a:lvl1pPr>
              <a:defRPr/>
            </a:lvl1pPr>
          </a:lstStyle>
          <a:p>
            <a:pPr>
              <a:defRPr/>
            </a:pPr>
            <a:fld id="{FF99E62F-0A68-4DE4-9E4D-8642EBCB40A8}" type="slidenum">
              <a:rPr lang="fr-FR"/>
              <a:pPr>
                <a:defRPr/>
              </a:pPr>
              <a:t>‹N°›</a:t>
            </a:fld>
            <a:endParaRPr lang="fr-FR"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Acteurs">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990033"/>
                </a:solidFill>
                <a:latin typeface="+mj-lt"/>
              </a:rPr>
              <a:t>Les acteurs</a:t>
            </a:r>
            <a:endParaRPr lang="fr-FR" sz="1600" dirty="0">
              <a:solidFill>
                <a:srgbClr val="990033"/>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990033"/>
              </a:solidFill>
              <a:round/>
              <a:headEnd/>
              <a:tailEnd/>
            </a:ln>
            <a:effectLst/>
          </p:spPr>
          <p:txBody>
            <a:bodyPr/>
            <a:lstStyle/>
            <a:p>
              <a:pPr>
                <a:defRPr/>
              </a:pPr>
              <a:endParaRPr lang="fr-FR" sz="1800" dirty="0">
                <a:solidFill>
                  <a:srgbClr val="990033"/>
                </a:solidFill>
              </a:endParaRPr>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Rectangle 8"/>
          <p:cNvSpPr>
            <a:spLocks noGrp="1" noChangeArrowheads="1"/>
          </p:cNvSpPr>
          <p:nvPr>
            <p:ph type="sldNum" sz="quarter" idx="10"/>
          </p:nvPr>
        </p:nvSpPr>
        <p:spPr/>
        <p:txBody>
          <a:bodyPr/>
          <a:lstStyle>
            <a:lvl1pPr>
              <a:defRPr/>
            </a:lvl1pPr>
          </a:lstStyle>
          <a:p>
            <a:pPr>
              <a:defRPr/>
            </a:pPr>
            <a:fld id="{F74A5041-A7A7-4B62-9928-9F9ECF093715}" type="slidenum">
              <a:rPr lang="fr-FR"/>
              <a:pPr>
                <a:defRPr/>
              </a:pPr>
              <a:t>‹N°›</a:t>
            </a:fld>
            <a:endParaRPr lang="fr-FR"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625" y="1357313"/>
            <a:ext cx="8215313" cy="48577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CEDACDF9-2FBC-4BA7-BFF9-1D70250455D3}" type="slidenum">
              <a:rPr lang="fr-FR"/>
              <a:pPr>
                <a:defRPr/>
              </a:pPr>
              <a:t>‹N°›</a:t>
            </a:fld>
            <a:endParaRPr lang="fr-FR"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CDAAFCB9-13CE-45F0-A79F-C4DE44E2B410}" type="slidenum">
              <a:rPr lang="fr-FR"/>
              <a:pPr>
                <a:defRPr/>
              </a:pPr>
              <a:t>‹N°›</a:t>
            </a:fld>
            <a:endParaRPr lang="fr-FR"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 name="Group 17"/>
          <p:cNvGrpSpPr>
            <a:grpSpLocks/>
          </p:cNvGrpSpPr>
          <p:nvPr userDrawn="1"/>
        </p:nvGrpSpPr>
        <p:grpSpPr bwMode="auto">
          <a:xfrm>
            <a:off x="-3175" y="2747963"/>
            <a:ext cx="9128125" cy="1073150"/>
            <a:chOff x="10" y="2707"/>
            <a:chExt cx="5750" cy="676"/>
          </a:xfrm>
        </p:grpSpPr>
        <p:cxnSp>
          <p:nvCxnSpPr>
            <p:cNvPr id="4" name="AutoShape 19"/>
            <p:cNvCxnSpPr>
              <a:cxnSpLocks noChangeShapeType="1"/>
            </p:cNvCxnSpPr>
            <p:nvPr userDrawn="1"/>
          </p:nvCxnSpPr>
          <p:spPr bwMode="auto">
            <a:xfrm>
              <a:off x="10" y="2707"/>
              <a:ext cx="5340" cy="189"/>
            </a:xfrm>
            <a:prstGeom prst="bentConnector5">
              <a:avLst>
                <a:gd name="adj1" fmla="val 15694"/>
                <a:gd name="adj2" fmla="val 421162"/>
                <a:gd name="adj3" fmla="val 102694"/>
              </a:avLst>
            </a:prstGeom>
            <a:noFill/>
            <a:ln w="9525">
              <a:solidFill>
                <a:srgbClr val="003399"/>
              </a:solidFill>
              <a:miter lim="800000"/>
              <a:headEnd/>
              <a:tailEnd/>
            </a:ln>
          </p:spPr>
        </p:cxnSp>
        <p:cxnSp>
          <p:nvCxnSpPr>
            <p:cNvPr id="5" name="AutoShape 21"/>
            <p:cNvCxnSpPr>
              <a:cxnSpLocks noChangeShapeType="1"/>
            </p:cNvCxnSpPr>
            <p:nvPr userDrawn="1"/>
          </p:nvCxnSpPr>
          <p:spPr bwMode="auto">
            <a:xfrm>
              <a:off x="10" y="3125"/>
              <a:ext cx="5750" cy="258"/>
            </a:xfrm>
            <a:prstGeom prst="bentConnector3">
              <a:avLst>
                <a:gd name="adj1" fmla="val 50000"/>
              </a:avLst>
            </a:prstGeom>
            <a:noFill/>
            <a:ln w="9525">
              <a:solidFill>
                <a:srgbClr val="003399"/>
              </a:solidFill>
              <a:miter lim="800000"/>
              <a:headEnd/>
              <a:tailEnd/>
            </a:ln>
          </p:spPr>
        </p:cxnSp>
        <p:sp>
          <p:nvSpPr>
            <p:cNvPr id="6" name="Rectangle 4"/>
            <p:cNvSpPr>
              <a:spLocks noChangeArrowheads="1"/>
            </p:cNvSpPr>
            <p:nvPr/>
          </p:nvSpPr>
          <p:spPr bwMode="auto">
            <a:xfrm>
              <a:off x="5067" y="2707"/>
              <a:ext cx="283" cy="283"/>
            </a:xfrm>
            <a:prstGeom prst="rect">
              <a:avLst/>
            </a:prstGeom>
            <a:solidFill>
              <a:srgbClr val="003399"/>
            </a:solidFill>
            <a:ln w="9525">
              <a:solidFill>
                <a:srgbClr val="003399"/>
              </a:solidFill>
              <a:miter lim="800000"/>
              <a:headEnd/>
              <a:tailEnd/>
            </a:ln>
          </p:spPr>
          <p:txBody>
            <a:bodyPr/>
            <a:lstStyle/>
            <a:p>
              <a:pPr algn="r" eaLnBrk="0" hangingPunct="0">
                <a:defRPr/>
              </a:pPr>
              <a:endParaRPr lang="fr-FR" sz="1600" b="1" dirty="0">
                <a:solidFill>
                  <a:schemeClr val="bg1"/>
                </a:solidFill>
              </a:endParaRPr>
            </a:p>
          </p:txBody>
        </p:sp>
      </p:grpSp>
      <p:pic>
        <p:nvPicPr>
          <p:cNvPr id="7" name="Picture 15" descr="virgules"/>
          <p:cNvPicPr>
            <a:picLocks noChangeAspect="1" noChangeArrowheads="1"/>
          </p:cNvPicPr>
          <p:nvPr userDrawn="1"/>
        </p:nvPicPr>
        <p:blipFill>
          <a:blip r:embed="rId2" cstate="print"/>
          <a:srcRect/>
          <a:stretch>
            <a:fillRect/>
          </a:stretch>
        </p:blipFill>
        <p:spPr bwMode="auto">
          <a:xfrm>
            <a:off x="92075" y="6527800"/>
            <a:ext cx="225425" cy="254000"/>
          </a:xfrm>
          <a:prstGeom prst="rect">
            <a:avLst/>
          </a:prstGeom>
          <a:noFill/>
          <a:ln w="9525">
            <a:noFill/>
            <a:miter lim="800000"/>
            <a:headEnd/>
            <a:tailEnd/>
          </a:ln>
        </p:spPr>
      </p:pic>
      <p:pic>
        <p:nvPicPr>
          <p:cNvPr id="8" name="Image 17" descr="bleufoncé1.jpg"/>
          <p:cNvPicPr>
            <a:picLocks noChangeAspect="1"/>
          </p:cNvPicPr>
          <p:nvPr userDrawn="1"/>
        </p:nvPicPr>
        <p:blipFill>
          <a:blip r:embed="rId3" cstate="print"/>
          <a:srcRect/>
          <a:stretch>
            <a:fillRect/>
          </a:stretch>
        </p:blipFill>
        <p:spPr bwMode="auto">
          <a:xfrm>
            <a:off x="0" y="3500438"/>
            <a:ext cx="431800" cy="431800"/>
          </a:xfrm>
          <a:prstGeom prst="rect">
            <a:avLst/>
          </a:prstGeom>
          <a:noFill/>
          <a:ln w="9525">
            <a:noFill/>
            <a:miter lim="800000"/>
            <a:headEnd/>
            <a:tailEnd/>
          </a:ln>
        </p:spPr>
      </p:pic>
      <p:pic>
        <p:nvPicPr>
          <p:cNvPr id="9" name="Image 18" descr="bleufoncé2.jpg"/>
          <p:cNvPicPr>
            <a:picLocks noChangeAspect="1"/>
          </p:cNvPicPr>
          <p:nvPr userDrawn="1"/>
        </p:nvPicPr>
        <p:blipFill>
          <a:blip r:embed="rId4" cstate="print"/>
          <a:srcRect/>
          <a:stretch>
            <a:fillRect/>
          </a:stretch>
        </p:blipFill>
        <p:spPr bwMode="auto">
          <a:xfrm>
            <a:off x="500063" y="2905125"/>
            <a:ext cx="431800" cy="431800"/>
          </a:xfrm>
          <a:prstGeom prst="rect">
            <a:avLst/>
          </a:prstGeom>
          <a:noFill/>
          <a:ln w="9525">
            <a:noFill/>
            <a:miter lim="800000"/>
            <a:headEnd/>
            <a:tailEnd/>
          </a:ln>
        </p:spPr>
      </p:pic>
      <p:pic>
        <p:nvPicPr>
          <p:cNvPr id="10" name="Image 23" descr="bleufoncé3.jpg"/>
          <p:cNvPicPr>
            <a:picLocks noChangeAspect="1"/>
          </p:cNvPicPr>
          <p:nvPr userDrawn="1"/>
        </p:nvPicPr>
        <p:blipFill>
          <a:blip r:embed="rId5" cstate="print"/>
          <a:srcRect/>
          <a:stretch>
            <a:fillRect/>
          </a:stretch>
        </p:blipFill>
        <p:spPr bwMode="auto">
          <a:xfrm>
            <a:off x="0" y="2905125"/>
            <a:ext cx="431800" cy="431800"/>
          </a:xfrm>
          <a:prstGeom prst="rect">
            <a:avLst/>
          </a:prstGeom>
          <a:noFill/>
          <a:ln w="9525">
            <a:noFill/>
            <a:miter lim="800000"/>
            <a:headEnd/>
            <a:tailEnd/>
          </a:ln>
        </p:spPr>
      </p:pic>
      <p:pic>
        <p:nvPicPr>
          <p:cNvPr id="11" name="Image 24" descr="bleu-vert4.jpg"/>
          <p:cNvPicPr>
            <a:picLocks noChangeAspect="1"/>
          </p:cNvPicPr>
          <p:nvPr userDrawn="1"/>
        </p:nvPicPr>
        <p:blipFill>
          <a:blip r:embed="rId6" cstate="print"/>
          <a:srcRect/>
          <a:stretch>
            <a:fillRect/>
          </a:stretch>
        </p:blipFill>
        <p:spPr bwMode="auto">
          <a:xfrm>
            <a:off x="500063" y="3500438"/>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a:latin typeface="+mj-lt"/>
              </a:rPr>
              <a:t>Formation « </a:t>
            </a:r>
            <a:r>
              <a:rPr lang="fr-FR" sz="1100" dirty="0"/>
              <a:t>Le régime budgétaire et financier </a:t>
            </a:r>
            <a:r>
              <a:rPr lang="fr-FR" sz="1100" kern="1200" dirty="0" smtClean="0">
                <a:solidFill>
                  <a:schemeClr val="tx1"/>
                </a:solidFill>
                <a:latin typeface="Times New Roman" pitchFamily="18" charset="0"/>
                <a:ea typeface="+mn-ea"/>
                <a:cs typeface="+mn-cs"/>
              </a:rPr>
              <a:t>RCE </a:t>
            </a:r>
            <a:r>
              <a:rPr lang="fr-FR" sz="1100" dirty="0">
                <a:latin typeface="+mj-lt"/>
              </a:rPr>
              <a:t> » - </a:t>
            </a:r>
            <a:r>
              <a:rPr lang="fr-FR" sz="1100" dirty="0" smtClean="0">
                <a:latin typeface="+mj-lt"/>
              </a:rPr>
              <a:t>Amue </a:t>
            </a:r>
            <a:r>
              <a:rPr lang="fr-FR" sz="1100" dirty="0">
                <a:latin typeface="+mj-lt"/>
              </a:rPr>
              <a:t>© </a:t>
            </a:r>
            <a:r>
              <a:rPr lang="fr-FR" sz="1100" kern="1200" dirty="0" smtClean="0">
                <a:solidFill>
                  <a:schemeClr val="tx1"/>
                </a:solidFill>
                <a:latin typeface="Times New Roman" pitchFamily="18" charset="0"/>
                <a:ea typeface="+mn-ea"/>
                <a:cs typeface="+mn-cs"/>
              </a:rPr>
              <a:t>2012</a:t>
            </a:r>
            <a:endParaRPr lang="fr-FR" sz="1100" dirty="0">
              <a:latin typeface="+mj-lt"/>
            </a:endParaRPr>
          </a:p>
        </p:txBody>
      </p:sp>
      <p:sp>
        <p:nvSpPr>
          <p:cNvPr id="665602" name="Rectangle 2"/>
          <p:cNvSpPr>
            <a:spLocks noGrp="1" noChangeArrowheads="1"/>
          </p:cNvSpPr>
          <p:nvPr>
            <p:ph type="ctrTitle"/>
          </p:nvPr>
        </p:nvSpPr>
        <p:spPr>
          <a:xfrm>
            <a:off x="1000100" y="2130425"/>
            <a:ext cx="6858048" cy="1470025"/>
          </a:xfrm>
        </p:spPr>
        <p:txBody>
          <a:bodyPr/>
          <a:lstStyle>
            <a:lvl1pPr>
              <a:defRPr/>
            </a:lvl1pPr>
          </a:lstStyle>
          <a:p>
            <a:r>
              <a:rPr lang="fr-FR" smtClean="0"/>
              <a:t>Cliquez pour modifier le style du titre</a:t>
            </a:r>
            <a:endParaRPr lang="fr-FR" dirty="0"/>
          </a:p>
        </p:txBody>
      </p:sp>
    </p:spTree>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4"/>
          <p:cNvSpPr>
            <a:spLocks noGrp="1" noChangeArrowheads="1"/>
          </p:cNvSpPr>
          <p:nvPr>
            <p:ph type="sldNum" sz="quarter" idx="10"/>
          </p:nvPr>
        </p:nvSpPr>
        <p:spPr>
          <a:ln/>
        </p:spPr>
        <p:txBody>
          <a:bodyPr/>
          <a:lstStyle>
            <a:lvl1pPr>
              <a:defRPr/>
            </a:lvl1pPr>
          </a:lstStyle>
          <a:p>
            <a:pPr>
              <a:defRPr/>
            </a:pPr>
            <a:fld id="{B94E9164-0F45-450D-92E5-51F8802E7D61}"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rganisation - contenu">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669900"/>
                </a:solidFill>
                <a:latin typeface="+mj-lt"/>
              </a:rPr>
              <a:t>L’organisation</a:t>
            </a:r>
            <a:endParaRPr lang="fr-FR" sz="1600" dirty="0">
              <a:solidFill>
                <a:srgbClr val="6699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6699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6699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669900"/>
              </a:solidFill>
              <a:round/>
              <a:headEnd/>
              <a:tailEnd/>
            </a:ln>
            <a:effectLst/>
          </p:spPr>
          <p:txBody>
            <a:bodyPr/>
            <a:lstStyle/>
            <a:p>
              <a:pPr>
                <a:defRPr/>
              </a:pPr>
              <a:endParaRPr lang="fr-FR" sz="1800" dirty="0"/>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rgbClr val="669900"/>
                </a:solidFill>
                <a:latin typeface="+mj-lt"/>
              </a:rPr>
              <a:t>Le contenu du budget</a:t>
            </a:r>
          </a:p>
        </p:txBody>
      </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4"/>
          <p:cNvSpPr>
            <a:spLocks noGrp="1" noChangeArrowheads="1"/>
          </p:cNvSpPr>
          <p:nvPr>
            <p:ph type="sldNum" sz="quarter" idx="10"/>
          </p:nvPr>
        </p:nvSpPr>
        <p:spPr/>
        <p:txBody>
          <a:bodyPr/>
          <a:lstStyle>
            <a:lvl1pPr>
              <a:defRPr sz="1400">
                <a:latin typeface="+mj-lt"/>
              </a:defRPr>
            </a:lvl1pPr>
          </a:lstStyle>
          <a:p>
            <a:pPr>
              <a:defRPr/>
            </a:pPr>
            <a:fld id="{A3D662FA-71A1-40CC-B5ED-EEF8D8C7AC95}" type="slidenum">
              <a:rPr lang="fr-FR"/>
              <a:pPr>
                <a:defRPr/>
              </a:pPr>
              <a:t>‹N°›</a:t>
            </a:fld>
            <a:endParaRPr lang="fr-FR" dirty="0"/>
          </a:p>
        </p:txBody>
      </p:sp>
    </p:spTree>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GBCP : pilotag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999"/>
          </a:xfrm>
          <a:prstGeom prst="rect">
            <a:avLst/>
          </a:prstGeom>
          <a:noFill/>
          <a:ln w="9525">
            <a:noFill/>
            <a:miter lim="800000"/>
            <a:headEnd/>
            <a:tailEnd/>
          </a:ln>
          <a:effectLst/>
        </p:spPr>
        <p:txBody>
          <a:bodyPr>
            <a:spAutoFit/>
          </a:bodyPr>
          <a:lstStyle/>
          <a:p>
            <a:pPr>
              <a:defRPr/>
            </a:pPr>
            <a:r>
              <a:rPr lang="fr-FR" sz="1200" b="1" dirty="0" smtClean="0">
                <a:solidFill>
                  <a:srgbClr val="003399"/>
                </a:solidFill>
                <a:latin typeface="+mj-lt"/>
              </a:rPr>
              <a:t>Pilotage</a:t>
            </a: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gr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50A73276-79E6-4E0D-9158-0C6B27C084DA}" type="slidenum">
              <a:rPr lang="fr-FR"/>
              <a:pPr>
                <a:defRPr/>
              </a:pPr>
              <a:t>‹N°›</a:t>
            </a:fld>
            <a:endParaRPr lang="fr-FR"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Procédure - débat">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003399"/>
                </a:solidFill>
                <a:latin typeface="+mj-lt"/>
              </a:rPr>
              <a:t>La procédure</a:t>
            </a:r>
            <a:endParaRPr lang="fr-FR" sz="1600" dirty="0">
              <a:solidFill>
                <a:srgbClr val="003399"/>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rgbClr val="003399"/>
                </a:solidFill>
                <a:latin typeface="+mj-lt"/>
              </a:rPr>
              <a:t>Les éléments du débat budgétaire</a:t>
            </a:r>
          </a:p>
        </p:txBody>
      </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F23FE49E-7E57-4D91-B803-F7E2913B577C}" type="slidenum">
              <a:rPr lang="fr-FR"/>
              <a:pPr>
                <a:defRPr/>
              </a:pPr>
              <a:t>‹N°›</a:t>
            </a:fld>
            <a:endParaRPr lang="fr-FR"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Procédure - documents">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003399"/>
                </a:solidFill>
                <a:latin typeface="+mj-lt"/>
              </a:rPr>
              <a:t>La procédure</a:t>
            </a:r>
            <a:endParaRPr lang="fr-FR" sz="1600" dirty="0">
              <a:solidFill>
                <a:srgbClr val="003399"/>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rgbClr val="003399"/>
                </a:solidFill>
                <a:latin typeface="+mj-lt"/>
              </a:rPr>
              <a:t>Les documents</a:t>
            </a:r>
          </a:p>
        </p:txBody>
      </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ABAF84A6-0DD0-4309-9D35-68C12CB90571}" type="slidenum">
              <a:rPr lang="fr-FR"/>
              <a:pPr>
                <a:defRPr/>
              </a:pPr>
              <a:t>‹N°›</a:t>
            </a:fld>
            <a:endParaRPr lang="fr-FR"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Procédure - vot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003399"/>
                </a:solidFill>
                <a:latin typeface="+mj-lt"/>
              </a:rPr>
              <a:t>La procédure</a:t>
            </a:r>
            <a:endParaRPr lang="fr-FR" sz="1600" dirty="0">
              <a:solidFill>
                <a:srgbClr val="003399"/>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grpSp>
      <p:sp>
        <p:nvSpPr>
          <p:cNvPr id="9" name="Text Box 18"/>
          <p:cNvSpPr txBox="1">
            <a:spLocks noChangeArrowheads="1"/>
          </p:cNvSpPr>
          <p:nvPr userDrawn="1"/>
        </p:nvSpPr>
        <p:spPr bwMode="auto">
          <a:xfrm>
            <a:off x="1571625" y="0"/>
            <a:ext cx="3714750" cy="276225"/>
          </a:xfrm>
          <a:prstGeom prst="rect">
            <a:avLst/>
          </a:prstGeom>
          <a:noFill/>
          <a:ln w="9525">
            <a:noFill/>
            <a:miter lim="800000"/>
            <a:headEnd/>
            <a:tailEnd/>
          </a:ln>
          <a:effectLst/>
        </p:spPr>
        <p:txBody>
          <a:bodyPr>
            <a:spAutoFit/>
          </a:bodyPr>
          <a:lstStyle/>
          <a:p>
            <a:pPr>
              <a:defRPr/>
            </a:pPr>
            <a:r>
              <a:rPr lang="fr-FR" sz="1200" i="1" dirty="0">
                <a:solidFill>
                  <a:srgbClr val="003399"/>
                </a:solidFill>
                <a:latin typeface="+mj-lt"/>
              </a:rPr>
              <a:t>Le vote</a:t>
            </a:r>
          </a:p>
        </p:txBody>
      </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274DB4E6-FB59-4569-90AE-ADDE7D93848B}" type="slidenum">
              <a:rPr lang="fr-FR"/>
              <a:pPr>
                <a:defRPr/>
              </a:pPr>
              <a:t>‹N°›</a:t>
            </a:fld>
            <a:endParaRPr lang="fr-FR"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Procédure - sans sous titr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003399"/>
                </a:solidFill>
                <a:latin typeface="+mj-lt"/>
              </a:rPr>
              <a:t>La procédure</a:t>
            </a:r>
            <a:endParaRPr lang="fr-FR" sz="1600" dirty="0">
              <a:solidFill>
                <a:srgbClr val="003399"/>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003399"/>
              </a:solidFill>
              <a:round/>
              <a:headEnd/>
              <a:tailEnd/>
            </a:ln>
            <a:effectLst/>
          </p:spPr>
          <p:txBody>
            <a:bodyPr/>
            <a:lstStyle/>
            <a:p>
              <a:pPr>
                <a:defRPr/>
              </a:pPr>
              <a:endParaRPr lang="fr-FR" sz="1800" dirty="0">
                <a:solidFill>
                  <a:srgbClr val="003399"/>
                </a:solidFill>
              </a:endParaRPr>
            </a:p>
          </p:txBody>
        </p:sp>
      </p:gr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Rectangle 8"/>
          <p:cNvSpPr>
            <a:spLocks noGrp="1" noChangeArrowheads="1"/>
          </p:cNvSpPr>
          <p:nvPr>
            <p:ph type="sldNum" sz="quarter" idx="10"/>
          </p:nvPr>
        </p:nvSpPr>
        <p:spPr/>
        <p:txBody>
          <a:bodyPr/>
          <a:lstStyle>
            <a:lvl1pPr>
              <a:defRPr/>
            </a:lvl1pPr>
          </a:lstStyle>
          <a:p>
            <a:pPr>
              <a:defRPr/>
            </a:pPr>
            <a:fld id="{E4448B6F-CE70-412C-8FD4-20755FBCBD18}" type="slidenum">
              <a:rPr lang="fr-FR"/>
              <a:pPr>
                <a:defRPr/>
              </a:pPr>
              <a:t>‹N°›</a:t>
            </a:fld>
            <a:endParaRPr lang="fr-FR"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rocédure/4">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625" y="1285860"/>
            <a:ext cx="8215313" cy="485776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2"/>
          </p:nvPr>
        </p:nvSpPr>
        <p:spPr>
          <a:ln/>
        </p:spPr>
        <p:txBody>
          <a:bodyPr/>
          <a:lstStyle>
            <a:lvl1pPr>
              <a:defRPr/>
            </a:lvl1pPr>
          </a:lstStyle>
          <a:p>
            <a:pPr>
              <a:defRPr/>
            </a:pPr>
            <a:fld id="{61B03F18-A658-4AAA-8D11-06327970186B}" type="slidenum">
              <a:rPr lang="fr-FR"/>
              <a:pPr>
                <a:defRPr/>
              </a:pPr>
              <a:t>‹N°›</a:t>
            </a:fld>
            <a:endParaRPr lang="fr-FR"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54DB803-CC38-4E66-9E46-36F7D58D2ED5}" type="slidenum">
              <a:rPr lang="fr-FR"/>
              <a:pPr>
                <a:defRPr/>
              </a:pPr>
              <a:t>‹N°›</a:t>
            </a:fld>
            <a:endParaRPr lang="fr-FR"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17"/>
          <p:cNvGrpSpPr>
            <a:grpSpLocks/>
          </p:cNvGrpSpPr>
          <p:nvPr userDrawn="1"/>
        </p:nvGrpSpPr>
        <p:grpSpPr bwMode="auto">
          <a:xfrm>
            <a:off x="-3175" y="2747963"/>
            <a:ext cx="9128125" cy="1073150"/>
            <a:chOff x="10" y="2707"/>
            <a:chExt cx="5750" cy="676"/>
          </a:xfrm>
          <a:solidFill>
            <a:srgbClr val="7030A0"/>
          </a:solidFill>
        </p:grpSpPr>
        <p:cxnSp>
          <p:nvCxnSpPr>
            <p:cNvPr id="4" name="AutoShape 19"/>
            <p:cNvCxnSpPr>
              <a:cxnSpLocks noChangeShapeType="1"/>
            </p:cNvCxnSpPr>
            <p:nvPr userDrawn="1"/>
          </p:nvCxnSpPr>
          <p:spPr bwMode="auto">
            <a:xfrm>
              <a:off x="10" y="2707"/>
              <a:ext cx="5340" cy="189"/>
            </a:xfrm>
            <a:prstGeom prst="bentConnector5">
              <a:avLst>
                <a:gd name="adj1" fmla="val 15694"/>
                <a:gd name="adj2" fmla="val 421162"/>
                <a:gd name="adj3" fmla="val 102694"/>
              </a:avLst>
            </a:prstGeom>
            <a:grpFill/>
            <a:ln w="9525">
              <a:solidFill>
                <a:srgbClr val="7030A0"/>
              </a:solidFill>
              <a:miter lim="800000"/>
              <a:headEnd/>
              <a:tailEnd/>
            </a:ln>
          </p:spPr>
        </p:cxnSp>
        <p:cxnSp>
          <p:nvCxnSpPr>
            <p:cNvPr id="5" name="AutoShape 21"/>
            <p:cNvCxnSpPr>
              <a:cxnSpLocks noChangeShapeType="1"/>
            </p:cNvCxnSpPr>
            <p:nvPr userDrawn="1"/>
          </p:nvCxnSpPr>
          <p:spPr bwMode="auto">
            <a:xfrm>
              <a:off x="10" y="3125"/>
              <a:ext cx="5750" cy="258"/>
            </a:xfrm>
            <a:prstGeom prst="bentConnector3">
              <a:avLst>
                <a:gd name="adj1" fmla="val 50000"/>
              </a:avLst>
            </a:prstGeom>
            <a:grpFill/>
            <a:ln w="9525">
              <a:solidFill>
                <a:srgbClr val="7030A0"/>
              </a:solidFill>
              <a:miter lim="800000"/>
              <a:headEnd/>
              <a:tailEnd/>
            </a:ln>
          </p:spPr>
        </p:cxnSp>
        <p:sp>
          <p:nvSpPr>
            <p:cNvPr id="6" name="Rectangle 4"/>
            <p:cNvSpPr>
              <a:spLocks noChangeArrowheads="1"/>
            </p:cNvSpPr>
            <p:nvPr/>
          </p:nvSpPr>
          <p:spPr bwMode="auto">
            <a:xfrm>
              <a:off x="5067" y="2707"/>
              <a:ext cx="283" cy="283"/>
            </a:xfrm>
            <a:prstGeom prst="rect">
              <a:avLst/>
            </a:prstGeom>
            <a:grpFill/>
            <a:ln w="9525">
              <a:solidFill>
                <a:srgbClr val="003399"/>
              </a:solidFill>
              <a:miter lim="800000"/>
              <a:headEnd/>
              <a:tailEnd/>
            </a:ln>
          </p:spPr>
          <p:txBody>
            <a:bodyPr/>
            <a:lstStyle/>
            <a:p>
              <a:pPr algn="r" eaLnBrk="0" hangingPunct="0">
                <a:defRPr/>
              </a:pPr>
              <a:endParaRPr lang="fr-FR" sz="1600" b="1" dirty="0">
                <a:solidFill>
                  <a:schemeClr val="bg1"/>
                </a:solidFill>
              </a:endParaRPr>
            </a:p>
          </p:txBody>
        </p:sp>
      </p:grpSp>
      <p:pic>
        <p:nvPicPr>
          <p:cNvPr id="7" name="Picture 15" descr="virgules"/>
          <p:cNvPicPr>
            <a:picLocks noChangeAspect="1" noChangeArrowheads="1"/>
          </p:cNvPicPr>
          <p:nvPr userDrawn="1"/>
        </p:nvPicPr>
        <p:blipFill>
          <a:blip r:embed="rId2" cstate="print"/>
          <a:srcRect/>
          <a:stretch>
            <a:fillRect/>
          </a:stretch>
        </p:blipFill>
        <p:spPr bwMode="auto">
          <a:xfrm>
            <a:off x="92075" y="6527800"/>
            <a:ext cx="225425" cy="2540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a:latin typeface="+mj-lt"/>
              </a:rPr>
              <a:t>Formation « </a:t>
            </a:r>
            <a:r>
              <a:rPr lang="fr-FR" sz="1100" dirty="0"/>
              <a:t>Le régime budgétaire et financier </a:t>
            </a:r>
            <a:r>
              <a:rPr lang="fr-FR" sz="1100" kern="1200" dirty="0" smtClean="0">
                <a:solidFill>
                  <a:schemeClr val="tx1"/>
                </a:solidFill>
                <a:latin typeface="Times New Roman" pitchFamily="18" charset="0"/>
                <a:ea typeface="+mn-ea"/>
                <a:cs typeface="+mn-cs"/>
              </a:rPr>
              <a:t>RCE </a:t>
            </a:r>
            <a:r>
              <a:rPr lang="fr-FR" sz="1100" dirty="0">
                <a:latin typeface="+mj-lt"/>
              </a:rPr>
              <a:t> » - </a:t>
            </a:r>
            <a:r>
              <a:rPr lang="fr-FR" sz="1100" dirty="0" smtClean="0">
                <a:latin typeface="+mj-lt"/>
              </a:rPr>
              <a:t>Amue </a:t>
            </a:r>
            <a:r>
              <a:rPr lang="fr-FR" sz="1100" dirty="0">
                <a:latin typeface="+mj-lt"/>
              </a:rPr>
              <a:t>© </a:t>
            </a:r>
            <a:r>
              <a:rPr lang="fr-FR" sz="1100" kern="1200" dirty="0" smtClean="0">
                <a:solidFill>
                  <a:schemeClr val="tx1"/>
                </a:solidFill>
                <a:latin typeface="Times New Roman" pitchFamily="18" charset="0"/>
                <a:ea typeface="+mn-ea"/>
                <a:cs typeface="+mn-cs"/>
              </a:rPr>
              <a:t>2012</a:t>
            </a:r>
            <a:endParaRPr lang="fr-FR" sz="1100" dirty="0">
              <a:latin typeface="+mj-lt"/>
            </a:endParaRPr>
          </a:p>
        </p:txBody>
      </p:sp>
      <p:sp>
        <p:nvSpPr>
          <p:cNvPr id="665602" name="Rectangle 2"/>
          <p:cNvSpPr>
            <a:spLocks noGrp="1" noChangeArrowheads="1"/>
          </p:cNvSpPr>
          <p:nvPr>
            <p:ph type="ctrTitle"/>
          </p:nvPr>
        </p:nvSpPr>
        <p:spPr>
          <a:xfrm>
            <a:off x="1000100" y="2130425"/>
            <a:ext cx="6858048" cy="1470025"/>
          </a:xfrm>
        </p:spPr>
        <p:txBody>
          <a:bodyPr/>
          <a:lstStyle>
            <a:lvl1pPr>
              <a:defRPr/>
            </a:lvl1pPr>
          </a:lstStyle>
          <a:p>
            <a:r>
              <a:rPr lang="fr-FR" smtClean="0"/>
              <a:t>Cliquez pour modifier le style du titre</a:t>
            </a:r>
            <a:endParaRPr lang="fr-FR" dirty="0"/>
          </a:p>
        </p:txBody>
      </p:sp>
      <p:pic>
        <p:nvPicPr>
          <p:cNvPr id="13" name="Image 12" descr="violet1.jpg"/>
          <p:cNvPicPr>
            <a:picLocks noChangeAspect="1"/>
          </p:cNvPicPr>
          <p:nvPr userDrawn="1"/>
        </p:nvPicPr>
        <p:blipFill>
          <a:blip r:embed="rId3" cstate="print"/>
          <a:stretch>
            <a:fillRect/>
          </a:stretch>
        </p:blipFill>
        <p:spPr>
          <a:xfrm>
            <a:off x="496119" y="3501008"/>
            <a:ext cx="431800" cy="431800"/>
          </a:xfrm>
          <a:prstGeom prst="rect">
            <a:avLst/>
          </a:prstGeom>
        </p:spPr>
      </p:pic>
      <p:pic>
        <p:nvPicPr>
          <p:cNvPr id="14" name="Image 13" descr="violet2.jpg"/>
          <p:cNvPicPr>
            <a:picLocks noChangeAspect="1"/>
          </p:cNvPicPr>
          <p:nvPr userDrawn="1"/>
        </p:nvPicPr>
        <p:blipFill>
          <a:blip r:embed="rId4" cstate="print"/>
          <a:stretch>
            <a:fillRect/>
          </a:stretch>
        </p:blipFill>
        <p:spPr>
          <a:xfrm>
            <a:off x="0" y="2924944"/>
            <a:ext cx="431800" cy="431800"/>
          </a:xfrm>
          <a:prstGeom prst="rect">
            <a:avLst/>
          </a:prstGeom>
        </p:spPr>
      </p:pic>
      <p:pic>
        <p:nvPicPr>
          <p:cNvPr id="15" name="Image 14" descr="violet3.jpg"/>
          <p:cNvPicPr>
            <a:picLocks noChangeAspect="1"/>
          </p:cNvPicPr>
          <p:nvPr userDrawn="1"/>
        </p:nvPicPr>
        <p:blipFill>
          <a:blip r:embed="rId5" cstate="print"/>
          <a:stretch>
            <a:fillRect/>
          </a:stretch>
        </p:blipFill>
        <p:spPr>
          <a:xfrm>
            <a:off x="0" y="3501008"/>
            <a:ext cx="431800" cy="431800"/>
          </a:xfrm>
          <a:prstGeom prst="rect">
            <a:avLst/>
          </a:prstGeom>
        </p:spPr>
      </p:pic>
      <p:pic>
        <p:nvPicPr>
          <p:cNvPr id="16" name="Image 15" descr="violet4.jpg"/>
          <p:cNvPicPr>
            <a:picLocks noChangeAspect="1"/>
          </p:cNvPicPr>
          <p:nvPr userDrawn="1"/>
        </p:nvPicPr>
        <p:blipFill>
          <a:blip r:embed="rId6" cstate="print"/>
          <a:stretch>
            <a:fillRect/>
          </a:stretch>
        </p:blipFill>
        <p:spPr>
          <a:xfrm>
            <a:off x="496119" y="2924944"/>
            <a:ext cx="431800" cy="431800"/>
          </a:xfrm>
          <a:prstGeom prst="rect">
            <a:avLst/>
          </a:prstGeom>
        </p:spPr>
      </p:pic>
    </p:spTree>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Procédure - calendrier">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5496" y="0"/>
            <a:ext cx="2592859" cy="276999"/>
          </a:xfrm>
          <a:prstGeom prst="rect">
            <a:avLst/>
          </a:prstGeom>
          <a:noFill/>
          <a:ln w="9525">
            <a:noFill/>
            <a:miter lim="800000"/>
            <a:headEnd/>
            <a:tailEnd/>
          </a:ln>
          <a:effectLst/>
        </p:spPr>
        <p:txBody>
          <a:bodyPr wrap="square">
            <a:spAutoFit/>
          </a:bodyPr>
          <a:lstStyle/>
          <a:p>
            <a:pPr>
              <a:defRPr/>
            </a:pPr>
            <a:r>
              <a:rPr lang="fr-FR" sz="1200" b="1" dirty="0" smtClean="0">
                <a:solidFill>
                  <a:srgbClr val="7030A0"/>
                </a:solidFill>
                <a:latin typeface="+mj-lt"/>
              </a:rPr>
              <a:t>Les annexes</a:t>
            </a:r>
            <a:endParaRPr lang="fr-FR" sz="1600" dirty="0">
              <a:solidFill>
                <a:srgbClr val="7030A0"/>
              </a:solidFill>
              <a:latin typeface="+mj-lt"/>
            </a:endParaRPr>
          </a:p>
        </p:txBody>
      </p:sp>
      <p:grpSp>
        <p:nvGrpSpPr>
          <p:cNvPr id="5" name="Group 16"/>
          <p:cNvGrpSpPr>
            <a:grpSpLocks/>
          </p:cNvGrpSpPr>
          <p:nvPr userDrawn="1"/>
        </p:nvGrpSpPr>
        <p:grpSpPr bwMode="auto">
          <a:xfrm>
            <a:off x="-41275" y="0"/>
            <a:ext cx="2597051"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7030A0"/>
              </a:solidFill>
              <a:round/>
              <a:headEnd/>
              <a:tailEnd/>
            </a:ln>
            <a:effectLst/>
          </p:spPr>
          <p:txBody>
            <a:bodyPr/>
            <a:lstStyle/>
            <a:p>
              <a:pPr>
                <a:defRPr/>
              </a:pPr>
              <a:endParaRPr lang="fr-FR" sz="1800" dirty="0">
                <a:solidFill>
                  <a:srgbClr val="7030A0"/>
                </a:solidFill>
              </a:endParaRPr>
            </a:p>
          </p:txBody>
        </p:sp>
        <p:sp>
          <p:nvSpPr>
            <p:cNvPr id="7" name="Line 18"/>
            <p:cNvSpPr>
              <a:spLocks noChangeShapeType="1"/>
            </p:cNvSpPr>
            <p:nvPr userDrawn="1"/>
          </p:nvSpPr>
          <p:spPr bwMode="auto">
            <a:xfrm>
              <a:off x="-26" y="164"/>
              <a:ext cx="1431" cy="0"/>
            </a:xfrm>
            <a:prstGeom prst="line">
              <a:avLst/>
            </a:prstGeom>
            <a:noFill/>
            <a:ln w="9525">
              <a:solidFill>
                <a:srgbClr val="7030A0"/>
              </a:solidFill>
              <a:round/>
              <a:headEnd/>
              <a:tailEnd/>
            </a:ln>
            <a:effectLst/>
          </p:spPr>
          <p:txBody>
            <a:bodyPr/>
            <a:lstStyle/>
            <a:p>
              <a:pPr>
                <a:defRPr/>
              </a:pPr>
              <a:endParaRPr lang="fr-FR" sz="1800" dirty="0">
                <a:solidFill>
                  <a:srgbClr val="7030A0"/>
                </a:solidFill>
              </a:endParaRPr>
            </a:p>
          </p:txBody>
        </p:sp>
        <p:sp>
          <p:nvSpPr>
            <p:cNvPr id="8" name="Line 19"/>
            <p:cNvSpPr>
              <a:spLocks noChangeShapeType="1"/>
            </p:cNvSpPr>
            <p:nvPr userDrawn="1"/>
          </p:nvSpPr>
          <p:spPr bwMode="auto">
            <a:xfrm flipV="1">
              <a:off x="1292" y="100"/>
              <a:ext cx="0" cy="77"/>
            </a:xfrm>
            <a:prstGeom prst="line">
              <a:avLst/>
            </a:prstGeom>
            <a:noFill/>
            <a:ln w="9525">
              <a:solidFill>
                <a:srgbClr val="7030A0"/>
              </a:solidFill>
              <a:round/>
              <a:headEnd/>
              <a:tailEnd/>
            </a:ln>
            <a:effectLst/>
          </p:spPr>
          <p:txBody>
            <a:bodyPr/>
            <a:lstStyle/>
            <a:p>
              <a:pPr>
                <a:defRPr/>
              </a:pPr>
              <a:endParaRPr lang="fr-FR" sz="1800" dirty="0">
                <a:solidFill>
                  <a:srgbClr val="7030A0"/>
                </a:solidFill>
              </a:endParaRPr>
            </a:p>
          </p:txBody>
        </p:sp>
      </p:grpSp>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Rectangle 9"/>
          <p:cNvSpPr>
            <a:spLocks noGrp="1" noChangeArrowheads="1"/>
          </p:cNvSpPr>
          <p:nvPr>
            <p:ph type="sldNum" sz="quarter" idx="10"/>
          </p:nvPr>
        </p:nvSpPr>
        <p:spPr/>
        <p:txBody>
          <a:bodyPr/>
          <a:lstStyle>
            <a:lvl1pPr>
              <a:defRPr/>
            </a:lvl1pPr>
          </a:lstStyle>
          <a:p>
            <a:pPr>
              <a:defRPr/>
            </a:pPr>
            <a:fld id="{50A73276-79E6-4E0D-9158-0C6B27C084DA}" type="slidenum">
              <a:rPr lang="fr-FR"/>
              <a:pPr>
                <a:defRPr/>
              </a:pPr>
              <a:t>‹N°›</a:t>
            </a:fld>
            <a:endParaRPr lang="fr-FR"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4"/>
          <p:cNvSpPr>
            <a:spLocks noGrp="1" noChangeArrowheads="1"/>
          </p:cNvSpPr>
          <p:nvPr>
            <p:ph type="sldNum" sz="quarter" idx="10"/>
          </p:nvPr>
        </p:nvSpPr>
        <p:spPr>
          <a:ln/>
        </p:spPr>
        <p:txBody>
          <a:bodyPr/>
          <a:lstStyle>
            <a:lvl1pPr>
              <a:defRPr/>
            </a:lvl1pPr>
          </a:lstStyle>
          <a:p>
            <a:pPr>
              <a:defRPr/>
            </a:pPr>
            <a:fld id="{B94E9164-0F45-450D-92E5-51F8802E7D61}"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Architecture/4">
    <p:spTree>
      <p:nvGrpSpPr>
        <p:cNvPr id="1" name=""/>
        <p:cNvGrpSpPr/>
        <p:nvPr/>
      </p:nvGrpSpPr>
      <p:grpSpPr>
        <a:xfrm>
          <a:off x="0" y="0"/>
          <a:ext cx="0" cy="0"/>
          <a:chOff x="0" y="0"/>
          <a:chExt cx="0" cy="0"/>
        </a:xfrm>
      </p:grpSpPr>
      <p:grpSp>
        <p:nvGrpSpPr>
          <p:cNvPr id="4" name="Group 16"/>
          <p:cNvGrpSpPr>
            <a:grpSpLocks/>
          </p:cNvGrpSpPr>
          <p:nvPr userDrawn="1"/>
        </p:nvGrpSpPr>
        <p:grpSpPr bwMode="auto">
          <a:xfrm>
            <a:off x="-41275" y="0"/>
            <a:ext cx="1755775" cy="285750"/>
            <a:chOff x="-26" y="0"/>
            <a:chExt cx="1431" cy="189"/>
          </a:xfrm>
        </p:grpSpPr>
        <p:sp>
          <p:nvSpPr>
            <p:cNvPr id="5" name="Line 17"/>
            <p:cNvSpPr>
              <a:spLocks noChangeShapeType="1"/>
            </p:cNvSpPr>
            <p:nvPr userDrawn="1"/>
          </p:nvSpPr>
          <p:spPr bwMode="auto">
            <a:xfrm>
              <a:off x="41" y="0"/>
              <a:ext cx="0" cy="189"/>
            </a:xfrm>
            <a:prstGeom prst="line">
              <a:avLst/>
            </a:prstGeom>
            <a:noFill/>
            <a:ln w="9525">
              <a:solidFill>
                <a:srgbClr val="669900"/>
              </a:solidFill>
              <a:round/>
              <a:headEnd/>
              <a:tailEnd/>
            </a:ln>
            <a:effectLst/>
          </p:spPr>
          <p:txBody>
            <a:bodyPr/>
            <a:lstStyle/>
            <a:p>
              <a:pPr>
                <a:defRPr/>
              </a:pPr>
              <a:endParaRPr lang="fr-FR" sz="1800" dirty="0"/>
            </a:p>
          </p:txBody>
        </p:sp>
        <p:sp>
          <p:nvSpPr>
            <p:cNvPr id="6" name="Line 18"/>
            <p:cNvSpPr>
              <a:spLocks noChangeShapeType="1"/>
            </p:cNvSpPr>
            <p:nvPr userDrawn="1"/>
          </p:nvSpPr>
          <p:spPr bwMode="auto">
            <a:xfrm>
              <a:off x="-26" y="164"/>
              <a:ext cx="1431" cy="0"/>
            </a:xfrm>
            <a:prstGeom prst="line">
              <a:avLst/>
            </a:prstGeom>
            <a:noFill/>
            <a:ln w="9525">
              <a:solidFill>
                <a:srgbClr val="669900"/>
              </a:solidFill>
              <a:round/>
              <a:headEnd/>
              <a:tailEnd/>
            </a:ln>
            <a:effectLst/>
          </p:spPr>
          <p:txBody>
            <a:bodyPr/>
            <a:lstStyle/>
            <a:p>
              <a:pPr>
                <a:defRPr/>
              </a:pPr>
              <a:endParaRPr lang="fr-FR" sz="1800" dirty="0"/>
            </a:p>
          </p:txBody>
        </p:sp>
        <p:sp>
          <p:nvSpPr>
            <p:cNvPr id="7" name="Line 19"/>
            <p:cNvSpPr>
              <a:spLocks noChangeShapeType="1"/>
            </p:cNvSpPr>
            <p:nvPr userDrawn="1"/>
          </p:nvSpPr>
          <p:spPr bwMode="auto">
            <a:xfrm flipV="1">
              <a:off x="1292" y="100"/>
              <a:ext cx="0" cy="77"/>
            </a:xfrm>
            <a:prstGeom prst="line">
              <a:avLst/>
            </a:prstGeom>
            <a:noFill/>
            <a:ln w="9525">
              <a:solidFill>
                <a:srgbClr val="669900"/>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Rectangle 4"/>
          <p:cNvSpPr>
            <a:spLocks noGrp="1" noChangeArrowheads="1"/>
          </p:cNvSpPr>
          <p:nvPr>
            <p:ph type="sldNum" sz="quarter" idx="10"/>
          </p:nvPr>
        </p:nvSpPr>
        <p:spPr/>
        <p:txBody>
          <a:bodyPr/>
          <a:lstStyle>
            <a:lvl1pPr>
              <a:defRPr sz="1400">
                <a:latin typeface="+mj-lt"/>
              </a:defRPr>
            </a:lvl1pPr>
          </a:lstStyle>
          <a:p>
            <a:pPr>
              <a:defRPr/>
            </a:pPr>
            <a:fld id="{CE1BB4B3-BC1D-4D77-AAE4-0DC2E9F54685}" type="slidenum">
              <a:rPr lang="fr-FR"/>
              <a:pPr>
                <a:defRPr/>
              </a:pPr>
              <a:t>‹N°›</a:t>
            </a:fld>
            <a:endParaRPr lang="fr-FR" dirty="0"/>
          </a:p>
        </p:txBody>
      </p:sp>
    </p:spTree>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54DB803-CC38-4E66-9E46-36F7D58D2ED5}"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Architecture/5">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a:solidFill>
                  <a:srgbClr val="669900"/>
                </a:solidFill>
                <a:latin typeface="+mj-lt"/>
              </a:rPr>
              <a:t>L’architecture</a:t>
            </a:r>
            <a:endParaRPr lang="fr-FR" sz="1600" dirty="0">
              <a:solidFill>
                <a:srgbClr val="669900"/>
              </a:solidFill>
              <a:latin typeface="+mj-lt"/>
            </a:endParaRPr>
          </a:p>
        </p:txBody>
      </p:sp>
      <p:grpSp>
        <p:nvGrpSpPr>
          <p:cNvPr id="5" name="Group 16"/>
          <p:cNvGrpSpPr>
            <a:grpSpLocks/>
          </p:cNvGrpSpPr>
          <p:nvPr userDrawn="1"/>
        </p:nvGrpSpPr>
        <p:grpSpPr bwMode="auto">
          <a:xfrm>
            <a:off x="-41275" y="0"/>
            <a:ext cx="1755775" cy="285750"/>
            <a:chOff x="-26" y="0"/>
            <a:chExt cx="1431" cy="189"/>
          </a:xfrm>
        </p:grpSpPr>
        <p:sp>
          <p:nvSpPr>
            <p:cNvPr id="6" name="Line 17"/>
            <p:cNvSpPr>
              <a:spLocks noChangeShapeType="1"/>
            </p:cNvSpPr>
            <p:nvPr userDrawn="1"/>
          </p:nvSpPr>
          <p:spPr bwMode="auto">
            <a:xfrm>
              <a:off x="41" y="0"/>
              <a:ext cx="0" cy="189"/>
            </a:xfrm>
            <a:prstGeom prst="line">
              <a:avLst/>
            </a:prstGeom>
            <a:noFill/>
            <a:ln w="9525">
              <a:solidFill>
                <a:srgbClr val="669900"/>
              </a:solidFill>
              <a:round/>
              <a:headEnd/>
              <a:tailEnd/>
            </a:ln>
            <a:effectLst/>
          </p:spPr>
          <p:txBody>
            <a:bodyPr/>
            <a:lstStyle/>
            <a:p>
              <a:pPr>
                <a:defRPr/>
              </a:pPr>
              <a:endParaRPr lang="fr-FR" sz="1800" dirty="0"/>
            </a:p>
          </p:txBody>
        </p:sp>
        <p:sp>
          <p:nvSpPr>
            <p:cNvPr id="7" name="Line 18"/>
            <p:cNvSpPr>
              <a:spLocks noChangeShapeType="1"/>
            </p:cNvSpPr>
            <p:nvPr userDrawn="1"/>
          </p:nvSpPr>
          <p:spPr bwMode="auto">
            <a:xfrm>
              <a:off x="-26" y="164"/>
              <a:ext cx="1431" cy="0"/>
            </a:xfrm>
            <a:prstGeom prst="line">
              <a:avLst/>
            </a:prstGeom>
            <a:noFill/>
            <a:ln w="9525">
              <a:solidFill>
                <a:srgbClr val="669900"/>
              </a:solidFill>
              <a:round/>
              <a:headEnd/>
              <a:tailEnd/>
            </a:ln>
            <a:effectLst/>
          </p:spPr>
          <p:txBody>
            <a:bodyPr/>
            <a:lstStyle/>
            <a:p>
              <a:pPr>
                <a:defRPr/>
              </a:pPr>
              <a:endParaRPr lang="fr-FR" sz="1800" dirty="0"/>
            </a:p>
          </p:txBody>
        </p:sp>
        <p:sp>
          <p:nvSpPr>
            <p:cNvPr id="8" name="Line 19"/>
            <p:cNvSpPr>
              <a:spLocks noChangeShapeType="1"/>
            </p:cNvSpPr>
            <p:nvPr userDrawn="1"/>
          </p:nvSpPr>
          <p:spPr bwMode="auto">
            <a:xfrm flipV="1">
              <a:off x="1292" y="100"/>
              <a:ext cx="0" cy="77"/>
            </a:xfrm>
            <a:prstGeom prst="line">
              <a:avLst/>
            </a:prstGeom>
            <a:noFill/>
            <a:ln w="9525">
              <a:solidFill>
                <a:srgbClr val="669900"/>
              </a:solidFill>
              <a:round/>
              <a:headEnd/>
              <a:tailEnd/>
            </a:ln>
            <a:effectLst/>
          </p:spPr>
          <p:txBody>
            <a:bodyPr/>
            <a:lstStyle/>
            <a:p>
              <a:pPr>
                <a:defRPr/>
              </a:pPr>
              <a:endParaRPr lang="fr-FR" sz="1800" dirty="0"/>
            </a:p>
          </p:txBody>
        </p:sp>
      </p:grpSp>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Rectangle 4"/>
          <p:cNvSpPr>
            <a:spLocks noGrp="1" noChangeArrowheads="1"/>
          </p:cNvSpPr>
          <p:nvPr>
            <p:ph type="sldNum" sz="quarter" idx="10"/>
          </p:nvPr>
        </p:nvSpPr>
        <p:spPr/>
        <p:txBody>
          <a:bodyPr/>
          <a:lstStyle>
            <a:lvl1pPr>
              <a:defRPr sz="1400">
                <a:latin typeface="+mj-lt"/>
              </a:defRPr>
            </a:lvl1pPr>
          </a:lstStyle>
          <a:p>
            <a:pPr>
              <a:defRPr/>
            </a:pPr>
            <a:fld id="{9913E387-2EF9-40D5-8BEE-31718C196925}" type="slidenum">
              <a:rPr lang="fr-FR"/>
              <a:pPr>
                <a:defRPr/>
              </a:pPr>
              <a:t>‹N°›</a:t>
            </a:fld>
            <a:endParaRPr lang="fr-FR"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500063" y="1357313"/>
            <a:ext cx="8143875" cy="4786312"/>
          </a:xfrm>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4"/>
          <p:cNvSpPr>
            <a:spLocks noGrp="1" noChangeArrowheads="1"/>
          </p:cNvSpPr>
          <p:nvPr>
            <p:ph type="sldNum" sz="quarter" idx="12"/>
          </p:nvPr>
        </p:nvSpPr>
        <p:spPr>
          <a:ln/>
        </p:spPr>
        <p:txBody>
          <a:bodyPr/>
          <a:lstStyle>
            <a:lvl1pPr>
              <a:defRPr/>
            </a:lvl1pPr>
          </a:lstStyle>
          <a:p>
            <a:pPr>
              <a:defRPr/>
            </a:pPr>
            <a:fld id="{F31D97C3-98B2-4B60-B4CF-B5CA8AD308A3}"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BCP">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a:off x="34925" y="0"/>
            <a:ext cx="1536700" cy="276225"/>
          </a:xfrm>
          <a:prstGeom prst="rect">
            <a:avLst/>
          </a:prstGeom>
          <a:noFill/>
          <a:ln w="9525">
            <a:noFill/>
            <a:miter lim="800000"/>
            <a:headEnd/>
            <a:tailEnd/>
          </a:ln>
          <a:effectLst/>
        </p:spPr>
        <p:txBody>
          <a:bodyPr>
            <a:spAutoFit/>
          </a:bodyPr>
          <a:lstStyle/>
          <a:p>
            <a:pPr>
              <a:defRPr/>
            </a:pPr>
            <a:r>
              <a:rPr lang="fr-FR" sz="1200" b="1" dirty="0" smtClean="0">
                <a:solidFill>
                  <a:schemeClr val="bg2">
                    <a:lumMod val="75000"/>
                  </a:schemeClr>
                </a:solidFill>
                <a:latin typeface="+mj-lt"/>
              </a:rPr>
              <a:t>GBCP</a:t>
            </a:r>
            <a:endParaRPr lang="fr-FR" sz="1600" dirty="0">
              <a:solidFill>
                <a:schemeClr val="bg2">
                  <a:lumMod val="75000"/>
                </a:schemeClr>
              </a:solidFill>
              <a:latin typeface="+mj-lt"/>
            </a:endParaRPr>
          </a:p>
        </p:txBody>
      </p:sp>
      <p:grpSp>
        <p:nvGrpSpPr>
          <p:cNvPr id="6" name="Group 16"/>
          <p:cNvGrpSpPr>
            <a:grpSpLocks/>
          </p:cNvGrpSpPr>
          <p:nvPr userDrawn="1"/>
        </p:nvGrpSpPr>
        <p:grpSpPr bwMode="auto">
          <a:xfrm>
            <a:off x="-41275" y="0"/>
            <a:ext cx="1755775" cy="285750"/>
            <a:chOff x="-26" y="0"/>
            <a:chExt cx="1431" cy="189"/>
          </a:xfrm>
        </p:grpSpPr>
        <p:sp>
          <p:nvSpPr>
            <p:cNvPr id="7" name="Line 17"/>
            <p:cNvSpPr>
              <a:spLocks noChangeShapeType="1"/>
            </p:cNvSpPr>
            <p:nvPr userDrawn="1"/>
          </p:nvSpPr>
          <p:spPr bwMode="auto">
            <a:xfrm>
              <a:off x="41" y="0"/>
              <a:ext cx="0" cy="189"/>
            </a:xfrm>
            <a:prstGeom prst="line">
              <a:avLst/>
            </a:prstGeom>
            <a:noFill/>
            <a:ln w="9525">
              <a:solidFill>
                <a:schemeClr val="bg2">
                  <a:lumMod val="50000"/>
                </a:schemeClr>
              </a:solidFill>
              <a:round/>
              <a:headEnd/>
              <a:tailEnd/>
            </a:ln>
            <a:effectLst/>
          </p:spPr>
          <p:txBody>
            <a:bodyPr/>
            <a:lstStyle/>
            <a:p>
              <a:pPr>
                <a:defRPr/>
              </a:pPr>
              <a:endParaRPr lang="fr-FR" sz="1800" dirty="0">
                <a:solidFill>
                  <a:schemeClr val="bg2">
                    <a:lumMod val="75000"/>
                  </a:schemeClr>
                </a:solidFill>
              </a:endParaRPr>
            </a:p>
          </p:txBody>
        </p:sp>
        <p:sp>
          <p:nvSpPr>
            <p:cNvPr id="8" name="Line 18"/>
            <p:cNvSpPr>
              <a:spLocks noChangeShapeType="1"/>
            </p:cNvSpPr>
            <p:nvPr userDrawn="1"/>
          </p:nvSpPr>
          <p:spPr bwMode="auto">
            <a:xfrm>
              <a:off x="-26" y="164"/>
              <a:ext cx="1431" cy="0"/>
            </a:xfrm>
            <a:prstGeom prst="line">
              <a:avLst/>
            </a:prstGeom>
            <a:noFill/>
            <a:ln w="9525">
              <a:solidFill>
                <a:schemeClr val="bg2">
                  <a:lumMod val="50000"/>
                </a:schemeClr>
              </a:solidFill>
              <a:round/>
              <a:headEnd/>
              <a:tailEnd/>
            </a:ln>
            <a:effectLst/>
          </p:spPr>
          <p:txBody>
            <a:bodyPr/>
            <a:lstStyle/>
            <a:p>
              <a:pPr>
                <a:defRPr/>
              </a:pPr>
              <a:endParaRPr lang="fr-FR" sz="1800" dirty="0">
                <a:solidFill>
                  <a:schemeClr val="bg2">
                    <a:lumMod val="75000"/>
                  </a:schemeClr>
                </a:solidFill>
              </a:endParaRPr>
            </a:p>
          </p:txBody>
        </p:sp>
        <p:sp>
          <p:nvSpPr>
            <p:cNvPr id="9" name="Line 19"/>
            <p:cNvSpPr>
              <a:spLocks noChangeShapeType="1"/>
            </p:cNvSpPr>
            <p:nvPr userDrawn="1"/>
          </p:nvSpPr>
          <p:spPr bwMode="auto">
            <a:xfrm flipV="1">
              <a:off x="1292" y="100"/>
              <a:ext cx="0" cy="77"/>
            </a:xfrm>
            <a:prstGeom prst="line">
              <a:avLst/>
            </a:prstGeom>
            <a:noFill/>
            <a:ln w="9525">
              <a:solidFill>
                <a:schemeClr val="bg2">
                  <a:lumMod val="50000"/>
                </a:schemeClr>
              </a:solidFill>
              <a:round/>
              <a:headEnd/>
              <a:tailEnd/>
            </a:ln>
            <a:effectLst/>
          </p:spPr>
          <p:txBody>
            <a:bodyPr/>
            <a:lstStyle/>
            <a:p>
              <a:pPr>
                <a:defRPr/>
              </a:pPr>
              <a:endParaRPr lang="fr-FR" sz="1800" dirty="0">
                <a:solidFill>
                  <a:schemeClr val="bg2">
                    <a:lumMod val="75000"/>
                  </a:schemeClr>
                </a:solidFill>
              </a:endParaRPr>
            </a:p>
          </p:txBody>
        </p:sp>
      </p:grpSp>
      <p:sp>
        <p:nvSpPr>
          <p:cNvPr id="2" name="Titre 1"/>
          <p:cNvSpPr>
            <a:spLocks noGrp="1"/>
          </p:cNvSpPr>
          <p:nvPr>
            <p:ph type="title"/>
          </p:nvPr>
        </p:nvSpPr>
        <p:spPr/>
        <p:txBody>
          <a:bodyPr/>
          <a:lstStyle/>
          <a:p>
            <a:r>
              <a:rPr lang="fr-FR" smtClean="0"/>
              <a:t>Cliquez pour modifier le style du titre</a:t>
            </a:r>
            <a:endParaRPr lang="fr-FR"/>
          </a:p>
        </p:txBody>
      </p:sp>
      <p:sp>
        <p:nvSpPr>
          <p:cNvPr id="5" name="Espace réservé du texte 4"/>
          <p:cNvSpPr>
            <a:spLocks noGrp="1"/>
          </p:cNvSpPr>
          <p:nvPr>
            <p:ph type="body" sz="quarter" idx="11"/>
          </p:nvPr>
        </p:nvSpPr>
        <p:spPr>
          <a:xfrm>
            <a:off x="428625" y="1357313"/>
            <a:ext cx="8215313" cy="47148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1" name="Rectangle 4"/>
          <p:cNvSpPr>
            <a:spLocks noGrp="1" noChangeArrowheads="1"/>
          </p:cNvSpPr>
          <p:nvPr>
            <p:ph type="sldNum" sz="quarter" idx="12"/>
          </p:nvPr>
        </p:nvSpPr>
        <p:spPr/>
        <p:txBody>
          <a:bodyPr/>
          <a:lstStyle>
            <a:lvl1pPr>
              <a:defRPr/>
            </a:lvl1pPr>
          </a:lstStyle>
          <a:p>
            <a:pPr>
              <a:defRPr/>
            </a:pPr>
            <a:fld id="{3ACA1804-B502-4E28-A684-DA5A79465FF2}"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Organiser/Calendrier">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dirty="0"/>
          </a:p>
        </p:txBody>
      </p:sp>
      <p:sp>
        <p:nvSpPr>
          <p:cNvPr id="3" name="Espace réservé du contenu 2"/>
          <p:cNvSpPr>
            <a:spLocks noGrp="1"/>
          </p:cNvSpPr>
          <p:nvPr>
            <p:ph idx="1"/>
          </p:nvPr>
        </p:nvSpPr>
        <p:spPr/>
        <p:txBody>
          <a:bodyPr/>
          <a:lstStyle>
            <a:lvl1pPr>
              <a:buSzPct val="80000"/>
              <a:defRPr/>
            </a:lvl1pPr>
            <a:lvl2pPr>
              <a:buSzPct val="80000"/>
              <a:defRPr/>
            </a:lvl2pPr>
            <a:lvl3pPr>
              <a:buSzPct val="80000"/>
              <a:defRPr/>
            </a:lvl3pPr>
            <a:lvl4pPr>
              <a:buSzPct val="80000"/>
              <a:defRPr/>
            </a:lvl4pPr>
            <a:lvl5pPr>
              <a:buSzPct val="80000"/>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4"/>
          <p:cNvSpPr>
            <a:spLocks noGrp="1" noChangeArrowheads="1"/>
          </p:cNvSpPr>
          <p:nvPr>
            <p:ph type="sldNum" sz="quarter" idx="10"/>
          </p:nvPr>
        </p:nvSpPr>
        <p:spPr>
          <a:ln/>
        </p:spPr>
        <p:txBody>
          <a:bodyPr/>
          <a:lstStyle>
            <a:lvl1pPr>
              <a:defRPr/>
            </a:lvl1pPr>
          </a:lstStyle>
          <a:p>
            <a:pPr>
              <a:defRPr/>
            </a:pPr>
            <a:fld id="{DADEDA90-912B-4D5A-9EFC-C27B7EBD05CF}" type="slidenum">
              <a:rPr lang="fr-FR"/>
              <a:pPr>
                <a:defRPr/>
              </a:pPr>
              <a:t>‹N°›</a:t>
            </a:fld>
            <a:endParaRPr lang="fr-FR"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12.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11.jpeg"/><Relationship Id="rId5" Type="http://schemas.openxmlformats.org/officeDocument/2006/relationships/slideLayout" Target="../slideLayouts/slideLayout12.xml"/><Relationship Id="rId10" Type="http://schemas.openxmlformats.org/officeDocument/2006/relationships/image" Target="../media/image10.jpeg"/><Relationship Id="rId4" Type="http://schemas.openxmlformats.org/officeDocument/2006/relationships/slideLayout" Target="../slideLayouts/slideLayout11.xml"/><Relationship Id="rId9"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9.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4.jpe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5" Type="http://schemas.openxmlformats.org/officeDocument/2006/relationships/image" Target="../media/image14.jpe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1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7.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image" Target="../media/image16.jpe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image" Target="../media/image7.jpeg"/><Relationship Id="rId5" Type="http://schemas.openxmlformats.org/officeDocument/2006/relationships/slideLayout" Target="../slideLayouts/slideLayout29.xml"/><Relationship Id="rId10" Type="http://schemas.openxmlformats.org/officeDocument/2006/relationships/image" Target="../media/image4.jpeg"/><Relationship Id="rId4" Type="http://schemas.openxmlformats.org/officeDocument/2006/relationships/slideLayout" Target="../slideLayouts/slideLayout28.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slideLayout" Target="../slideLayouts/slideLayout35.xml"/><Relationship Id="rId7" Type="http://schemas.openxmlformats.org/officeDocument/2006/relationships/image" Target="../media/image4.jpe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theme" Target="../theme/theme5.xml"/><Relationship Id="rId5" Type="http://schemas.openxmlformats.org/officeDocument/2006/relationships/slideLayout" Target="../slideLayouts/slideLayout37.xml"/><Relationship Id="rId10" Type="http://schemas.openxmlformats.org/officeDocument/2006/relationships/image" Target="../media/image6.jpeg"/><Relationship Id="rId4" Type="http://schemas.openxmlformats.org/officeDocument/2006/relationships/slideLayout" Target="../slideLayouts/slideLayout36.xml"/><Relationship Id="rId9" Type="http://schemas.openxmlformats.org/officeDocument/2006/relationships/image" Target="../media/image2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24.jpe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image" Target="../media/image23.jpeg"/><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image" Target="../media/image4.jpeg"/><Relationship Id="rId5" Type="http://schemas.openxmlformats.org/officeDocument/2006/relationships/slideLayout" Target="../slideLayouts/slideLayout42.xml"/><Relationship Id="rId10" Type="http://schemas.openxmlformats.org/officeDocument/2006/relationships/theme" Target="../theme/theme6.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8.jpe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27.jpeg"/><Relationship Id="rId3" Type="http://schemas.openxmlformats.org/officeDocument/2006/relationships/slideLayout" Target="../slideLayouts/slideLayout49.xml"/><Relationship Id="rId7" Type="http://schemas.openxmlformats.org/officeDocument/2006/relationships/image" Target="../media/image26.jpeg"/><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image" Target="../media/image4.jpeg"/><Relationship Id="rId5" Type="http://schemas.openxmlformats.org/officeDocument/2006/relationships/theme" Target="../theme/theme7.xml"/><Relationship Id="rId4" Type="http://schemas.openxmlformats.org/officeDocument/2006/relationships/slideLayout" Target="../slideLayouts/slideLayout50.xml"/><Relationship Id="rId9" Type="http://schemas.openxmlformats.org/officeDocument/2006/relationships/image" Target="../media/image28.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19100" y="320675"/>
            <a:ext cx="82248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Rectangle 3"/>
          <p:cNvSpPr>
            <a:spLocks noGrp="1" noChangeArrowheads="1"/>
          </p:cNvSpPr>
          <p:nvPr>
            <p:ph type="body" idx="1"/>
          </p:nvPr>
        </p:nvSpPr>
        <p:spPr bwMode="auto">
          <a:xfrm>
            <a:off x="395288" y="1143000"/>
            <a:ext cx="8229600" cy="494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pic>
        <p:nvPicPr>
          <p:cNvPr id="3076" name="Picture 7" descr="vertA"/>
          <p:cNvPicPr>
            <a:picLocks noChangeAspect="1" noChangeArrowheads="1"/>
          </p:cNvPicPr>
          <p:nvPr/>
        </p:nvPicPr>
        <p:blipFill>
          <a:blip r:embed="rId9" cstate="print"/>
          <a:srcRect/>
          <a:stretch>
            <a:fillRect/>
          </a:stretch>
        </p:blipFill>
        <p:spPr bwMode="auto">
          <a:xfrm>
            <a:off x="8712200" y="457200"/>
            <a:ext cx="431800" cy="431800"/>
          </a:xfrm>
          <a:prstGeom prst="rect">
            <a:avLst/>
          </a:prstGeom>
          <a:noFill/>
          <a:ln w="9525">
            <a:noFill/>
            <a:miter lim="800000"/>
            <a:headEnd/>
            <a:tailEnd/>
          </a:ln>
        </p:spPr>
      </p:pic>
      <p:pic>
        <p:nvPicPr>
          <p:cNvPr id="3077" name="Picture 8" descr="vertB"/>
          <p:cNvPicPr>
            <a:picLocks noChangeAspect="1" noChangeArrowheads="1"/>
          </p:cNvPicPr>
          <p:nvPr/>
        </p:nvPicPr>
        <p:blipFill>
          <a:blip r:embed="rId10" cstate="print"/>
          <a:srcRect/>
          <a:stretch>
            <a:fillRect/>
          </a:stretch>
        </p:blipFill>
        <p:spPr bwMode="auto">
          <a:xfrm>
            <a:off x="8710613" y="0"/>
            <a:ext cx="431800" cy="431800"/>
          </a:xfrm>
          <a:prstGeom prst="rect">
            <a:avLst/>
          </a:prstGeom>
          <a:noFill/>
          <a:ln w="9525">
            <a:noFill/>
            <a:miter lim="800000"/>
            <a:headEnd/>
            <a:tailEnd/>
          </a:ln>
        </p:spPr>
      </p:pic>
      <p:sp>
        <p:nvSpPr>
          <p:cNvPr id="623625" name="Rectangle 9"/>
          <p:cNvSpPr>
            <a:spLocks noChangeArrowheads="1"/>
          </p:cNvSpPr>
          <p:nvPr/>
        </p:nvSpPr>
        <p:spPr bwMode="auto">
          <a:xfrm>
            <a:off x="8715375" y="928688"/>
            <a:ext cx="431800" cy="431800"/>
          </a:xfrm>
          <a:prstGeom prst="rect">
            <a:avLst/>
          </a:prstGeom>
          <a:solidFill>
            <a:srgbClr val="669900"/>
          </a:solidFill>
          <a:ln w="9525">
            <a:solidFill>
              <a:srgbClr val="669900"/>
            </a:solidFill>
            <a:miter lim="800000"/>
            <a:headEnd/>
            <a:tailEnd/>
          </a:ln>
          <a:effectLst/>
        </p:spPr>
        <p:txBody>
          <a:bodyPr wrap="none" anchor="ctr"/>
          <a:lstStyle/>
          <a:p>
            <a:pPr>
              <a:defRPr/>
            </a:pPr>
            <a:endParaRPr lang="fr-FR" sz="1800" dirty="0"/>
          </a:p>
        </p:txBody>
      </p:sp>
      <p:pic>
        <p:nvPicPr>
          <p:cNvPr id="3079" name="Picture 10" descr="vertC"/>
          <p:cNvPicPr>
            <a:picLocks noChangeAspect="1" noChangeArrowheads="1"/>
          </p:cNvPicPr>
          <p:nvPr/>
        </p:nvPicPr>
        <p:blipFill>
          <a:blip r:embed="rId11" cstate="print"/>
          <a:srcRect/>
          <a:stretch>
            <a:fillRect/>
          </a:stretch>
        </p:blipFill>
        <p:spPr bwMode="auto">
          <a:xfrm>
            <a:off x="8709025" y="1409700"/>
            <a:ext cx="431800" cy="431800"/>
          </a:xfrm>
          <a:prstGeom prst="rect">
            <a:avLst/>
          </a:prstGeom>
          <a:noFill/>
          <a:ln w="9525">
            <a:noFill/>
            <a:miter lim="800000"/>
            <a:headEnd/>
            <a:tailEnd/>
          </a:ln>
        </p:spPr>
      </p:pic>
      <p:sp>
        <p:nvSpPr>
          <p:cNvPr id="418820" name="Rectangle 4"/>
          <p:cNvSpPr>
            <a:spLocks noGrp="1" noChangeArrowheads="1"/>
          </p:cNvSpPr>
          <p:nvPr>
            <p:ph type="sldNum" sz="quarter" idx="4"/>
          </p:nvPr>
        </p:nvSpPr>
        <p:spPr bwMode="auto">
          <a:xfrm>
            <a:off x="8686800" y="887413"/>
            <a:ext cx="444500" cy="511175"/>
          </a:xfrm>
          <a:prstGeom prst="rect">
            <a:avLst/>
          </a:prstGeom>
          <a:noFill/>
          <a:ln w="9525">
            <a:no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n-lt"/>
              </a:defRPr>
            </a:lvl1pPr>
          </a:lstStyle>
          <a:p>
            <a:pPr>
              <a:defRPr/>
            </a:pPr>
            <a:fld id="{EF020690-C3DD-4AB3-BD06-8B5A50907392}" type="slidenum">
              <a:rPr lang="fr-FR"/>
              <a:pPr>
                <a:defRPr/>
              </a:pPr>
              <a:t>‹N°›</a:t>
            </a:fld>
            <a:endParaRPr lang="fr-FR" dirty="0"/>
          </a:p>
        </p:txBody>
      </p:sp>
      <p:pic>
        <p:nvPicPr>
          <p:cNvPr id="3081" name="Picture 19" descr="virgules"/>
          <p:cNvPicPr>
            <a:picLocks noChangeAspect="1" noChangeArrowheads="1"/>
          </p:cNvPicPr>
          <p:nvPr/>
        </p:nvPicPr>
        <p:blipFill>
          <a:blip r:embed="rId12" cstate="print"/>
          <a:srcRect/>
          <a:stretch>
            <a:fillRect/>
          </a:stretch>
        </p:blipFill>
        <p:spPr bwMode="auto">
          <a:xfrm>
            <a:off x="92075" y="6527800"/>
            <a:ext cx="225425" cy="254000"/>
          </a:xfrm>
          <a:prstGeom prst="rect">
            <a:avLst/>
          </a:prstGeom>
          <a:noFill/>
          <a:ln w="9525">
            <a:noFill/>
            <a:miter lim="800000"/>
            <a:headEnd/>
            <a:tailEnd/>
          </a:ln>
        </p:spPr>
      </p:pic>
      <p:sp>
        <p:nvSpPr>
          <p:cNvPr id="19" name="Rectangle 32"/>
          <p:cNvSpPr>
            <a:spLocks noChangeArrowheads="1"/>
          </p:cNvSpPr>
          <p:nvPr/>
        </p:nvSpPr>
        <p:spPr bwMode="auto">
          <a:xfrm>
            <a:off x="4095750" y="3019425"/>
            <a:ext cx="9144000" cy="0"/>
          </a:xfrm>
          <a:prstGeom prst="rect">
            <a:avLst/>
          </a:prstGeom>
          <a:noFill/>
          <a:ln w="9525">
            <a:noFill/>
            <a:miter lim="800000"/>
            <a:headEnd/>
            <a:tailEnd/>
          </a:ln>
          <a:effectLst/>
        </p:spPr>
        <p:txBody>
          <a:bodyPr>
            <a:spAutoFit/>
          </a:bodyPr>
          <a:lstStyle/>
          <a:p>
            <a:pPr>
              <a:defRPr/>
            </a:pPr>
            <a:endParaRPr lang="fr-FR" dirty="0"/>
          </a:p>
        </p:txBody>
      </p:sp>
      <p:cxnSp>
        <p:nvCxnSpPr>
          <p:cNvPr id="21" name="Connecteur droit 20"/>
          <p:cNvCxnSpPr/>
          <p:nvPr/>
        </p:nvCxnSpPr>
        <p:spPr>
          <a:xfrm>
            <a:off x="0" y="6357938"/>
            <a:ext cx="91440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0" y="6429375"/>
            <a:ext cx="9144000"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16" name="Rectangle 32"/>
          <p:cNvSpPr>
            <a:spLocks noChangeArrowheads="1"/>
          </p:cNvSpPr>
          <p:nvPr/>
        </p:nvSpPr>
        <p:spPr bwMode="auto">
          <a:xfrm>
            <a:off x="4095750" y="3019425"/>
            <a:ext cx="9144000" cy="0"/>
          </a:xfrm>
          <a:prstGeom prst="rect">
            <a:avLst/>
          </a:prstGeom>
          <a:noFill/>
          <a:ln w="9525">
            <a:noFill/>
            <a:miter lim="800000"/>
            <a:headEnd/>
            <a:tailEnd/>
          </a:ln>
          <a:effectLst/>
        </p:spPr>
        <p:txBody>
          <a:bodyPr>
            <a:spAutoFit/>
          </a:bodyPr>
          <a:lstStyle/>
          <a:p>
            <a:pPr>
              <a:defRPr/>
            </a:pPr>
            <a:endParaRPr lang="fr-FR" dirty="0"/>
          </a:p>
        </p:txBody>
      </p:sp>
      <p:sp>
        <p:nvSpPr>
          <p:cNvPr id="15" name="ZoneTexte 14"/>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smtClean="0">
                <a:latin typeface="+mj-lt"/>
              </a:rPr>
              <a:t>Présentation</a:t>
            </a:r>
            <a:r>
              <a:rPr lang="fr-FR" sz="1100" baseline="0" dirty="0" smtClean="0">
                <a:latin typeface="+mj-lt"/>
              </a:rPr>
              <a:t> de la réforme GBCP </a:t>
            </a:r>
            <a:r>
              <a:rPr lang="fr-FR" sz="1100" dirty="0" smtClean="0">
                <a:latin typeface="+mj-lt"/>
              </a:rPr>
              <a:t>- Amue </a:t>
            </a:r>
            <a:r>
              <a:rPr lang="fr-FR" sz="1100" dirty="0">
                <a:latin typeface="+mj-lt"/>
              </a:rPr>
              <a:t>© </a:t>
            </a:r>
            <a:r>
              <a:rPr lang="fr-FR" sz="1100" dirty="0" smtClean="0">
                <a:latin typeface="+mj-lt"/>
              </a:rPr>
              <a:t>2013</a:t>
            </a:r>
            <a:endParaRPr lang="fr-FR" sz="1100" dirty="0">
              <a:latin typeface="+mj-lt"/>
            </a:endParaRPr>
          </a:p>
        </p:txBody>
      </p:sp>
    </p:spTree>
  </p:cSld>
  <p:clrMap bg1="lt1" tx1="dk1" bg2="lt2" tx2="dk2" accent1="accent1" accent2="accent2" accent3="accent3" accent4="accent4" accent5="accent5" accent6="accent6" hlink="hlink" folHlink="folHlink"/>
  <p:sldLayoutIdLst>
    <p:sldLayoutId id="2147485840" r:id="rId1"/>
    <p:sldLayoutId id="2147485841" r:id="rId2"/>
    <p:sldLayoutId id="2147485842" r:id="rId3"/>
    <p:sldLayoutId id="2147485843" r:id="rId4"/>
    <p:sldLayoutId id="2147485844" r:id="rId5"/>
    <p:sldLayoutId id="2147485845" r:id="rId6"/>
    <p:sldLayoutId id="2147485821" r:id="rId7"/>
  </p:sldLayoutIdLst>
  <p:hf hdr="0" ftr="0" dt="0"/>
  <p:txStyles>
    <p:titleStyle>
      <a:lvl1pPr algn="ctr" rtl="0" eaLnBrk="0" fontAlgn="base" hangingPunct="0">
        <a:spcBef>
          <a:spcPct val="0"/>
        </a:spcBef>
        <a:spcAft>
          <a:spcPct val="0"/>
        </a:spcAft>
        <a:defRPr sz="2400" b="1">
          <a:solidFill>
            <a:srgbClr val="669900"/>
          </a:solidFill>
          <a:latin typeface="+mj-lt"/>
          <a:ea typeface="+mj-ea"/>
          <a:cs typeface="+mj-cs"/>
        </a:defRPr>
      </a:lvl1pPr>
      <a:lvl2pPr algn="ctr" rtl="0" eaLnBrk="0" fontAlgn="base" hangingPunct="0">
        <a:spcBef>
          <a:spcPct val="0"/>
        </a:spcBef>
        <a:spcAft>
          <a:spcPct val="0"/>
        </a:spcAft>
        <a:defRPr sz="2400" b="1">
          <a:solidFill>
            <a:srgbClr val="669900"/>
          </a:solidFill>
          <a:latin typeface="Arial" charset="0"/>
        </a:defRPr>
      </a:lvl2pPr>
      <a:lvl3pPr algn="ctr" rtl="0" eaLnBrk="0" fontAlgn="base" hangingPunct="0">
        <a:spcBef>
          <a:spcPct val="0"/>
        </a:spcBef>
        <a:spcAft>
          <a:spcPct val="0"/>
        </a:spcAft>
        <a:defRPr sz="2400" b="1">
          <a:solidFill>
            <a:srgbClr val="669900"/>
          </a:solidFill>
          <a:latin typeface="Arial" charset="0"/>
        </a:defRPr>
      </a:lvl3pPr>
      <a:lvl4pPr algn="ctr" rtl="0" eaLnBrk="0" fontAlgn="base" hangingPunct="0">
        <a:spcBef>
          <a:spcPct val="0"/>
        </a:spcBef>
        <a:spcAft>
          <a:spcPct val="0"/>
        </a:spcAft>
        <a:defRPr sz="2400" b="1">
          <a:solidFill>
            <a:srgbClr val="669900"/>
          </a:solidFill>
          <a:latin typeface="Arial" charset="0"/>
        </a:defRPr>
      </a:lvl4pPr>
      <a:lvl5pPr algn="ctr" rtl="0" eaLnBrk="0" fontAlgn="base" hangingPunct="0">
        <a:spcBef>
          <a:spcPct val="0"/>
        </a:spcBef>
        <a:spcAft>
          <a:spcPct val="0"/>
        </a:spcAft>
        <a:defRPr sz="2400" b="1">
          <a:solidFill>
            <a:srgbClr val="669900"/>
          </a:solidFill>
          <a:latin typeface="Arial" charset="0"/>
        </a:defRPr>
      </a:lvl5pPr>
      <a:lvl6pPr marL="457200" algn="ctr" rtl="0" eaLnBrk="1" fontAlgn="base" hangingPunct="1">
        <a:spcBef>
          <a:spcPct val="0"/>
        </a:spcBef>
        <a:spcAft>
          <a:spcPct val="0"/>
        </a:spcAft>
        <a:defRPr sz="2400" b="1">
          <a:solidFill>
            <a:srgbClr val="669900"/>
          </a:solidFill>
          <a:latin typeface="Arial" charset="0"/>
        </a:defRPr>
      </a:lvl6pPr>
      <a:lvl7pPr marL="914400" algn="ctr" rtl="0" eaLnBrk="1" fontAlgn="base" hangingPunct="1">
        <a:spcBef>
          <a:spcPct val="0"/>
        </a:spcBef>
        <a:spcAft>
          <a:spcPct val="0"/>
        </a:spcAft>
        <a:defRPr sz="2400" b="1">
          <a:solidFill>
            <a:srgbClr val="669900"/>
          </a:solidFill>
          <a:latin typeface="Arial" charset="0"/>
        </a:defRPr>
      </a:lvl7pPr>
      <a:lvl8pPr marL="1371600" algn="ctr" rtl="0" eaLnBrk="1" fontAlgn="base" hangingPunct="1">
        <a:spcBef>
          <a:spcPct val="0"/>
        </a:spcBef>
        <a:spcAft>
          <a:spcPct val="0"/>
        </a:spcAft>
        <a:defRPr sz="2400" b="1">
          <a:solidFill>
            <a:srgbClr val="669900"/>
          </a:solidFill>
          <a:latin typeface="Arial" charset="0"/>
        </a:defRPr>
      </a:lvl8pPr>
      <a:lvl9pPr marL="1828800" algn="ctr" rtl="0" eaLnBrk="1" fontAlgn="base" hangingPunct="1">
        <a:spcBef>
          <a:spcPct val="0"/>
        </a:spcBef>
        <a:spcAft>
          <a:spcPct val="0"/>
        </a:spcAft>
        <a:defRPr sz="2400" b="1">
          <a:solidFill>
            <a:srgbClr val="669900"/>
          </a:solidFill>
          <a:latin typeface="Arial" charset="0"/>
        </a:defRPr>
      </a:lvl9pPr>
    </p:titleStyle>
    <p:bodyStyle>
      <a:lvl1pPr marL="342900" indent="-342900" algn="l" rtl="0" eaLnBrk="0" fontAlgn="base" hangingPunct="0">
        <a:spcBef>
          <a:spcPts val="600"/>
        </a:spcBef>
        <a:spcAft>
          <a:spcPct val="0"/>
        </a:spcAft>
        <a:buClr>
          <a:srgbClr val="669900"/>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ts val="600"/>
        </a:spcBef>
        <a:spcAft>
          <a:spcPct val="0"/>
        </a:spcAft>
        <a:buClr>
          <a:srgbClr val="669900"/>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669900"/>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669900"/>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669900"/>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6699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6699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6699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6699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4099" name="Rectangle 3"/>
          <p:cNvSpPr>
            <a:spLocks noGrp="1" noChangeArrowheads="1"/>
          </p:cNvSpPr>
          <p:nvPr>
            <p:ph type="body" idx="1"/>
          </p:nvPr>
        </p:nvSpPr>
        <p:spPr bwMode="auto">
          <a:xfrm>
            <a:off x="406400" y="1143000"/>
            <a:ext cx="8229600" cy="514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a:p>
            <a:pPr lvl="4"/>
            <a:endParaRPr lang="fr-FR" smtClean="0"/>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chemeClr val="accent3">
              <a:lumMod val="65000"/>
            </a:schemeClr>
          </a:solidFill>
          <a:ln w="9525">
            <a:solidFill>
              <a:schemeClr val="accent1">
                <a:lumMod val="50000"/>
              </a:schemeClr>
            </a:solidFill>
            <a:miter lim="800000"/>
            <a:headEnd/>
            <a:tailEnd/>
          </a:ln>
        </p:spPr>
        <p:txBody>
          <a:bodyPr vert="horz" wrap="square" lIns="0" tIns="0" rIns="0" bIns="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D9EDFC66-D634-41FB-8CEB-79A430A1AF53}" type="slidenum">
              <a:rPr lang="fr-FR"/>
              <a:pPr>
                <a:defRPr/>
              </a:pPr>
              <a:t>‹N°›</a:t>
            </a:fld>
            <a:endParaRPr lang="fr-FR" dirty="0"/>
          </a:p>
        </p:txBody>
      </p:sp>
      <p:pic>
        <p:nvPicPr>
          <p:cNvPr id="4101" name="Picture 18" descr="virgules"/>
          <p:cNvPicPr>
            <a:picLocks noChangeAspect="1" noChangeArrowheads="1"/>
          </p:cNvPicPr>
          <p:nvPr/>
        </p:nvPicPr>
        <p:blipFill>
          <a:blip r:embed="rId9" cstate="print"/>
          <a:srcRect/>
          <a:stretch>
            <a:fillRect/>
          </a:stretch>
        </p:blipFill>
        <p:spPr bwMode="auto">
          <a:xfrm>
            <a:off x="71438" y="6532563"/>
            <a:ext cx="225425" cy="2540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4104" name="Image 11" descr="gris3.jpg"/>
          <p:cNvPicPr>
            <a:picLocks noChangeAspect="1"/>
          </p:cNvPicPr>
          <p:nvPr/>
        </p:nvPicPr>
        <p:blipFill>
          <a:blip r:embed="rId10" cstate="print"/>
          <a:srcRect/>
          <a:stretch>
            <a:fillRect/>
          </a:stretch>
        </p:blipFill>
        <p:spPr bwMode="auto">
          <a:xfrm>
            <a:off x="8715375" y="0"/>
            <a:ext cx="431800" cy="431800"/>
          </a:xfrm>
          <a:prstGeom prst="rect">
            <a:avLst/>
          </a:prstGeom>
          <a:noFill/>
          <a:ln w="9525">
            <a:noFill/>
            <a:miter lim="800000"/>
            <a:headEnd/>
            <a:tailEnd/>
          </a:ln>
        </p:spPr>
      </p:pic>
      <p:pic>
        <p:nvPicPr>
          <p:cNvPr id="4105" name="Image 12" descr="gris1.jpg"/>
          <p:cNvPicPr>
            <a:picLocks noChangeAspect="1"/>
          </p:cNvPicPr>
          <p:nvPr/>
        </p:nvPicPr>
        <p:blipFill>
          <a:blip r:embed="rId11" cstate="print"/>
          <a:srcRect/>
          <a:stretch>
            <a:fillRect/>
          </a:stretch>
        </p:blipFill>
        <p:spPr bwMode="auto">
          <a:xfrm>
            <a:off x="8712200" y="457200"/>
            <a:ext cx="431800" cy="431800"/>
          </a:xfrm>
          <a:prstGeom prst="rect">
            <a:avLst/>
          </a:prstGeom>
          <a:noFill/>
          <a:ln w="9525">
            <a:noFill/>
            <a:miter lim="800000"/>
            <a:headEnd/>
            <a:tailEnd/>
          </a:ln>
        </p:spPr>
      </p:pic>
      <p:pic>
        <p:nvPicPr>
          <p:cNvPr id="4106" name="Image 13" descr="gris2.jpg"/>
          <p:cNvPicPr>
            <a:picLocks noChangeAspect="1"/>
          </p:cNvPicPr>
          <p:nvPr/>
        </p:nvPicPr>
        <p:blipFill>
          <a:blip r:embed="rId12" cstate="print"/>
          <a:srcRect/>
          <a:stretch>
            <a:fillRect/>
          </a:stretch>
        </p:blipFill>
        <p:spPr bwMode="auto">
          <a:xfrm>
            <a:off x="8712200" y="1400175"/>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dirty="0" smtClean="0">
                <a:latin typeface="+mj-lt"/>
              </a:rPr>
              <a:t>Présentation de la</a:t>
            </a:r>
            <a:r>
              <a:rPr lang="fr-FR" sz="1100" baseline="0" dirty="0" smtClean="0">
                <a:latin typeface="+mj-lt"/>
              </a:rPr>
              <a:t> réforme GBCP </a:t>
            </a:r>
            <a:r>
              <a:rPr lang="fr-FR" sz="1100" dirty="0" smtClean="0">
                <a:latin typeface="+mj-lt"/>
              </a:rPr>
              <a:t>- 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spTree>
  </p:cSld>
  <p:clrMap bg1="lt1" tx1="dk1" bg2="lt2" tx2="dk2" accent1="accent1" accent2="accent2" accent3="accent3" accent4="accent4" accent5="accent5" accent6="accent6" hlink="hlink" folHlink="folHlink"/>
  <p:sldLayoutIdLst>
    <p:sldLayoutId id="2147485846" r:id="rId1"/>
    <p:sldLayoutId id="2147485822" r:id="rId2"/>
    <p:sldLayoutId id="2147485823" r:id="rId3"/>
    <p:sldLayoutId id="2147485880" r:id="rId4"/>
    <p:sldLayoutId id="2147485881" r:id="rId5"/>
    <p:sldLayoutId id="2147485882" r:id="rId6"/>
    <p:sldLayoutId id="2147485883" r:id="rId7"/>
  </p:sldLayoutIdLst>
  <p:hf hdr="0" ftr="0" dt="0"/>
  <p:txStyles>
    <p:titleStyle>
      <a:lvl1pPr algn="ctr" rtl="0" eaLnBrk="0" fontAlgn="base" hangingPunct="0">
        <a:spcBef>
          <a:spcPct val="0"/>
        </a:spcBef>
        <a:spcAft>
          <a:spcPct val="0"/>
        </a:spcAft>
        <a:defRPr sz="2400" b="1">
          <a:solidFill>
            <a:srgbClr val="7F7F7F"/>
          </a:solidFill>
          <a:latin typeface="+mj-lt"/>
          <a:ea typeface="+mj-ea"/>
          <a:cs typeface="+mj-cs"/>
        </a:defRPr>
      </a:lvl1pPr>
      <a:lvl2pPr algn="ctr" rtl="0" eaLnBrk="0" fontAlgn="base" hangingPunct="0">
        <a:spcBef>
          <a:spcPct val="0"/>
        </a:spcBef>
        <a:spcAft>
          <a:spcPct val="0"/>
        </a:spcAft>
        <a:defRPr sz="2400" b="1">
          <a:solidFill>
            <a:srgbClr val="7F7F7F"/>
          </a:solidFill>
          <a:latin typeface="Arial" charset="0"/>
        </a:defRPr>
      </a:lvl2pPr>
      <a:lvl3pPr algn="ctr" rtl="0" eaLnBrk="0" fontAlgn="base" hangingPunct="0">
        <a:spcBef>
          <a:spcPct val="0"/>
        </a:spcBef>
        <a:spcAft>
          <a:spcPct val="0"/>
        </a:spcAft>
        <a:defRPr sz="2400" b="1">
          <a:solidFill>
            <a:srgbClr val="7F7F7F"/>
          </a:solidFill>
          <a:latin typeface="Arial" charset="0"/>
        </a:defRPr>
      </a:lvl3pPr>
      <a:lvl4pPr algn="ctr" rtl="0" eaLnBrk="0" fontAlgn="base" hangingPunct="0">
        <a:spcBef>
          <a:spcPct val="0"/>
        </a:spcBef>
        <a:spcAft>
          <a:spcPct val="0"/>
        </a:spcAft>
        <a:defRPr sz="2400" b="1">
          <a:solidFill>
            <a:srgbClr val="7F7F7F"/>
          </a:solidFill>
          <a:latin typeface="Arial" charset="0"/>
        </a:defRPr>
      </a:lvl4pPr>
      <a:lvl5pPr algn="ctr" rtl="0" eaLnBrk="0" fontAlgn="base" hangingPunct="0">
        <a:spcBef>
          <a:spcPct val="0"/>
        </a:spcBef>
        <a:spcAft>
          <a:spcPct val="0"/>
        </a:spcAft>
        <a:defRPr sz="2400" b="1">
          <a:solidFill>
            <a:srgbClr val="7F7F7F"/>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7F7F7F"/>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7F7F7F"/>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7F7F7F"/>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7F7F7F"/>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7F7F7F"/>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5123" name="Rectangle 3"/>
          <p:cNvSpPr>
            <a:spLocks noGrp="1" noChangeArrowheads="1"/>
          </p:cNvSpPr>
          <p:nvPr>
            <p:ph type="body" idx="1"/>
          </p:nvPr>
        </p:nvSpPr>
        <p:spPr bwMode="auto">
          <a:xfrm>
            <a:off x="406400" y="1143000"/>
            <a:ext cx="8229600" cy="514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chemeClr val="accent1">
              <a:lumMod val="50000"/>
            </a:schemeClr>
          </a:solidFill>
          <a:ln w="9525">
            <a:solidFill>
              <a:schemeClr val="accent1">
                <a:lumMod val="50000"/>
              </a:schemeClr>
            </a:solid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D09F28CC-B807-4A48-A906-9858C90EC77D}" type="slidenum">
              <a:rPr lang="fr-FR"/>
              <a:pPr>
                <a:defRPr/>
              </a:pPr>
              <a:t>‹N°›</a:t>
            </a:fld>
            <a:endParaRPr lang="fr-FR" dirty="0"/>
          </a:p>
        </p:txBody>
      </p:sp>
      <p:pic>
        <p:nvPicPr>
          <p:cNvPr id="5125" name="Picture 18" descr="virgules"/>
          <p:cNvPicPr>
            <a:picLocks noChangeAspect="1" noChangeArrowheads="1"/>
          </p:cNvPicPr>
          <p:nvPr/>
        </p:nvPicPr>
        <p:blipFill>
          <a:blip r:embed="rId12" cstate="print"/>
          <a:srcRect/>
          <a:stretch>
            <a:fillRect/>
          </a:stretch>
        </p:blipFill>
        <p:spPr bwMode="auto">
          <a:xfrm>
            <a:off x="92075" y="6527800"/>
            <a:ext cx="225425" cy="254000"/>
          </a:xfrm>
          <a:prstGeom prst="rect">
            <a:avLst/>
          </a:prstGeom>
          <a:noFill/>
          <a:ln w="9525">
            <a:noFill/>
            <a:miter lim="800000"/>
            <a:headEnd/>
            <a:tailEnd/>
          </a:ln>
        </p:spPr>
      </p:pic>
      <p:pic>
        <p:nvPicPr>
          <p:cNvPr id="5126" name="Image 19" descr="bleu-vert1.jpg"/>
          <p:cNvPicPr>
            <a:picLocks noChangeAspect="1"/>
          </p:cNvPicPr>
          <p:nvPr/>
        </p:nvPicPr>
        <p:blipFill>
          <a:blip r:embed="rId13" cstate="print"/>
          <a:srcRect/>
          <a:stretch>
            <a:fillRect/>
          </a:stretch>
        </p:blipFill>
        <p:spPr bwMode="auto">
          <a:xfrm>
            <a:off x="8715375" y="0"/>
            <a:ext cx="428625" cy="428625"/>
          </a:xfrm>
          <a:prstGeom prst="rect">
            <a:avLst/>
          </a:prstGeom>
          <a:noFill/>
          <a:ln w="9525">
            <a:noFill/>
            <a:miter lim="800000"/>
            <a:headEnd/>
            <a:tailEnd/>
          </a:ln>
        </p:spPr>
      </p:pic>
      <p:sp>
        <p:nvSpPr>
          <p:cNvPr id="21" name="ZoneTexte 20"/>
          <p:cNvSpPr txBox="1"/>
          <p:nvPr/>
        </p:nvSpPr>
        <p:spPr>
          <a:xfrm>
            <a:off x="1571625" y="6524625"/>
            <a:ext cx="6000750" cy="261938"/>
          </a:xfrm>
          <a:prstGeom prst="rect">
            <a:avLst/>
          </a:prstGeom>
          <a:solidFill>
            <a:schemeClr val="bg1"/>
          </a:solidFill>
        </p:spPr>
        <p:txBody>
          <a:bodyPr>
            <a:spAutoFit/>
          </a:bodyPr>
          <a:lstStyle/>
          <a:p>
            <a:pPr algn="ctr">
              <a:defRPr/>
            </a:pPr>
            <a:r>
              <a:rPr lang="fr-FR" sz="1100" kern="1200" dirty="0" smtClean="0">
                <a:solidFill>
                  <a:schemeClr val="tx1"/>
                </a:solidFill>
                <a:latin typeface="Times New Roman" pitchFamily="18" charset="0"/>
                <a:ea typeface="+mn-ea"/>
                <a:cs typeface="+mn-cs"/>
              </a:rPr>
              <a:t>Présentation de la</a:t>
            </a:r>
            <a:r>
              <a:rPr lang="fr-FR" sz="1100" kern="1200" baseline="0" dirty="0" smtClean="0">
                <a:solidFill>
                  <a:schemeClr val="tx1"/>
                </a:solidFill>
                <a:latin typeface="Times New Roman" pitchFamily="18" charset="0"/>
                <a:ea typeface="+mn-ea"/>
                <a:cs typeface="+mn-cs"/>
              </a:rPr>
              <a:t> réforme GBCP  </a:t>
            </a:r>
            <a:r>
              <a:rPr lang="fr-FR" sz="1100" dirty="0" smtClean="0">
                <a:latin typeface="+mj-lt"/>
              </a:rPr>
              <a:t>- 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pic>
        <p:nvPicPr>
          <p:cNvPr id="5128" name="Image 21" descr="bleu-vert3.jpg"/>
          <p:cNvPicPr>
            <a:picLocks noChangeAspect="1"/>
          </p:cNvPicPr>
          <p:nvPr/>
        </p:nvPicPr>
        <p:blipFill>
          <a:blip r:embed="rId14" cstate="print"/>
          <a:srcRect/>
          <a:stretch>
            <a:fillRect/>
          </a:stretch>
        </p:blipFill>
        <p:spPr bwMode="auto">
          <a:xfrm>
            <a:off x="8712200" y="461963"/>
            <a:ext cx="431800" cy="431800"/>
          </a:xfrm>
          <a:prstGeom prst="rect">
            <a:avLst/>
          </a:prstGeom>
          <a:noFill/>
          <a:ln w="9525">
            <a:noFill/>
            <a:miter lim="800000"/>
            <a:headEnd/>
            <a:tailEnd/>
          </a:ln>
        </p:spPr>
      </p:pic>
      <p:pic>
        <p:nvPicPr>
          <p:cNvPr id="5129" name="Image 22" descr="bleu-vert2.jpg"/>
          <p:cNvPicPr>
            <a:picLocks noChangeAspect="1"/>
          </p:cNvPicPr>
          <p:nvPr/>
        </p:nvPicPr>
        <p:blipFill>
          <a:blip r:embed="rId15" cstate="print"/>
          <a:srcRect/>
          <a:stretch>
            <a:fillRect/>
          </a:stretch>
        </p:blipFill>
        <p:spPr bwMode="auto">
          <a:xfrm>
            <a:off x="8710613" y="1400175"/>
            <a:ext cx="431800" cy="4318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rgbClr val="B6DCDF"/>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5847" r:id="rId1"/>
    <p:sldLayoutId id="2147485848" r:id="rId2"/>
    <p:sldLayoutId id="2147485849" r:id="rId3"/>
    <p:sldLayoutId id="2147485850" r:id="rId4"/>
    <p:sldLayoutId id="2147485851" r:id="rId5"/>
    <p:sldLayoutId id="2147485824" r:id="rId6"/>
    <p:sldLayoutId id="2147485825" r:id="rId7"/>
    <p:sldLayoutId id="2147485826" r:id="rId8"/>
    <p:sldLayoutId id="2147485827" r:id="rId9"/>
    <p:sldLayoutId id="2147485828" r:id="rId10"/>
  </p:sldLayoutIdLst>
  <p:hf hdr="0" ftr="0" dt="0"/>
  <p:txStyles>
    <p:titleStyle>
      <a:lvl1pPr algn="ctr" rtl="0" eaLnBrk="0" fontAlgn="base" hangingPunct="0">
        <a:spcBef>
          <a:spcPct val="0"/>
        </a:spcBef>
        <a:spcAft>
          <a:spcPct val="0"/>
        </a:spcAft>
        <a:defRPr sz="2400" b="1">
          <a:solidFill>
            <a:srgbClr val="4597A0"/>
          </a:solidFill>
          <a:latin typeface="+mj-lt"/>
          <a:ea typeface="+mj-ea"/>
          <a:cs typeface="+mj-cs"/>
        </a:defRPr>
      </a:lvl1pPr>
      <a:lvl2pPr algn="ctr" rtl="0" eaLnBrk="0" fontAlgn="base" hangingPunct="0">
        <a:spcBef>
          <a:spcPct val="0"/>
        </a:spcBef>
        <a:spcAft>
          <a:spcPct val="0"/>
        </a:spcAft>
        <a:defRPr sz="2400" b="1">
          <a:solidFill>
            <a:srgbClr val="4597A0"/>
          </a:solidFill>
          <a:latin typeface="Arial" charset="0"/>
        </a:defRPr>
      </a:lvl2pPr>
      <a:lvl3pPr algn="ctr" rtl="0" eaLnBrk="0" fontAlgn="base" hangingPunct="0">
        <a:spcBef>
          <a:spcPct val="0"/>
        </a:spcBef>
        <a:spcAft>
          <a:spcPct val="0"/>
        </a:spcAft>
        <a:defRPr sz="2400" b="1">
          <a:solidFill>
            <a:srgbClr val="4597A0"/>
          </a:solidFill>
          <a:latin typeface="Arial" charset="0"/>
        </a:defRPr>
      </a:lvl3pPr>
      <a:lvl4pPr algn="ctr" rtl="0" eaLnBrk="0" fontAlgn="base" hangingPunct="0">
        <a:spcBef>
          <a:spcPct val="0"/>
        </a:spcBef>
        <a:spcAft>
          <a:spcPct val="0"/>
        </a:spcAft>
        <a:defRPr sz="2400" b="1">
          <a:solidFill>
            <a:srgbClr val="4597A0"/>
          </a:solidFill>
          <a:latin typeface="Arial" charset="0"/>
        </a:defRPr>
      </a:lvl4pPr>
      <a:lvl5pPr algn="ctr" rtl="0" eaLnBrk="0" fontAlgn="base" hangingPunct="0">
        <a:spcBef>
          <a:spcPct val="0"/>
        </a:spcBef>
        <a:spcAft>
          <a:spcPct val="0"/>
        </a:spcAft>
        <a:defRPr sz="2400" b="1">
          <a:solidFill>
            <a:srgbClr val="4597A0"/>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3C8C93"/>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3C8C93"/>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3C8C93"/>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3C8C93"/>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3C8C93"/>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6147" name="Rectangle 3"/>
          <p:cNvSpPr>
            <a:spLocks noGrp="1" noChangeArrowheads="1"/>
          </p:cNvSpPr>
          <p:nvPr>
            <p:ph type="body" idx="1"/>
          </p:nvPr>
        </p:nvSpPr>
        <p:spPr bwMode="auto">
          <a:xfrm>
            <a:off x="406400" y="1214438"/>
            <a:ext cx="8229600" cy="5072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a:p>
            <a:pPr lvl="4"/>
            <a:endParaRPr lang="fr-FR" smtClean="0"/>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rgbClr val="FF6600"/>
          </a:solidFill>
          <a:ln w="9525">
            <a:solidFill>
              <a:schemeClr val="accent1">
                <a:lumMod val="50000"/>
              </a:schemeClr>
            </a:solid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41BCD554-B921-4247-BC85-C27692DDFF9B}" type="slidenum">
              <a:rPr lang="fr-FR"/>
              <a:pPr>
                <a:defRPr/>
              </a:pPr>
              <a:t>‹N°›</a:t>
            </a:fld>
            <a:endParaRPr lang="fr-FR" dirty="0"/>
          </a:p>
        </p:txBody>
      </p:sp>
      <p:pic>
        <p:nvPicPr>
          <p:cNvPr id="6149" name="Picture 18" descr="virgules"/>
          <p:cNvPicPr>
            <a:picLocks noChangeAspect="1" noChangeArrowheads="1"/>
          </p:cNvPicPr>
          <p:nvPr/>
        </p:nvPicPr>
        <p:blipFill>
          <a:blip r:embed="rId10" cstate="print"/>
          <a:srcRect/>
          <a:stretch>
            <a:fillRect/>
          </a:stretch>
        </p:blipFill>
        <p:spPr bwMode="auto">
          <a:xfrm>
            <a:off x="71438" y="6532563"/>
            <a:ext cx="225425" cy="2540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rgbClr val="FF6600"/>
            </a:solidFill>
          </a:ln>
        </p:spPr>
        <p:style>
          <a:lnRef idx="1">
            <a:schemeClr val="accent1"/>
          </a:lnRef>
          <a:fillRef idx="0">
            <a:schemeClr val="accent1"/>
          </a:fillRef>
          <a:effectRef idx="0">
            <a:schemeClr val="accent1"/>
          </a:effectRef>
          <a:fontRef idx="minor">
            <a:schemeClr val="tx1"/>
          </a:fontRef>
        </p:style>
      </p:cxnSp>
      <p:pic>
        <p:nvPicPr>
          <p:cNvPr id="6152" name="Image 16" descr="orange2.jpg"/>
          <p:cNvPicPr>
            <a:picLocks noChangeAspect="1"/>
          </p:cNvPicPr>
          <p:nvPr/>
        </p:nvPicPr>
        <p:blipFill>
          <a:blip r:embed="rId11" cstate="print"/>
          <a:srcRect/>
          <a:stretch>
            <a:fillRect/>
          </a:stretch>
        </p:blipFill>
        <p:spPr bwMode="auto">
          <a:xfrm>
            <a:off x="8702675" y="1409700"/>
            <a:ext cx="431800" cy="431800"/>
          </a:xfrm>
          <a:prstGeom prst="rect">
            <a:avLst/>
          </a:prstGeom>
          <a:noFill/>
          <a:ln w="9525">
            <a:noFill/>
            <a:miter lim="800000"/>
            <a:headEnd/>
            <a:tailEnd/>
          </a:ln>
        </p:spPr>
      </p:pic>
      <p:pic>
        <p:nvPicPr>
          <p:cNvPr id="6153" name="Image 17" descr="orange1.jpg"/>
          <p:cNvPicPr>
            <a:picLocks noChangeAspect="1"/>
          </p:cNvPicPr>
          <p:nvPr/>
        </p:nvPicPr>
        <p:blipFill>
          <a:blip r:embed="rId12" cstate="print"/>
          <a:srcRect/>
          <a:stretch>
            <a:fillRect/>
          </a:stretch>
        </p:blipFill>
        <p:spPr bwMode="auto">
          <a:xfrm>
            <a:off x="8712200" y="0"/>
            <a:ext cx="431800" cy="431800"/>
          </a:xfrm>
          <a:prstGeom prst="rect">
            <a:avLst/>
          </a:prstGeom>
          <a:noFill/>
          <a:ln w="9525">
            <a:noFill/>
            <a:miter lim="800000"/>
            <a:headEnd/>
            <a:tailEnd/>
          </a:ln>
        </p:spPr>
      </p:pic>
      <p:pic>
        <p:nvPicPr>
          <p:cNvPr id="6154" name="Image 26" descr="orange3.jpg"/>
          <p:cNvPicPr>
            <a:picLocks noChangeAspect="1"/>
          </p:cNvPicPr>
          <p:nvPr/>
        </p:nvPicPr>
        <p:blipFill>
          <a:blip r:embed="rId13" cstate="print"/>
          <a:srcRect/>
          <a:stretch>
            <a:fillRect/>
          </a:stretch>
        </p:blipFill>
        <p:spPr bwMode="auto">
          <a:xfrm>
            <a:off x="8712200" y="461963"/>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kern="1200" dirty="0" smtClean="0">
                <a:solidFill>
                  <a:schemeClr val="tx1"/>
                </a:solidFill>
                <a:latin typeface="Times New Roman" pitchFamily="18" charset="0"/>
                <a:ea typeface="+mn-ea"/>
                <a:cs typeface="+mn-cs"/>
              </a:rPr>
              <a:t>Présentation de la</a:t>
            </a:r>
            <a:r>
              <a:rPr lang="fr-FR" sz="1100" kern="1200" baseline="0" dirty="0" smtClean="0">
                <a:solidFill>
                  <a:schemeClr val="tx1"/>
                </a:solidFill>
                <a:latin typeface="Times New Roman" pitchFamily="18" charset="0"/>
                <a:ea typeface="+mn-ea"/>
                <a:cs typeface="+mn-cs"/>
              </a:rPr>
              <a:t> réforme GBCP </a:t>
            </a:r>
            <a:r>
              <a:rPr lang="fr-FR" sz="1100" dirty="0" smtClean="0">
                <a:latin typeface="+mj-lt"/>
              </a:rPr>
              <a:t>- 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spTree>
  </p:cSld>
  <p:clrMap bg1="lt1" tx1="dk1" bg2="lt2" tx2="dk2" accent1="accent1" accent2="accent2" accent3="accent3" accent4="accent4" accent5="accent5" accent6="accent6" hlink="hlink" folHlink="folHlink"/>
  <p:sldLayoutIdLst>
    <p:sldLayoutId id="2147485852" r:id="rId1"/>
    <p:sldLayoutId id="2147485853" r:id="rId2"/>
    <p:sldLayoutId id="2147485854" r:id="rId3"/>
    <p:sldLayoutId id="2147485855" r:id="rId4"/>
    <p:sldLayoutId id="2147485874" r:id="rId5"/>
    <p:sldLayoutId id="2147485856" r:id="rId6"/>
    <p:sldLayoutId id="2147485829" r:id="rId7"/>
    <p:sldLayoutId id="2147485830" r:id="rId8"/>
  </p:sldLayoutIdLst>
  <p:hf hdr="0" ftr="0" dt="0"/>
  <p:txStyles>
    <p:titleStyle>
      <a:lvl1pPr algn="ctr" rtl="0" eaLnBrk="0" fontAlgn="base" hangingPunct="0">
        <a:spcBef>
          <a:spcPct val="0"/>
        </a:spcBef>
        <a:spcAft>
          <a:spcPct val="0"/>
        </a:spcAft>
        <a:defRPr sz="2400" b="1">
          <a:solidFill>
            <a:srgbClr val="FF6600"/>
          </a:solidFill>
          <a:latin typeface="+mj-lt"/>
          <a:ea typeface="+mj-ea"/>
          <a:cs typeface="+mj-cs"/>
        </a:defRPr>
      </a:lvl1pPr>
      <a:lvl2pPr algn="ctr" rtl="0" eaLnBrk="0" fontAlgn="base" hangingPunct="0">
        <a:spcBef>
          <a:spcPct val="0"/>
        </a:spcBef>
        <a:spcAft>
          <a:spcPct val="0"/>
        </a:spcAft>
        <a:defRPr sz="2400" b="1">
          <a:solidFill>
            <a:srgbClr val="FF6600"/>
          </a:solidFill>
          <a:latin typeface="Arial" charset="0"/>
        </a:defRPr>
      </a:lvl2pPr>
      <a:lvl3pPr algn="ctr" rtl="0" eaLnBrk="0" fontAlgn="base" hangingPunct="0">
        <a:spcBef>
          <a:spcPct val="0"/>
        </a:spcBef>
        <a:spcAft>
          <a:spcPct val="0"/>
        </a:spcAft>
        <a:defRPr sz="2400" b="1">
          <a:solidFill>
            <a:srgbClr val="FF6600"/>
          </a:solidFill>
          <a:latin typeface="Arial" charset="0"/>
        </a:defRPr>
      </a:lvl3pPr>
      <a:lvl4pPr algn="ctr" rtl="0" eaLnBrk="0" fontAlgn="base" hangingPunct="0">
        <a:spcBef>
          <a:spcPct val="0"/>
        </a:spcBef>
        <a:spcAft>
          <a:spcPct val="0"/>
        </a:spcAft>
        <a:defRPr sz="2400" b="1">
          <a:solidFill>
            <a:srgbClr val="FF6600"/>
          </a:solidFill>
          <a:latin typeface="Arial" charset="0"/>
        </a:defRPr>
      </a:lvl4pPr>
      <a:lvl5pPr algn="ctr" rtl="0" eaLnBrk="0" fontAlgn="base" hangingPunct="0">
        <a:spcBef>
          <a:spcPct val="0"/>
        </a:spcBef>
        <a:spcAft>
          <a:spcPct val="0"/>
        </a:spcAft>
        <a:defRPr sz="2400" b="1">
          <a:solidFill>
            <a:srgbClr val="FF6600"/>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FF6600"/>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FF6600"/>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FF6600"/>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FF6600"/>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7171" name="Rectangle 3"/>
          <p:cNvSpPr>
            <a:spLocks noGrp="1" noChangeArrowheads="1"/>
          </p:cNvSpPr>
          <p:nvPr>
            <p:ph type="body" idx="1"/>
          </p:nvPr>
        </p:nvSpPr>
        <p:spPr bwMode="auto">
          <a:xfrm>
            <a:off x="406400" y="1143000"/>
            <a:ext cx="8237538" cy="514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a:p>
            <a:pPr lvl="4"/>
            <a:endParaRPr lang="fr-FR" smtClean="0"/>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rgbClr val="990033"/>
          </a:solidFill>
          <a:ln w="9525">
            <a:solidFill>
              <a:schemeClr val="accent1">
                <a:lumMod val="50000"/>
              </a:schemeClr>
            </a:solid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DDFA1CBC-52CD-4033-AF13-2CA372E0E2EF}" type="slidenum">
              <a:rPr lang="fr-FR"/>
              <a:pPr>
                <a:defRPr/>
              </a:pPr>
              <a:t>‹N°›</a:t>
            </a:fld>
            <a:endParaRPr lang="fr-FR" dirty="0"/>
          </a:p>
        </p:txBody>
      </p:sp>
      <p:pic>
        <p:nvPicPr>
          <p:cNvPr id="7173" name="Picture 18" descr="virgules"/>
          <p:cNvPicPr>
            <a:picLocks noChangeAspect="1" noChangeArrowheads="1"/>
          </p:cNvPicPr>
          <p:nvPr/>
        </p:nvPicPr>
        <p:blipFill>
          <a:blip r:embed="rId7" cstate="print"/>
          <a:srcRect/>
          <a:stretch>
            <a:fillRect/>
          </a:stretch>
        </p:blipFill>
        <p:spPr bwMode="auto">
          <a:xfrm>
            <a:off x="71438" y="6532563"/>
            <a:ext cx="225425" cy="2540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a:ln>
            <a:solidFill>
              <a:srgbClr val="990033"/>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rgbClr val="990033"/>
            </a:solidFill>
          </a:ln>
        </p:spPr>
        <p:style>
          <a:lnRef idx="1">
            <a:schemeClr val="accent1"/>
          </a:lnRef>
          <a:fillRef idx="0">
            <a:schemeClr val="accent1"/>
          </a:fillRef>
          <a:effectRef idx="0">
            <a:schemeClr val="accent1"/>
          </a:effectRef>
          <a:fontRef idx="minor">
            <a:schemeClr val="tx1"/>
          </a:fontRef>
        </p:style>
      </p:cxnSp>
      <p:pic>
        <p:nvPicPr>
          <p:cNvPr id="7176" name="Image 12" descr="bordeaux.jpg"/>
          <p:cNvPicPr>
            <a:picLocks noChangeAspect="1"/>
          </p:cNvPicPr>
          <p:nvPr/>
        </p:nvPicPr>
        <p:blipFill>
          <a:blip r:embed="rId8" cstate="print"/>
          <a:srcRect/>
          <a:stretch>
            <a:fillRect/>
          </a:stretch>
        </p:blipFill>
        <p:spPr bwMode="auto">
          <a:xfrm>
            <a:off x="8712200" y="0"/>
            <a:ext cx="431800" cy="431800"/>
          </a:xfrm>
          <a:prstGeom prst="rect">
            <a:avLst/>
          </a:prstGeom>
          <a:noFill/>
          <a:ln w="9525">
            <a:noFill/>
            <a:miter lim="800000"/>
            <a:headEnd/>
            <a:tailEnd/>
          </a:ln>
        </p:spPr>
      </p:pic>
      <p:pic>
        <p:nvPicPr>
          <p:cNvPr id="7177" name="Image 13" descr="bordeaux2.jpg"/>
          <p:cNvPicPr>
            <a:picLocks noChangeAspect="1"/>
          </p:cNvPicPr>
          <p:nvPr/>
        </p:nvPicPr>
        <p:blipFill>
          <a:blip r:embed="rId9" cstate="print"/>
          <a:srcRect/>
          <a:stretch>
            <a:fillRect/>
          </a:stretch>
        </p:blipFill>
        <p:spPr bwMode="auto">
          <a:xfrm>
            <a:off x="8702675" y="1409700"/>
            <a:ext cx="431800" cy="431800"/>
          </a:xfrm>
          <a:prstGeom prst="rect">
            <a:avLst/>
          </a:prstGeom>
          <a:noFill/>
          <a:ln w="9525">
            <a:noFill/>
            <a:miter lim="800000"/>
            <a:headEnd/>
            <a:tailEnd/>
          </a:ln>
        </p:spPr>
      </p:pic>
      <p:pic>
        <p:nvPicPr>
          <p:cNvPr id="7178" name="Image 14" descr="bordeaux3.jpg"/>
          <p:cNvPicPr>
            <a:picLocks noChangeAspect="1"/>
          </p:cNvPicPr>
          <p:nvPr/>
        </p:nvPicPr>
        <p:blipFill>
          <a:blip r:embed="rId10" cstate="print"/>
          <a:srcRect/>
          <a:stretch>
            <a:fillRect/>
          </a:stretch>
        </p:blipFill>
        <p:spPr bwMode="auto">
          <a:xfrm>
            <a:off x="8712200" y="457200"/>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kern="1200" dirty="0" smtClean="0">
                <a:solidFill>
                  <a:schemeClr val="tx1"/>
                </a:solidFill>
                <a:latin typeface="Times New Roman" pitchFamily="18" charset="0"/>
                <a:ea typeface="+mn-ea"/>
                <a:cs typeface="+mn-cs"/>
              </a:rPr>
              <a:t>Présentation de la</a:t>
            </a:r>
            <a:r>
              <a:rPr lang="fr-FR" sz="1100" kern="1200" baseline="0" dirty="0" smtClean="0">
                <a:solidFill>
                  <a:schemeClr val="tx1"/>
                </a:solidFill>
                <a:latin typeface="Times New Roman" pitchFamily="18" charset="0"/>
                <a:ea typeface="+mn-ea"/>
                <a:cs typeface="+mn-cs"/>
              </a:rPr>
              <a:t> réforme GBCP </a:t>
            </a:r>
            <a:r>
              <a:rPr lang="fr-FR" sz="1100" dirty="0" smtClean="0">
                <a:latin typeface="+mj-lt"/>
              </a:rPr>
              <a:t>- 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spTree>
  </p:cSld>
  <p:clrMap bg1="lt1" tx1="dk1" bg2="lt2" tx2="dk2" accent1="accent1" accent2="accent2" accent3="accent3" accent4="accent4" accent5="accent5" accent6="accent6" hlink="hlink" folHlink="folHlink"/>
  <p:sldLayoutIdLst>
    <p:sldLayoutId id="2147485857" r:id="rId1"/>
    <p:sldLayoutId id="2147485858" r:id="rId2"/>
    <p:sldLayoutId id="2147485859" r:id="rId3"/>
    <p:sldLayoutId id="2147485831" r:id="rId4"/>
    <p:sldLayoutId id="2147485832" r:id="rId5"/>
  </p:sldLayoutIdLst>
  <p:hf hdr="0" ftr="0" dt="0"/>
  <p:txStyles>
    <p:titleStyle>
      <a:lvl1pPr algn="ctr" rtl="0" eaLnBrk="0" fontAlgn="base" hangingPunct="0">
        <a:spcBef>
          <a:spcPct val="0"/>
        </a:spcBef>
        <a:spcAft>
          <a:spcPct val="0"/>
        </a:spcAft>
        <a:defRPr sz="2400" b="1">
          <a:solidFill>
            <a:srgbClr val="990033"/>
          </a:solidFill>
          <a:latin typeface="+mj-lt"/>
          <a:ea typeface="+mj-ea"/>
          <a:cs typeface="+mj-cs"/>
        </a:defRPr>
      </a:lvl1pPr>
      <a:lvl2pPr algn="ctr" rtl="0" eaLnBrk="0" fontAlgn="base" hangingPunct="0">
        <a:spcBef>
          <a:spcPct val="0"/>
        </a:spcBef>
        <a:spcAft>
          <a:spcPct val="0"/>
        </a:spcAft>
        <a:defRPr sz="2400" b="1">
          <a:solidFill>
            <a:srgbClr val="990033"/>
          </a:solidFill>
          <a:latin typeface="Arial" charset="0"/>
        </a:defRPr>
      </a:lvl2pPr>
      <a:lvl3pPr algn="ctr" rtl="0" eaLnBrk="0" fontAlgn="base" hangingPunct="0">
        <a:spcBef>
          <a:spcPct val="0"/>
        </a:spcBef>
        <a:spcAft>
          <a:spcPct val="0"/>
        </a:spcAft>
        <a:defRPr sz="2400" b="1">
          <a:solidFill>
            <a:srgbClr val="990033"/>
          </a:solidFill>
          <a:latin typeface="Arial" charset="0"/>
        </a:defRPr>
      </a:lvl3pPr>
      <a:lvl4pPr algn="ctr" rtl="0" eaLnBrk="0" fontAlgn="base" hangingPunct="0">
        <a:spcBef>
          <a:spcPct val="0"/>
        </a:spcBef>
        <a:spcAft>
          <a:spcPct val="0"/>
        </a:spcAft>
        <a:defRPr sz="2400" b="1">
          <a:solidFill>
            <a:srgbClr val="990033"/>
          </a:solidFill>
          <a:latin typeface="Arial" charset="0"/>
        </a:defRPr>
      </a:lvl4pPr>
      <a:lvl5pPr algn="ctr" rtl="0" eaLnBrk="0" fontAlgn="base" hangingPunct="0">
        <a:spcBef>
          <a:spcPct val="0"/>
        </a:spcBef>
        <a:spcAft>
          <a:spcPct val="0"/>
        </a:spcAft>
        <a:defRPr sz="2400" b="1">
          <a:solidFill>
            <a:srgbClr val="990033"/>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990033"/>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990033"/>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990033"/>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990033"/>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990033"/>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8195" name="Rectangle 3"/>
          <p:cNvSpPr>
            <a:spLocks noGrp="1" noChangeArrowheads="1"/>
          </p:cNvSpPr>
          <p:nvPr>
            <p:ph type="body" idx="1"/>
          </p:nvPr>
        </p:nvSpPr>
        <p:spPr bwMode="auto">
          <a:xfrm>
            <a:off x="406400" y="1214438"/>
            <a:ext cx="8237538" cy="5072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a:p>
            <a:pPr lvl="4"/>
            <a:endParaRPr lang="fr-FR" smtClean="0"/>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rgbClr val="003399"/>
          </a:solidFill>
          <a:ln w="9525">
            <a:solidFill>
              <a:schemeClr val="accent1">
                <a:lumMod val="50000"/>
              </a:schemeClr>
            </a:solid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E621CF5C-C54A-433D-9B85-8EF02BAE6862}" type="slidenum">
              <a:rPr lang="fr-FR"/>
              <a:pPr>
                <a:defRPr/>
              </a:pPr>
              <a:t>‹N°›</a:t>
            </a:fld>
            <a:endParaRPr lang="fr-FR" dirty="0"/>
          </a:p>
        </p:txBody>
      </p:sp>
      <p:pic>
        <p:nvPicPr>
          <p:cNvPr id="8197" name="Picture 18" descr="virgules"/>
          <p:cNvPicPr>
            <a:picLocks noChangeAspect="1" noChangeArrowheads="1"/>
          </p:cNvPicPr>
          <p:nvPr/>
        </p:nvPicPr>
        <p:blipFill>
          <a:blip r:embed="rId11" cstate="print"/>
          <a:srcRect/>
          <a:stretch>
            <a:fillRect/>
          </a:stretch>
        </p:blipFill>
        <p:spPr bwMode="auto">
          <a:xfrm>
            <a:off x="71438" y="6532563"/>
            <a:ext cx="225425" cy="2540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pic>
        <p:nvPicPr>
          <p:cNvPr id="8200" name="Image 19" descr="bleufoncé1.jpg"/>
          <p:cNvPicPr>
            <a:picLocks noChangeAspect="1"/>
          </p:cNvPicPr>
          <p:nvPr/>
        </p:nvPicPr>
        <p:blipFill>
          <a:blip r:embed="rId12" cstate="print"/>
          <a:srcRect/>
          <a:stretch>
            <a:fillRect/>
          </a:stretch>
        </p:blipFill>
        <p:spPr bwMode="auto">
          <a:xfrm>
            <a:off x="8709025" y="1409700"/>
            <a:ext cx="431800" cy="431800"/>
          </a:xfrm>
          <a:prstGeom prst="rect">
            <a:avLst/>
          </a:prstGeom>
          <a:noFill/>
          <a:ln w="9525">
            <a:noFill/>
            <a:miter lim="800000"/>
            <a:headEnd/>
            <a:tailEnd/>
          </a:ln>
        </p:spPr>
      </p:pic>
      <p:pic>
        <p:nvPicPr>
          <p:cNvPr id="8201" name="Image 21" descr="bleufoncé2.jpg"/>
          <p:cNvPicPr>
            <a:picLocks noChangeAspect="1"/>
          </p:cNvPicPr>
          <p:nvPr/>
        </p:nvPicPr>
        <p:blipFill>
          <a:blip r:embed="rId13" cstate="print"/>
          <a:srcRect/>
          <a:stretch>
            <a:fillRect/>
          </a:stretch>
        </p:blipFill>
        <p:spPr bwMode="auto">
          <a:xfrm>
            <a:off x="8709025" y="461963"/>
            <a:ext cx="431800" cy="431800"/>
          </a:xfrm>
          <a:prstGeom prst="rect">
            <a:avLst/>
          </a:prstGeom>
          <a:noFill/>
          <a:ln w="9525">
            <a:noFill/>
            <a:miter lim="800000"/>
            <a:headEnd/>
            <a:tailEnd/>
          </a:ln>
        </p:spPr>
      </p:pic>
      <p:pic>
        <p:nvPicPr>
          <p:cNvPr id="8202" name="Image 22" descr="bleufoncé3.jpg"/>
          <p:cNvPicPr>
            <a:picLocks noChangeAspect="1"/>
          </p:cNvPicPr>
          <p:nvPr/>
        </p:nvPicPr>
        <p:blipFill>
          <a:blip r:embed="rId14" cstate="print"/>
          <a:srcRect/>
          <a:stretch>
            <a:fillRect/>
          </a:stretch>
        </p:blipFill>
        <p:spPr bwMode="auto">
          <a:xfrm>
            <a:off x="8712200" y="0"/>
            <a:ext cx="431800" cy="431800"/>
          </a:xfrm>
          <a:prstGeom prst="rect">
            <a:avLst/>
          </a:prstGeom>
          <a:noFill/>
          <a:ln w="9525">
            <a:noFill/>
            <a:miter lim="800000"/>
            <a:headEnd/>
            <a:tailEnd/>
          </a:ln>
        </p:spPr>
      </p:pic>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kern="1200" dirty="0" smtClean="0">
                <a:solidFill>
                  <a:schemeClr val="tx1"/>
                </a:solidFill>
                <a:latin typeface="Times New Roman" pitchFamily="18" charset="0"/>
                <a:ea typeface="+mn-ea"/>
                <a:cs typeface="+mn-cs"/>
              </a:rPr>
              <a:t>Présentation de la</a:t>
            </a:r>
            <a:r>
              <a:rPr lang="fr-FR" sz="1100" kern="1200" baseline="0" dirty="0" smtClean="0">
                <a:solidFill>
                  <a:schemeClr val="tx1"/>
                </a:solidFill>
                <a:latin typeface="Times New Roman" pitchFamily="18" charset="0"/>
                <a:ea typeface="+mn-ea"/>
                <a:cs typeface="+mn-cs"/>
              </a:rPr>
              <a:t> réforme GBCP</a:t>
            </a:r>
            <a:r>
              <a:rPr lang="fr-FR" sz="1100" dirty="0" smtClean="0">
                <a:latin typeface="+mj-lt"/>
              </a:rPr>
              <a:t> </a:t>
            </a:r>
            <a:r>
              <a:rPr lang="fr-FR" sz="1100" dirty="0">
                <a:latin typeface="+mj-lt"/>
              </a:rPr>
              <a:t>- </a:t>
            </a:r>
            <a:r>
              <a:rPr lang="fr-FR" sz="1100" dirty="0" smtClean="0">
                <a:latin typeface="+mj-lt"/>
              </a:rPr>
              <a:t>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spTree>
  </p:cSld>
  <p:clrMap bg1="lt1" tx1="dk1" bg2="lt2" tx2="dk2" accent1="accent1" accent2="accent2" accent3="accent3" accent4="accent4" accent5="accent5" accent6="accent6" hlink="hlink" folHlink="folHlink"/>
  <p:sldLayoutIdLst>
    <p:sldLayoutId id="2147485860" r:id="rId1"/>
    <p:sldLayoutId id="2147485833" r:id="rId2"/>
    <p:sldLayoutId id="2147485861" r:id="rId3"/>
    <p:sldLayoutId id="2147485862" r:id="rId4"/>
    <p:sldLayoutId id="2147485863" r:id="rId5"/>
    <p:sldLayoutId id="2147485864" r:id="rId6"/>
    <p:sldLayoutId id="2147485865" r:id="rId7"/>
    <p:sldLayoutId id="2147485834" r:id="rId8"/>
    <p:sldLayoutId id="2147485835" r:id="rId9"/>
  </p:sldLayoutIdLst>
  <p:hf hdr="0" ftr="0" dt="0"/>
  <p:txStyles>
    <p:titleStyle>
      <a:lvl1pPr algn="ctr" rtl="0" eaLnBrk="0" fontAlgn="base" hangingPunct="0">
        <a:spcBef>
          <a:spcPct val="0"/>
        </a:spcBef>
        <a:spcAft>
          <a:spcPct val="0"/>
        </a:spcAft>
        <a:defRPr sz="2400" b="1">
          <a:solidFill>
            <a:srgbClr val="003399"/>
          </a:solidFill>
          <a:latin typeface="+mj-lt"/>
          <a:ea typeface="+mj-ea"/>
          <a:cs typeface="+mj-cs"/>
        </a:defRPr>
      </a:lvl1pPr>
      <a:lvl2pPr algn="ctr" rtl="0" eaLnBrk="0" fontAlgn="base" hangingPunct="0">
        <a:spcBef>
          <a:spcPct val="0"/>
        </a:spcBef>
        <a:spcAft>
          <a:spcPct val="0"/>
        </a:spcAft>
        <a:defRPr sz="2400" b="1">
          <a:solidFill>
            <a:srgbClr val="003399"/>
          </a:solidFill>
          <a:latin typeface="Arial" charset="0"/>
        </a:defRPr>
      </a:lvl2pPr>
      <a:lvl3pPr algn="ctr" rtl="0" eaLnBrk="0" fontAlgn="base" hangingPunct="0">
        <a:spcBef>
          <a:spcPct val="0"/>
        </a:spcBef>
        <a:spcAft>
          <a:spcPct val="0"/>
        </a:spcAft>
        <a:defRPr sz="2400" b="1">
          <a:solidFill>
            <a:srgbClr val="003399"/>
          </a:solidFill>
          <a:latin typeface="Arial" charset="0"/>
        </a:defRPr>
      </a:lvl3pPr>
      <a:lvl4pPr algn="ctr" rtl="0" eaLnBrk="0" fontAlgn="base" hangingPunct="0">
        <a:spcBef>
          <a:spcPct val="0"/>
        </a:spcBef>
        <a:spcAft>
          <a:spcPct val="0"/>
        </a:spcAft>
        <a:defRPr sz="2400" b="1">
          <a:solidFill>
            <a:srgbClr val="003399"/>
          </a:solidFill>
          <a:latin typeface="Arial" charset="0"/>
        </a:defRPr>
      </a:lvl4pPr>
      <a:lvl5pPr algn="ctr" rtl="0" eaLnBrk="0" fontAlgn="base" hangingPunct="0">
        <a:spcBef>
          <a:spcPct val="0"/>
        </a:spcBef>
        <a:spcAft>
          <a:spcPct val="0"/>
        </a:spcAft>
        <a:defRPr sz="2400" b="1">
          <a:solidFill>
            <a:srgbClr val="003399"/>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003399"/>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003399"/>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003399"/>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06400" y="320675"/>
            <a:ext cx="8237538" cy="6524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dirty="0" smtClean="0"/>
              <a:t>Cliquez pour modifier le style du titre</a:t>
            </a:r>
          </a:p>
        </p:txBody>
      </p:sp>
      <p:sp>
        <p:nvSpPr>
          <p:cNvPr id="8195" name="Rectangle 3"/>
          <p:cNvSpPr>
            <a:spLocks noGrp="1" noChangeArrowheads="1"/>
          </p:cNvSpPr>
          <p:nvPr>
            <p:ph type="body" idx="1"/>
          </p:nvPr>
        </p:nvSpPr>
        <p:spPr bwMode="auto">
          <a:xfrm>
            <a:off x="406400" y="1214438"/>
            <a:ext cx="8237538" cy="5072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a:p>
            <a:pPr lvl="4"/>
            <a:endParaRPr lang="fr-FR" dirty="0" smtClean="0"/>
          </a:p>
        </p:txBody>
      </p:sp>
      <p:sp>
        <p:nvSpPr>
          <p:cNvPr id="418820" name="Rectangle 4"/>
          <p:cNvSpPr>
            <a:spLocks noGrp="1" noChangeArrowheads="1"/>
          </p:cNvSpPr>
          <p:nvPr>
            <p:ph type="sldNum" sz="quarter" idx="4"/>
          </p:nvPr>
        </p:nvSpPr>
        <p:spPr bwMode="auto">
          <a:xfrm>
            <a:off x="8702675" y="925513"/>
            <a:ext cx="431800" cy="431800"/>
          </a:xfrm>
          <a:prstGeom prst="rect">
            <a:avLst/>
          </a:prstGeom>
          <a:solidFill>
            <a:srgbClr val="7030A0"/>
          </a:solidFill>
          <a:ln w="9525">
            <a:solidFill>
              <a:schemeClr val="accent1">
                <a:lumMod val="50000"/>
              </a:schemeClr>
            </a:solidFill>
            <a:miter lim="800000"/>
            <a:headEnd/>
            <a:tailEnd/>
          </a:ln>
        </p:spPr>
        <p:txBody>
          <a:bodyPr vert="horz" wrap="square" lIns="36000" tIns="45720" rIns="36000" bIns="45720" numCol="1" anchor="ctr" anchorCtr="1" compatLnSpc="1">
            <a:prstTxWarp prst="textNoShape">
              <a:avLst/>
            </a:prstTxWarp>
          </a:bodyPr>
          <a:lstStyle>
            <a:lvl1pPr algn="r" eaLnBrk="0" hangingPunct="0">
              <a:defRPr sz="1400" b="1">
                <a:solidFill>
                  <a:schemeClr val="bg1"/>
                </a:solidFill>
                <a:latin typeface="+mj-lt"/>
              </a:defRPr>
            </a:lvl1pPr>
          </a:lstStyle>
          <a:p>
            <a:pPr>
              <a:defRPr/>
            </a:pPr>
            <a:fld id="{E621CF5C-C54A-433D-9B85-8EF02BAE6862}" type="slidenum">
              <a:rPr lang="fr-FR"/>
              <a:pPr>
                <a:defRPr/>
              </a:pPr>
              <a:t>‹N°›</a:t>
            </a:fld>
            <a:endParaRPr lang="fr-FR" dirty="0"/>
          </a:p>
        </p:txBody>
      </p:sp>
      <p:pic>
        <p:nvPicPr>
          <p:cNvPr id="8197" name="Picture 18" descr="virgules"/>
          <p:cNvPicPr>
            <a:picLocks noChangeAspect="1" noChangeArrowheads="1"/>
          </p:cNvPicPr>
          <p:nvPr/>
        </p:nvPicPr>
        <p:blipFill>
          <a:blip r:embed="rId6" cstate="print"/>
          <a:srcRect/>
          <a:stretch>
            <a:fillRect/>
          </a:stretch>
        </p:blipFill>
        <p:spPr bwMode="auto">
          <a:xfrm>
            <a:off x="71438" y="6532563"/>
            <a:ext cx="225425" cy="254000"/>
          </a:xfrm>
          <a:prstGeom prst="rect">
            <a:avLst/>
          </a:prstGeom>
          <a:noFill/>
          <a:ln w="9525">
            <a:noFill/>
            <a:miter lim="800000"/>
            <a:headEnd/>
            <a:tailEnd/>
          </a:ln>
        </p:spPr>
      </p:pic>
      <p:cxnSp>
        <p:nvCxnSpPr>
          <p:cNvPr id="34" name="Connecteur droit 33"/>
          <p:cNvCxnSpPr/>
          <p:nvPr/>
        </p:nvCxnSpPr>
        <p:spPr>
          <a:xfrm>
            <a:off x="0" y="6357938"/>
            <a:ext cx="91440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0" y="6429375"/>
            <a:ext cx="9144000"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userDrawn="1"/>
        </p:nvSpPr>
        <p:spPr>
          <a:xfrm>
            <a:off x="1571625" y="6524625"/>
            <a:ext cx="6000750" cy="261938"/>
          </a:xfrm>
          <a:prstGeom prst="rect">
            <a:avLst/>
          </a:prstGeom>
          <a:solidFill>
            <a:schemeClr val="bg1"/>
          </a:solidFill>
        </p:spPr>
        <p:txBody>
          <a:bodyPr>
            <a:spAutoFit/>
          </a:bodyPr>
          <a:lstStyle/>
          <a:p>
            <a:pPr algn="ctr">
              <a:defRPr/>
            </a:pPr>
            <a:r>
              <a:rPr lang="fr-FR" sz="1100" kern="1200" dirty="0" smtClean="0">
                <a:solidFill>
                  <a:schemeClr val="tx1"/>
                </a:solidFill>
                <a:latin typeface="Times New Roman" pitchFamily="18" charset="0"/>
                <a:ea typeface="+mn-ea"/>
                <a:cs typeface="+mn-cs"/>
              </a:rPr>
              <a:t>Présentation de la</a:t>
            </a:r>
            <a:r>
              <a:rPr lang="fr-FR" sz="1100" kern="1200" baseline="0" dirty="0" smtClean="0">
                <a:solidFill>
                  <a:schemeClr val="tx1"/>
                </a:solidFill>
                <a:latin typeface="Times New Roman" pitchFamily="18" charset="0"/>
                <a:ea typeface="+mn-ea"/>
                <a:cs typeface="+mn-cs"/>
              </a:rPr>
              <a:t> réforme GBCP </a:t>
            </a:r>
            <a:r>
              <a:rPr lang="fr-FR" sz="1100" dirty="0" smtClean="0">
                <a:latin typeface="+mj-lt"/>
              </a:rPr>
              <a:t>- Amue </a:t>
            </a:r>
            <a:r>
              <a:rPr lang="fr-FR" sz="1100" dirty="0">
                <a:latin typeface="+mj-lt"/>
              </a:rPr>
              <a:t>© </a:t>
            </a:r>
            <a:r>
              <a:rPr lang="fr-FR" sz="1100" kern="1200" dirty="0" smtClean="0">
                <a:solidFill>
                  <a:schemeClr val="tx1"/>
                </a:solidFill>
                <a:latin typeface="Times New Roman" pitchFamily="18" charset="0"/>
                <a:ea typeface="+mn-ea"/>
                <a:cs typeface="+mn-cs"/>
              </a:rPr>
              <a:t>2013</a:t>
            </a:r>
            <a:endParaRPr lang="fr-FR" sz="1100" dirty="0">
              <a:latin typeface="+mj-lt"/>
            </a:endParaRPr>
          </a:p>
        </p:txBody>
      </p:sp>
      <p:pic>
        <p:nvPicPr>
          <p:cNvPr id="13" name="Image 12" descr="violet1.jpg"/>
          <p:cNvPicPr>
            <a:picLocks noChangeAspect="1"/>
          </p:cNvPicPr>
          <p:nvPr userDrawn="1"/>
        </p:nvPicPr>
        <p:blipFill>
          <a:blip r:embed="rId7" cstate="print"/>
          <a:stretch>
            <a:fillRect/>
          </a:stretch>
        </p:blipFill>
        <p:spPr>
          <a:xfrm>
            <a:off x="8712200" y="0"/>
            <a:ext cx="431800" cy="431800"/>
          </a:xfrm>
          <a:prstGeom prst="rect">
            <a:avLst/>
          </a:prstGeom>
        </p:spPr>
      </p:pic>
      <p:pic>
        <p:nvPicPr>
          <p:cNvPr id="14" name="Image 13" descr="violet2.jpg"/>
          <p:cNvPicPr>
            <a:picLocks noChangeAspect="1"/>
          </p:cNvPicPr>
          <p:nvPr userDrawn="1"/>
        </p:nvPicPr>
        <p:blipFill>
          <a:blip r:embed="rId8" cstate="print"/>
          <a:stretch>
            <a:fillRect/>
          </a:stretch>
        </p:blipFill>
        <p:spPr>
          <a:xfrm>
            <a:off x="8712200" y="457622"/>
            <a:ext cx="431800" cy="431800"/>
          </a:xfrm>
          <a:prstGeom prst="rect">
            <a:avLst/>
          </a:prstGeom>
        </p:spPr>
      </p:pic>
      <p:pic>
        <p:nvPicPr>
          <p:cNvPr id="15" name="Image 14" descr="violet3.jpg"/>
          <p:cNvPicPr>
            <a:picLocks noChangeAspect="1"/>
          </p:cNvPicPr>
          <p:nvPr userDrawn="1"/>
        </p:nvPicPr>
        <p:blipFill>
          <a:blip r:embed="rId9" cstate="print"/>
          <a:stretch>
            <a:fillRect/>
          </a:stretch>
        </p:blipFill>
        <p:spPr>
          <a:xfrm>
            <a:off x="8712200" y="1412776"/>
            <a:ext cx="431800" cy="431800"/>
          </a:xfrm>
          <a:prstGeom prst="rect">
            <a:avLst/>
          </a:prstGeom>
        </p:spPr>
      </p:pic>
    </p:spTree>
  </p:cSld>
  <p:clrMap bg1="lt1" tx1="dk1" bg2="lt2" tx2="dk2" accent1="accent1" accent2="accent2" accent3="accent3" accent4="accent4" accent5="accent5" accent6="accent6" hlink="hlink" folHlink="folHlink"/>
  <p:sldLayoutIdLst>
    <p:sldLayoutId id="2147485876" r:id="rId1"/>
    <p:sldLayoutId id="2147485877" r:id="rId2"/>
    <p:sldLayoutId id="2147485878" r:id="rId3"/>
    <p:sldLayoutId id="2147485879" r:id="rId4"/>
  </p:sldLayoutIdLst>
  <p:hf hdr="0" ftr="0" dt="0"/>
  <p:txStyles>
    <p:titleStyle>
      <a:lvl1pPr algn="ctr" rtl="0" eaLnBrk="0" fontAlgn="base" hangingPunct="0">
        <a:spcBef>
          <a:spcPct val="0"/>
        </a:spcBef>
        <a:spcAft>
          <a:spcPct val="0"/>
        </a:spcAft>
        <a:defRPr sz="2400" b="1">
          <a:solidFill>
            <a:srgbClr val="7030A0"/>
          </a:solidFill>
          <a:latin typeface="+mj-lt"/>
          <a:ea typeface="+mj-ea"/>
          <a:cs typeface="+mj-cs"/>
        </a:defRPr>
      </a:lvl1pPr>
      <a:lvl2pPr algn="ctr" rtl="0" eaLnBrk="0" fontAlgn="base" hangingPunct="0">
        <a:spcBef>
          <a:spcPct val="0"/>
        </a:spcBef>
        <a:spcAft>
          <a:spcPct val="0"/>
        </a:spcAft>
        <a:defRPr sz="2400" b="1">
          <a:solidFill>
            <a:srgbClr val="003399"/>
          </a:solidFill>
          <a:latin typeface="Arial" charset="0"/>
        </a:defRPr>
      </a:lvl2pPr>
      <a:lvl3pPr algn="ctr" rtl="0" eaLnBrk="0" fontAlgn="base" hangingPunct="0">
        <a:spcBef>
          <a:spcPct val="0"/>
        </a:spcBef>
        <a:spcAft>
          <a:spcPct val="0"/>
        </a:spcAft>
        <a:defRPr sz="2400" b="1">
          <a:solidFill>
            <a:srgbClr val="003399"/>
          </a:solidFill>
          <a:latin typeface="Arial" charset="0"/>
        </a:defRPr>
      </a:lvl3pPr>
      <a:lvl4pPr algn="ctr" rtl="0" eaLnBrk="0" fontAlgn="base" hangingPunct="0">
        <a:spcBef>
          <a:spcPct val="0"/>
        </a:spcBef>
        <a:spcAft>
          <a:spcPct val="0"/>
        </a:spcAft>
        <a:defRPr sz="2400" b="1">
          <a:solidFill>
            <a:srgbClr val="003399"/>
          </a:solidFill>
          <a:latin typeface="Arial" charset="0"/>
        </a:defRPr>
      </a:lvl4pPr>
      <a:lvl5pPr algn="ctr" rtl="0" eaLnBrk="0" fontAlgn="base" hangingPunct="0">
        <a:spcBef>
          <a:spcPct val="0"/>
        </a:spcBef>
        <a:spcAft>
          <a:spcPct val="0"/>
        </a:spcAft>
        <a:defRPr sz="2400" b="1">
          <a:solidFill>
            <a:srgbClr val="003399"/>
          </a:solidFill>
          <a:latin typeface="Arial" charset="0"/>
        </a:defRPr>
      </a:lvl5pPr>
      <a:lvl6pPr marL="457200" algn="ctr" rtl="0" eaLnBrk="1" fontAlgn="base" hangingPunct="1">
        <a:spcBef>
          <a:spcPct val="0"/>
        </a:spcBef>
        <a:spcAft>
          <a:spcPct val="0"/>
        </a:spcAft>
        <a:defRPr sz="2400" b="1">
          <a:solidFill>
            <a:srgbClr val="CC3300"/>
          </a:solidFill>
          <a:latin typeface="Arial" charset="0"/>
        </a:defRPr>
      </a:lvl6pPr>
      <a:lvl7pPr marL="914400" algn="ctr" rtl="0" eaLnBrk="1" fontAlgn="base" hangingPunct="1">
        <a:spcBef>
          <a:spcPct val="0"/>
        </a:spcBef>
        <a:spcAft>
          <a:spcPct val="0"/>
        </a:spcAft>
        <a:defRPr sz="2400" b="1">
          <a:solidFill>
            <a:srgbClr val="CC3300"/>
          </a:solidFill>
          <a:latin typeface="Arial" charset="0"/>
        </a:defRPr>
      </a:lvl7pPr>
      <a:lvl8pPr marL="1371600" algn="ctr" rtl="0" eaLnBrk="1" fontAlgn="base" hangingPunct="1">
        <a:spcBef>
          <a:spcPct val="0"/>
        </a:spcBef>
        <a:spcAft>
          <a:spcPct val="0"/>
        </a:spcAft>
        <a:defRPr sz="2400" b="1">
          <a:solidFill>
            <a:srgbClr val="CC3300"/>
          </a:solidFill>
          <a:latin typeface="Arial" charset="0"/>
        </a:defRPr>
      </a:lvl8pPr>
      <a:lvl9pPr marL="1828800" algn="ctr" rtl="0" eaLnBrk="1" fontAlgn="base" hangingPunct="1">
        <a:spcBef>
          <a:spcPct val="0"/>
        </a:spcBef>
        <a:spcAft>
          <a:spcPct val="0"/>
        </a:spcAft>
        <a:defRPr sz="2400" b="1">
          <a:solidFill>
            <a:srgbClr val="CC3300"/>
          </a:solidFill>
          <a:latin typeface="Arial" charset="0"/>
        </a:defRPr>
      </a:lvl9pPr>
    </p:titleStyle>
    <p:bodyStyle>
      <a:lvl1pPr marL="342900" indent="-342900" algn="l" rtl="0" eaLnBrk="0" fontAlgn="base" hangingPunct="0">
        <a:spcBef>
          <a:spcPct val="20000"/>
        </a:spcBef>
        <a:spcAft>
          <a:spcPct val="0"/>
        </a:spcAft>
        <a:buClr>
          <a:srgbClr val="7030A0"/>
        </a:buClr>
        <a:buSzPct val="80000"/>
        <a:buFont typeface="Wingdings" pitchFamily="2" charset="2"/>
        <a:buChar char="v"/>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7030A0"/>
        </a:buClr>
        <a:buSzPct val="80000"/>
        <a:buFont typeface="Wingdings" pitchFamily="2" charset="2"/>
        <a:buChar char="Ø"/>
        <a:defRPr sz="2000">
          <a:solidFill>
            <a:schemeClr val="tx1"/>
          </a:solidFill>
          <a:latin typeface="+mn-lt"/>
        </a:defRPr>
      </a:lvl2pPr>
      <a:lvl3pPr marL="1143000" indent="-228600" algn="l" rtl="0" eaLnBrk="0" fontAlgn="base" hangingPunct="0">
        <a:spcBef>
          <a:spcPct val="20000"/>
        </a:spcBef>
        <a:spcAft>
          <a:spcPct val="0"/>
        </a:spcAft>
        <a:buClr>
          <a:srgbClr val="7030A0"/>
        </a:buClr>
        <a:buSzPct val="80000"/>
        <a:buChar char="•"/>
        <a:defRPr>
          <a:solidFill>
            <a:schemeClr val="tx1"/>
          </a:solidFill>
          <a:latin typeface="+mn-lt"/>
        </a:defRPr>
      </a:lvl3pPr>
      <a:lvl4pPr marL="1600200" indent="-228600" algn="l" rtl="0" eaLnBrk="0" fontAlgn="base" hangingPunct="0">
        <a:spcBef>
          <a:spcPct val="20000"/>
        </a:spcBef>
        <a:spcAft>
          <a:spcPct val="0"/>
        </a:spcAft>
        <a:buClr>
          <a:srgbClr val="7030A0"/>
        </a:buClr>
        <a:buSzPct val="80000"/>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7030A0"/>
        </a:buClr>
        <a:buSzPct val="80000"/>
        <a:buFont typeface="Arial" pitchFamily="34" charset="0"/>
        <a:buChar char="»"/>
        <a:defRPr sz="2000">
          <a:solidFill>
            <a:schemeClr val="tx1"/>
          </a:solidFill>
          <a:latin typeface="+mn-lt"/>
        </a:defRPr>
      </a:lvl5pPr>
      <a:lvl6pPr marL="25146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CC3300"/>
        </a:buClr>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3.xml"/><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4.xml"/><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4.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34.xml"/><Relationship Id="rId1" Type="http://schemas.openxmlformats.org/officeDocument/2006/relationships/vmlDrawing" Target="../drawings/vmlDrawing1.vml"/><Relationship Id="rId6" Type="http://schemas.openxmlformats.org/officeDocument/2006/relationships/image" Target="../media/image37.emf"/><Relationship Id="rId5" Type="http://schemas.openxmlformats.org/officeDocument/2006/relationships/package" Target="../embeddings/Feuille_de_calcul_Microsoft_Excel1.xlsx"/><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34.xml"/><Relationship Id="rId1" Type="http://schemas.openxmlformats.org/officeDocument/2006/relationships/vmlDrawing" Target="../drawings/vmlDrawing2.vml"/><Relationship Id="rId6" Type="http://schemas.openxmlformats.org/officeDocument/2006/relationships/image" Target="../media/image38.emf"/><Relationship Id="rId5" Type="http://schemas.openxmlformats.org/officeDocument/2006/relationships/package" Target="../embeddings/Feuille_de_calcul_Microsoft_Excel2.xlsx"/><Relationship Id="rId4" Type="http://schemas.openxmlformats.org/officeDocument/2006/relationships/oleObject" Target="../embeddings/oleObject2.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0.xml"/></Relationships>
</file>

<file path=ppt/slides/_rels/slide37.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37.xml"/><Relationship Id="rId1" Type="http://schemas.openxmlformats.org/officeDocument/2006/relationships/slideLayout" Target="../slideLayouts/slideLayout40.xml"/></Relationships>
</file>

<file path=ppt/slides/_rels/slide38.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notesSlide" Target="../notesSlides/notesSlide38.xml"/><Relationship Id="rId1" Type="http://schemas.openxmlformats.org/officeDocument/2006/relationships/slideLayout" Target="../slideLayouts/slideLayout40.xml"/><Relationship Id="rId4" Type="http://schemas.openxmlformats.org/officeDocument/2006/relationships/slide" Target="slide4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8" Type="http://schemas.openxmlformats.org/officeDocument/2006/relationships/hyperlink" Target="http://www.amue.fr/finances/metier/dossier-gbcp/" TargetMode="External"/><Relationship Id="rId3" Type="http://schemas.openxmlformats.org/officeDocument/2006/relationships/hyperlink" Target="http://www.legifrance.gouv.fr/affichTexte.do?cidTexte=JORFTEXT000026597003&amp;dateTexte=&amp;categorieLien=id" TargetMode="External"/><Relationship Id="rId7" Type="http://schemas.openxmlformats.org/officeDocument/2006/relationships/hyperlink" Target="http://www.performance-publique.budget.gouv.fr/ressources-documentaires/documentation-budgetaire/les-circulaires-budgetaires.html" TargetMode="External"/><Relationship Id="rId2" Type="http://schemas.openxmlformats.org/officeDocument/2006/relationships/notesSlide" Target="../notesSlides/notesSlide42.xml"/><Relationship Id="rId1" Type="http://schemas.openxmlformats.org/officeDocument/2006/relationships/slideLayout" Target="../slideLayouts/slideLayout26.xml"/><Relationship Id="rId6" Type="http://schemas.openxmlformats.org/officeDocument/2006/relationships/hyperlink" Target="http://www.legifrance.gouv.fr/affichCode.do?idSectionTA=LEGISCTA000027866911&amp;cidTexte=LEGITEXT000006071191&amp;dateTexte=20130904" TargetMode="External"/><Relationship Id="rId5" Type="http://schemas.openxmlformats.org/officeDocument/2006/relationships/hyperlink" Target="http://www.legifrance.gouv.fr/affichCode.do?idSectionTA=LEGISCTA000027866715&amp;cidTexte=LEGITEXT000006071191&amp;dateTexte=20130904" TargetMode="External"/><Relationship Id="rId4" Type="http://schemas.openxmlformats.org/officeDocument/2006/relationships/hyperlink" Target="http://www.legifrance.gouv.fr/affichTexte.do?cidTexte=JORFTEXT000026597385&amp;dateTexte=&amp;categorieLien=id" TargetMode="External"/><Relationship Id="rId9" Type="http://schemas.openxmlformats.org/officeDocument/2006/relationships/hyperlink" Target="https://idaf.pleiade.education.fr/"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6.xml"/><Relationship Id="rId1" Type="http://schemas.openxmlformats.org/officeDocument/2006/relationships/vmlDrawing" Target="../drawings/vmlDrawing3.vml"/><Relationship Id="rId6" Type="http://schemas.openxmlformats.org/officeDocument/2006/relationships/image" Target="../media/image39.wmf"/><Relationship Id="rId5" Type="http://schemas.openxmlformats.org/officeDocument/2006/relationships/oleObject" Target="../embeddings/Feuille_Microsoft_Excel_97-20031.xls"/><Relationship Id="rId4" Type="http://schemas.openxmlformats.org/officeDocument/2006/relationships/oleObject" Target="../embeddings/oleObject3.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notesSlide" Target="../notesSlides/notesSlide48.xml"/><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6.xml"/><Relationship Id="rId1" Type="http://schemas.openxmlformats.org/officeDocument/2006/relationships/vmlDrawing" Target="../drawings/vmlDrawing4.vml"/><Relationship Id="rId6" Type="http://schemas.openxmlformats.org/officeDocument/2006/relationships/image" Target="../media/image41.emf"/><Relationship Id="rId5" Type="http://schemas.openxmlformats.org/officeDocument/2006/relationships/oleObject" Target="../embeddings/Feuille_Microsoft_Excel_97-20032.xls"/><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ctrTitle"/>
          </p:nvPr>
        </p:nvSpPr>
        <p:spPr>
          <a:xfrm>
            <a:off x="107504" y="1844824"/>
            <a:ext cx="8892480" cy="1944216"/>
          </a:xfrm>
        </p:spPr>
        <p:txBody>
          <a:bodyPr/>
          <a:lstStyle/>
          <a:p>
            <a:pPr algn="ctr" eaLnBrk="1" hangingPunct="1">
              <a:defRPr/>
            </a:pPr>
            <a:r>
              <a:rPr lang="fr-FR" sz="4000" dirty="0"/>
              <a:t>L</a:t>
            </a:r>
            <a:r>
              <a:rPr lang="fr-FR" sz="4000" dirty="0" smtClean="0"/>
              <a:t>a Gestion Budgétaire et Comptable Publique :</a:t>
            </a:r>
            <a:br>
              <a:rPr lang="fr-FR" sz="4000" dirty="0" smtClean="0"/>
            </a:br>
            <a:r>
              <a:rPr lang="fr-FR" sz="2800" dirty="0" smtClean="0"/>
              <a:t/>
            </a:r>
            <a:br>
              <a:rPr lang="fr-FR" sz="2800" dirty="0" smtClean="0"/>
            </a:br>
            <a:r>
              <a:rPr lang="fr-FR" sz="4000" dirty="0" smtClean="0"/>
              <a:t>présentation et enjeux</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fr-FR" dirty="0" smtClean="0"/>
              <a:t>Des principes réaffirmés</a:t>
            </a:r>
          </a:p>
        </p:txBody>
      </p:sp>
      <p:sp>
        <p:nvSpPr>
          <p:cNvPr id="52228" name="Rectangle 3"/>
          <p:cNvSpPr>
            <a:spLocks noGrp="1" noChangeArrowheads="1"/>
          </p:cNvSpPr>
          <p:nvPr>
            <p:ph idx="1"/>
          </p:nvPr>
        </p:nvSpPr>
        <p:spPr/>
        <p:txBody>
          <a:bodyPr/>
          <a:lstStyle/>
          <a:p>
            <a:r>
              <a:rPr lang="fr-FR" dirty="0" smtClean="0"/>
              <a:t>Les grands principes de la comptabilité publique sont maintenus  :</a:t>
            </a:r>
          </a:p>
          <a:p>
            <a:pPr lvl="1"/>
            <a:r>
              <a:rPr lang="fr-FR" dirty="0" smtClean="0"/>
              <a:t>La séparation ordonnateur/comptable</a:t>
            </a:r>
          </a:p>
          <a:p>
            <a:pPr lvl="1"/>
            <a:r>
              <a:rPr lang="fr-FR" dirty="0" smtClean="0"/>
              <a:t>La responsabilité personnelle et pécuniaire du comptable</a:t>
            </a:r>
          </a:p>
          <a:p>
            <a:pPr lvl="1"/>
            <a:r>
              <a:rPr lang="fr-FR" dirty="0" smtClean="0"/>
              <a:t>L’unité de caisse et de trésorerie</a:t>
            </a:r>
          </a:p>
          <a:p>
            <a:pPr lvl="1"/>
            <a:r>
              <a:rPr lang="fr-FR" dirty="0" smtClean="0"/>
              <a:t>Les procédures de dépenses et de recettes</a:t>
            </a:r>
          </a:p>
          <a:p>
            <a:pPr lvl="1"/>
            <a:r>
              <a:rPr lang="fr-FR" dirty="0"/>
              <a:t>L</a:t>
            </a:r>
            <a:r>
              <a:rPr lang="fr-FR" dirty="0" smtClean="0"/>
              <a:t>a règle du paiement après service fait</a:t>
            </a:r>
          </a:p>
        </p:txBody>
      </p:sp>
      <p:sp>
        <p:nvSpPr>
          <p:cNvPr id="54275" name="Espace réservé du numéro de diapositive 3"/>
          <p:cNvSpPr>
            <a:spLocks noGrp="1"/>
          </p:cNvSpPr>
          <p:nvPr>
            <p:ph type="sldNum" sz="quarter" idx="10"/>
          </p:nvPr>
        </p:nvSpPr>
        <p:spPr/>
        <p:txBody>
          <a:bodyPr/>
          <a:lstStyle/>
          <a:p>
            <a:pPr>
              <a:defRPr/>
            </a:pPr>
            <a:fld id="{53A1D2A1-CF8D-4C2F-B435-A4BB6E1F4849}" type="slidenum">
              <a:rPr lang="fr-FR"/>
              <a:pPr>
                <a:defRPr/>
              </a:pPr>
              <a:t>10</a:t>
            </a:fld>
            <a:endParaRPr lang="fr-FR" dirty="0"/>
          </a:p>
        </p:txBody>
      </p:sp>
    </p:spTree>
    <p:extLst>
      <p:ext uri="{BB962C8B-B14F-4D97-AF65-F5344CB8AC3E}">
        <p14:creationId xmlns:p14="http://schemas.microsoft.com/office/powerpoint/2010/main" val="289708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Les comptabilités : contenu et finalités </a:t>
            </a:r>
            <a:endParaRPr lang="fr-FR" dirty="0"/>
          </a:p>
        </p:txBody>
      </p:sp>
      <p:sp>
        <p:nvSpPr>
          <p:cNvPr id="54275" name="Espace réservé du numéro de diapositive 3"/>
          <p:cNvSpPr>
            <a:spLocks noGrp="1"/>
          </p:cNvSpPr>
          <p:nvPr>
            <p:ph type="sldNum" sz="quarter" idx="10"/>
          </p:nvPr>
        </p:nvSpPr>
        <p:spPr/>
        <p:txBody>
          <a:bodyPr/>
          <a:lstStyle/>
          <a:p>
            <a:pPr>
              <a:defRPr/>
            </a:pPr>
            <a:fld id="{53A1D2A1-CF8D-4C2F-B435-A4BB6E1F4849}" type="slidenum">
              <a:rPr lang="fr-FR"/>
              <a:pPr>
                <a:defRPr/>
              </a:pPr>
              <a:t>11</a:t>
            </a:fld>
            <a:endParaRPr lang="fr-FR" dirty="0"/>
          </a:p>
        </p:txBody>
      </p:sp>
      <p:graphicFrame>
        <p:nvGraphicFramePr>
          <p:cNvPr id="6" name="Group 48"/>
          <p:cNvGraphicFramePr>
            <a:graphicFrameLocks/>
          </p:cNvGraphicFramePr>
          <p:nvPr>
            <p:extLst>
              <p:ext uri="{D42A27DB-BD31-4B8C-83A1-F6EECF244321}">
                <p14:modId xmlns:p14="http://schemas.microsoft.com/office/powerpoint/2010/main" val="2305854942"/>
              </p:ext>
            </p:extLst>
          </p:nvPr>
        </p:nvGraphicFramePr>
        <p:xfrm>
          <a:off x="395288" y="1287015"/>
          <a:ext cx="8228902" cy="4981740"/>
        </p:xfrm>
        <a:graphic>
          <a:graphicData uri="http://schemas.openxmlformats.org/drawingml/2006/table">
            <a:tbl>
              <a:tblPr/>
              <a:tblGrid>
                <a:gridCol w="1261794"/>
                <a:gridCol w="1906806"/>
                <a:gridCol w="1728192"/>
                <a:gridCol w="1728192"/>
                <a:gridCol w="1603918"/>
              </a:tblGrid>
              <a:tr h="475913">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endParaRPr kumimoji="0" lang="fr-FR" sz="1100" b="0" i="0" u="none" strike="noStrike" cap="none" normalizeH="0" baseline="0" dirty="0" smtClean="0">
                        <a:ln>
                          <a:noFill/>
                        </a:ln>
                        <a:solidFill>
                          <a:srgbClr val="000000"/>
                        </a:solidFill>
                        <a:effectLst/>
                        <a:latin typeface="Verdana"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200" b="1" i="0" u="none" strike="noStrike" cap="none" normalizeH="0" baseline="0" dirty="0" smtClean="0">
                          <a:ln>
                            <a:noFill/>
                          </a:ln>
                          <a:solidFill>
                            <a:srgbClr val="000000"/>
                          </a:solidFill>
                          <a:effectLst/>
                          <a:latin typeface="Calibri" pitchFamily="34" charset="0"/>
                        </a:rPr>
                        <a:t>COMPTABILITÉ</a:t>
                      </a: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200" b="1" i="0" u="none" strike="noStrike" cap="none" normalizeH="0" baseline="0" dirty="0" smtClean="0">
                          <a:ln>
                            <a:noFill/>
                          </a:ln>
                          <a:solidFill>
                            <a:srgbClr val="000000"/>
                          </a:solidFill>
                          <a:effectLst/>
                          <a:latin typeface="Calibri" pitchFamily="34" charset="0"/>
                        </a:rPr>
                        <a:t>BUDGETAIRE</a:t>
                      </a:r>
                      <a:endParaRPr kumimoji="0" lang="fr-FR" sz="1200" b="1"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200" b="1" i="0" u="none" strike="noStrike" cap="none" normalizeH="0" baseline="0" dirty="0" smtClean="0">
                          <a:ln>
                            <a:noFill/>
                          </a:ln>
                          <a:solidFill>
                            <a:srgbClr val="000000"/>
                          </a:solidFill>
                          <a:effectLst/>
                          <a:latin typeface="Calibri" pitchFamily="34" charset="0"/>
                        </a:rPr>
                        <a:t>COMPTABILITÉ</a:t>
                      </a: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200" b="1" i="0" u="none" strike="noStrike" cap="none" normalizeH="0" baseline="0" dirty="0" smtClean="0">
                          <a:ln>
                            <a:noFill/>
                          </a:ln>
                          <a:solidFill>
                            <a:srgbClr val="000000"/>
                          </a:solidFill>
                          <a:effectLst/>
                          <a:latin typeface="Calibri" pitchFamily="34" charset="0"/>
                        </a:rPr>
                        <a:t>GÉNÉRALE</a:t>
                      </a:r>
                      <a:endParaRPr kumimoji="0" lang="fr-FR" sz="1200" b="1"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200" b="1" i="0" u="none" strike="noStrike" cap="none" normalizeH="0" baseline="0" dirty="0" smtClean="0">
                          <a:ln>
                            <a:noFill/>
                          </a:ln>
                          <a:solidFill>
                            <a:srgbClr val="000000"/>
                          </a:solidFill>
                          <a:effectLst/>
                          <a:latin typeface="Calibri" pitchFamily="34" charset="0"/>
                        </a:rPr>
                        <a:t>COMPTABILITÉ ANALYTIQUE</a:t>
                      </a:r>
                      <a:endParaRPr kumimoji="0" lang="fr-FR" sz="1200" b="1"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defRPr/>
                      </a:pPr>
                      <a:r>
                        <a:rPr kumimoji="0" lang="fr-FR" sz="1200" b="1" i="1" u="none" strike="noStrike" cap="none" normalizeH="0" baseline="0" dirty="0" smtClean="0">
                          <a:ln>
                            <a:noFill/>
                          </a:ln>
                          <a:solidFill>
                            <a:srgbClr val="000000"/>
                          </a:solidFill>
                          <a:effectLst/>
                          <a:latin typeface="Calibri" pitchFamily="34" charset="0"/>
                        </a:rPr>
                        <a:t>COMPTABILITÉ VALEURS INACTIVES (pour mémoire)</a:t>
                      </a:r>
                      <a:endParaRPr kumimoji="0" lang="fr-FR" sz="1200" b="1" i="1"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pattFill prst="pct90">
                      <a:fgClr>
                        <a:schemeClr val="accent1"/>
                      </a:fgClr>
                      <a:bgClr>
                        <a:schemeClr val="bg1"/>
                      </a:bgClr>
                    </a:pattFill>
                  </a:tcPr>
                </a:tc>
              </a:tr>
              <a:tr h="2026112">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endParaRPr kumimoji="0" lang="fr-FR" sz="1400" b="0" i="0" u="none" strike="noStrike" cap="none" normalizeH="0" baseline="0" dirty="0" smtClean="0">
                        <a:ln>
                          <a:noFill/>
                        </a:ln>
                        <a:solidFill>
                          <a:srgbClr val="000000"/>
                        </a:solidFill>
                        <a:effectLst/>
                        <a:latin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400" b="1" i="0" u="none" strike="noStrike" cap="none" normalizeH="0" baseline="0" dirty="0" smtClean="0">
                          <a:ln>
                            <a:noFill/>
                          </a:ln>
                          <a:solidFill>
                            <a:srgbClr val="000000"/>
                          </a:solidFill>
                          <a:effectLst/>
                          <a:latin typeface="Calibri" pitchFamily="34" charset="0"/>
                        </a:rPr>
                        <a:t>OBJECTIFS PRINCIPAUX</a:t>
                      </a: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Préparation et suivi du budget</a:t>
                      </a:r>
                    </a:p>
                    <a:p>
                      <a:pPr marL="134938" marR="0" lvl="0" indent="-134938"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Respect des autorisations en euros et en emplois budgétaires accordées</a:t>
                      </a:r>
                    </a:p>
                    <a:p>
                      <a:pPr marL="134938" marR="0" lvl="0" indent="-134938"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Analyse du respect des engagements budgétaires de l’établissement</a:t>
                      </a:r>
                    </a:p>
                    <a:p>
                      <a:pPr marL="134938" marR="0" lvl="0" indent="-134938"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Suivi de la LOLF</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Analyse patrimoniale</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Régularité, sincérité, image fidèle</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Détermination du résultat</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Rentabilité globale de l’organisation</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Analyse de gestion</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Allocation optimale</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Analyse de rentabilité</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Choix d’investissement</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Tarification</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1"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1" u="none" strike="noStrike" cap="none" normalizeH="0" baseline="0" dirty="0" smtClean="0">
                          <a:ln>
                            <a:noFill/>
                          </a:ln>
                          <a:solidFill>
                            <a:srgbClr val="000000"/>
                          </a:solidFill>
                          <a:effectLst/>
                          <a:latin typeface="Calibri" pitchFamily="34" charset="0"/>
                        </a:rPr>
                        <a:t>-	Description des valeurs destinées à la vente ou remises en dépôt</a:t>
                      </a:r>
                      <a:endParaRPr kumimoji="0" lang="fr-FR" sz="1200" b="0" i="1"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pattFill prst="dkDnDiag">
                      <a:fgClr>
                        <a:schemeClr val="accent1"/>
                      </a:fgClr>
                      <a:bgClr>
                        <a:schemeClr val="bg1"/>
                      </a:bgClr>
                    </a:pattFill>
                  </a:tcPr>
                </a:tc>
              </a:tr>
              <a:tr h="1182884">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endParaRPr kumimoji="0" lang="fr-FR" sz="1400" b="0" i="0" u="none" strike="noStrike" cap="none" normalizeH="0" baseline="0" dirty="0" smtClean="0">
                        <a:ln>
                          <a:noFill/>
                        </a:ln>
                        <a:solidFill>
                          <a:srgbClr val="000000"/>
                        </a:solidFill>
                        <a:effectLst/>
                        <a:latin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400" b="1" i="0" u="none" strike="noStrike" cap="none" normalizeH="0" baseline="0" dirty="0" smtClean="0">
                          <a:ln>
                            <a:noFill/>
                          </a:ln>
                          <a:solidFill>
                            <a:srgbClr val="000000"/>
                          </a:solidFill>
                          <a:effectLst/>
                          <a:latin typeface="Calibri" pitchFamily="34" charset="0"/>
                        </a:rPr>
                        <a:t>RÈGLE </a:t>
                      </a: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400" b="1" i="0" u="none" strike="noStrike" cap="none" normalizeH="0" baseline="0" dirty="0" smtClean="0">
                          <a:ln>
                            <a:noFill/>
                          </a:ln>
                          <a:solidFill>
                            <a:srgbClr val="000000"/>
                          </a:solidFill>
                          <a:effectLst/>
                          <a:latin typeface="Calibri" pitchFamily="34" charset="0"/>
                        </a:rPr>
                        <a:t>D’AFFECTATION</a:t>
                      </a: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Nomenclature normalisée (M9) et de gestion (LOLF)</a:t>
                      </a:r>
                    </a:p>
                    <a:p>
                      <a:pPr marL="171450" marR="0" lvl="0" indent="-171450"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répartition par enveloppe</a:t>
                      </a:r>
                    </a:p>
                    <a:p>
                      <a:pPr marL="171450" marR="0" lvl="0" indent="-171450" algn="l" defTabSz="914400" rtl="0" eaLnBrk="1" fontAlgn="base" latinLnBrk="0" hangingPunct="1">
                        <a:lnSpc>
                          <a:spcPct val="100000"/>
                        </a:lnSpc>
                        <a:spcBef>
                          <a:spcPct val="0"/>
                        </a:spcBef>
                        <a:spcAft>
                          <a:spcPct val="0"/>
                        </a:spcAft>
                        <a:buClrTx/>
                        <a:buSzTx/>
                        <a:buFontTx/>
                        <a:buChar char="-"/>
                        <a:tabLst>
                          <a:tab pos="449263" algn="l"/>
                        </a:tabLst>
                      </a:pPr>
                      <a:r>
                        <a:rPr kumimoji="0" lang="fr-FR" sz="1200" b="0" i="0" u="none" strike="noStrike" cap="none" normalizeH="0" baseline="0" dirty="0" smtClean="0">
                          <a:ln>
                            <a:noFill/>
                          </a:ln>
                          <a:solidFill>
                            <a:srgbClr val="000000"/>
                          </a:solidFill>
                          <a:effectLst/>
                          <a:latin typeface="Calibri" pitchFamily="34" charset="0"/>
                        </a:rPr>
                        <a:t>Ventilation par AE et CP</a:t>
                      </a: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M93 inspirée du plan comptable général</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Par nature et par compte</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0"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Par destination (nature d’activité)</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75000"/>
                      </a:schemeClr>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endParaRPr kumimoji="0" lang="fr-FR" sz="1200" b="0" i="1" u="none" strike="noStrike" cap="none" normalizeH="0" baseline="0" dirty="0" smtClean="0">
                        <a:ln>
                          <a:noFill/>
                        </a:ln>
                        <a:solidFill>
                          <a:srgbClr val="000000"/>
                        </a:solidFill>
                        <a:effectLst/>
                        <a:latin typeface="Calibri" pitchFamily="34" charset="0"/>
                      </a:endParaRP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1" u="none" strike="noStrike" cap="none" normalizeH="0" baseline="0" dirty="0" smtClean="0">
                          <a:ln>
                            <a:noFill/>
                          </a:ln>
                          <a:solidFill>
                            <a:srgbClr val="000000"/>
                          </a:solidFill>
                          <a:effectLst/>
                          <a:latin typeface="Calibri" pitchFamily="34" charset="0"/>
                        </a:rPr>
                        <a:t>-	M93 inspirée du plan comptable général</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1" u="none" strike="noStrike" cap="none" normalizeH="0" baseline="0" dirty="0" smtClean="0">
                          <a:ln>
                            <a:noFill/>
                          </a:ln>
                          <a:solidFill>
                            <a:srgbClr val="000000"/>
                          </a:solidFill>
                          <a:effectLst/>
                          <a:latin typeface="Calibri" pitchFamily="34" charset="0"/>
                        </a:rPr>
                        <a:t>-	Par nature et par compte</a:t>
                      </a:r>
                      <a:endParaRPr kumimoji="0" lang="fr-FR" sz="1200" b="0" i="1"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pattFill prst="pct90">
                      <a:fgClr>
                        <a:schemeClr val="accent1"/>
                      </a:fgClr>
                      <a:bgClr>
                        <a:schemeClr val="bg1"/>
                      </a:bgClr>
                    </a:pattFill>
                  </a:tcPr>
                </a:tc>
              </a:tr>
              <a:tr h="1224104">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400" b="1" i="0" u="none" strike="noStrike" cap="none" normalizeH="0" baseline="0" dirty="0" smtClean="0">
                          <a:ln>
                            <a:noFill/>
                          </a:ln>
                          <a:solidFill>
                            <a:srgbClr val="000000"/>
                          </a:solidFill>
                          <a:effectLst/>
                          <a:latin typeface="Calibri" pitchFamily="34" charset="0"/>
                        </a:rPr>
                        <a:t>RÈGLES</a:t>
                      </a:r>
                    </a:p>
                    <a:p>
                      <a:pPr marL="0" marR="0" lvl="0" indent="0" algn="ctr" defTabSz="914400" rtl="0" eaLnBrk="1" fontAlgn="base" latinLnBrk="0" hangingPunct="1">
                        <a:lnSpc>
                          <a:spcPct val="100000"/>
                        </a:lnSpc>
                        <a:spcBef>
                          <a:spcPct val="0"/>
                        </a:spcBef>
                        <a:spcAft>
                          <a:spcPct val="0"/>
                        </a:spcAft>
                        <a:buClrTx/>
                        <a:buSzTx/>
                        <a:buFontTx/>
                        <a:buNone/>
                        <a:tabLst>
                          <a:tab pos="449263" algn="l"/>
                        </a:tabLst>
                      </a:pPr>
                      <a:r>
                        <a:rPr kumimoji="0" lang="fr-FR" sz="1400" b="1" i="0" u="none" strike="noStrike" cap="none" normalizeH="0" baseline="0" dirty="0" smtClean="0">
                          <a:ln>
                            <a:noFill/>
                          </a:ln>
                          <a:solidFill>
                            <a:srgbClr val="000000"/>
                          </a:solidFill>
                          <a:effectLst/>
                          <a:latin typeface="Calibri" pitchFamily="34" charset="0"/>
                        </a:rPr>
                        <a:t>D’IMPUTATION</a:t>
                      </a: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rPr>
                        <a:t>- Encaissement pour les recettes</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rPr>
                        <a:t>- Décaissement pour les dépenses</a:t>
                      </a:r>
                    </a:p>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rPr>
                        <a:t>- Exercice de l’engagement ferme pour les AE</a:t>
                      </a: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Droits et obligations constatés</a:t>
                      </a: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0" u="none" strike="noStrike" cap="none" normalizeH="0" baseline="0" dirty="0" smtClean="0">
                          <a:ln>
                            <a:noFill/>
                          </a:ln>
                          <a:solidFill>
                            <a:srgbClr val="000000"/>
                          </a:solidFill>
                          <a:effectLst/>
                          <a:latin typeface="Calibri" pitchFamily="34" charset="0"/>
                        </a:rPr>
                        <a:t>- Droits et obligations constatés en retenant les charges et produits</a:t>
                      </a:r>
                      <a:endParaRPr kumimoji="0" lang="fr-FR" sz="1200" b="0" i="0"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34938" marR="0" lvl="0" indent="-134938" algn="l" defTabSz="914400" rtl="0" eaLnBrk="1" fontAlgn="base" latinLnBrk="0" hangingPunct="1">
                        <a:lnSpc>
                          <a:spcPct val="100000"/>
                        </a:lnSpc>
                        <a:spcBef>
                          <a:spcPct val="0"/>
                        </a:spcBef>
                        <a:spcAft>
                          <a:spcPct val="0"/>
                        </a:spcAft>
                        <a:buClrTx/>
                        <a:buSzTx/>
                        <a:buFontTx/>
                        <a:buNone/>
                        <a:tabLst>
                          <a:tab pos="449263" algn="l"/>
                        </a:tabLst>
                      </a:pPr>
                      <a:r>
                        <a:rPr kumimoji="0" lang="fr-FR" sz="1200" b="0" i="1" u="none" strike="noStrike" cap="none" normalizeH="0" baseline="0" dirty="0" smtClean="0">
                          <a:ln>
                            <a:noFill/>
                          </a:ln>
                          <a:solidFill>
                            <a:srgbClr val="000000"/>
                          </a:solidFill>
                          <a:effectLst/>
                          <a:latin typeface="Calibri" pitchFamily="34" charset="0"/>
                        </a:rPr>
                        <a:t>- Entrée et sortie de stock</a:t>
                      </a:r>
                      <a:endParaRPr kumimoji="0" lang="fr-FR" sz="1200" b="0" i="1" u="none" strike="noStrike" cap="none" normalizeH="0" baseline="0" dirty="0" smtClean="0">
                        <a:ln>
                          <a:noFill/>
                        </a:ln>
                        <a:solidFill>
                          <a:srgbClr val="000000"/>
                        </a:solidFill>
                        <a:effectLst/>
                        <a:latin typeface="Calibri" pitchFamily="34" charset="0"/>
                        <a:ea typeface="Times" pitchFamily="18" charset="0"/>
                        <a:cs typeface="Times New Roman" pitchFamily="18" charset="0"/>
                      </a:endParaRPr>
                    </a:p>
                  </a:txBody>
                  <a:tcPr marL="37583" marR="37583"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pattFill prst="dkDnDiag">
                      <a:fgClr>
                        <a:schemeClr val="accent1"/>
                      </a:fgClr>
                      <a:bgClr>
                        <a:schemeClr val="bg1"/>
                      </a:bgClr>
                    </a:pattFill>
                  </a:tcPr>
                </a:tc>
              </a:tr>
            </a:tbl>
          </a:graphicData>
        </a:graphic>
      </p:graphicFrame>
      <p:sp>
        <p:nvSpPr>
          <p:cNvPr id="3" name="Ellipse 2"/>
          <p:cNvSpPr/>
          <p:nvPr/>
        </p:nvSpPr>
        <p:spPr>
          <a:xfrm>
            <a:off x="1331640" y="973138"/>
            <a:ext cx="2448272" cy="56962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94592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a:t>Les comptabilités : </a:t>
            </a:r>
            <a:r>
              <a:rPr lang="fr-FR" dirty="0" smtClean="0"/>
              <a:t>articulation </a:t>
            </a:r>
            <a:endParaRPr lang="fr-FR" dirty="0"/>
          </a:p>
        </p:txBody>
      </p:sp>
      <p:sp>
        <p:nvSpPr>
          <p:cNvPr id="52228" name="Rectangle 3"/>
          <p:cNvSpPr>
            <a:spLocks noGrp="1" noChangeArrowheads="1"/>
          </p:cNvSpPr>
          <p:nvPr>
            <p:ph idx="1"/>
          </p:nvPr>
        </p:nvSpPr>
        <p:spPr/>
        <p:txBody>
          <a:bodyPr/>
          <a:lstStyle/>
          <a:p>
            <a:r>
              <a:rPr lang="fr-FR" dirty="0" smtClean="0"/>
              <a:t>Jusqu’à présent la comptabilité budgétaire et la comptabilité générale s’appuyaient toutes les deux sur le principe des droits constatés, générant ainsi une redondance d’information.</a:t>
            </a:r>
          </a:p>
          <a:p>
            <a:endParaRPr lang="fr-FR" dirty="0" smtClean="0"/>
          </a:p>
          <a:p>
            <a:r>
              <a:rPr lang="fr-FR" dirty="0" smtClean="0"/>
              <a:t>La GBCP redéfinit la comptabilité budgétaire pour aboutir à une complémentarité entre les comptabilités qui offrent chacune des informations différentes et éclairent la décision :</a:t>
            </a:r>
          </a:p>
          <a:p>
            <a:pPr lvl="1"/>
            <a:r>
              <a:rPr lang="fr-FR" dirty="0" smtClean="0"/>
              <a:t>Comptabilité budgétaire : autorisation, capacité à prendre des engagements vis-à-vis des tiers (autorisations d’engagement) et capacité à les honorer (trésorerie nécessaire via les crédits de paiement)</a:t>
            </a:r>
          </a:p>
          <a:p>
            <a:pPr lvl="1"/>
            <a:r>
              <a:rPr lang="fr-FR" dirty="0" smtClean="0"/>
              <a:t>Comptabilité générale : situation financière et patrimoniale</a:t>
            </a:r>
            <a:endParaRPr lang="fr-FR" dirty="0"/>
          </a:p>
          <a:p>
            <a:pPr lvl="1"/>
            <a:r>
              <a:rPr lang="fr-FR" dirty="0" smtClean="0"/>
              <a:t>Comptabilité analytique : calcul des coûts pour aider à la décision</a:t>
            </a:r>
          </a:p>
        </p:txBody>
      </p:sp>
      <p:sp>
        <p:nvSpPr>
          <p:cNvPr id="54275" name="Espace réservé du numéro de diapositive 3"/>
          <p:cNvSpPr>
            <a:spLocks noGrp="1"/>
          </p:cNvSpPr>
          <p:nvPr>
            <p:ph type="sldNum" sz="quarter" idx="10"/>
          </p:nvPr>
        </p:nvSpPr>
        <p:spPr/>
        <p:txBody>
          <a:bodyPr/>
          <a:lstStyle/>
          <a:p>
            <a:pPr>
              <a:defRPr/>
            </a:pPr>
            <a:fld id="{53A1D2A1-CF8D-4C2F-B435-A4BB6E1F4849}" type="slidenum">
              <a:rPr lang="fr-FR"/>
              <a:pPr>
                <a:defRPr/>
              </a:pPr>
              <a:t>12</a:t>
            </a:fld>
            <a:endParaRPr lang="fr-FR" dirty="0"/>
          </a:p>
        </p:txBody>
      </p:sp>
    </p:spTree>
    <p:extLst>
      <p:ext uri="{BB962C8B-B14F-4D97-AF65-F5344CB8AC3E}">
        <p14:creationId xmlns:p14="http://schemas.microsoft.com/office/powerpoint/2010/main" val="2897893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smtClean="0"/>
              <a:t>La comptabilité budgétaire : une nouvelle approche </a:t>
            </a:r>
            <a:endParaRPr lang="fr-FR" dirty="0"/>
          </a:p>
        </p:txBody>
      </p:sp>
      <p:sp>
        <p:nvSpPr>
          <p:cNvPr id="52228" name="Rectangle 3"/>
          <p:cNvSpPr>
            <a:spLocks noGrp="1" noChangeArrowheads="1"/>
          </p:cNvSpPr>
          <p:nvPr>
            <p:ph idx="1"/>
          </p:nvPr>
        </p:nvSpPr>
        <p:spPr/>
        <p:txBody>
          <a:bodyPr>
            <a:normAutofit lnSpcReduction="10000"/>
          </a:bodyPr>
          <a:lstStyle/>
          <a:p>
            <a:r>
              <a:rPr lang="fr-FR" dirty="0" smtClean="0"/>
              <a:t>La comptabilité budgétaire retrace </a:t>
            </a:r>
            <a:r>
              <a:rPr lang="fr-FR" sz="1800" dirty="0" smtClean="0"/>
              <a:t>(article 58 décret n°2012-1246) :</a:t>
            </a:r>
          </a:p>
          <a:p>
            <a:pPr lvl="1"/>
            <a:r>
              <a:rPr lang="fr-FR" sz="1800" dirty="0" smtClean="0"/>
              <a:t>L’ouverture et la consommation des autorisations d’engager ;</a:t>
            </a:r>
          </a:p>
          <a:p>
            <a:pPr lvl="1"/>
            <a:r>
              <a:rPr lang="fr-FR" sz="1800" dirty="0" smtClean="0"/>
              <a:t>L’ouverture et la consommation des autorisations de payer ;</a:t>
            </a:r>
          </a:p>
          <a:p>
            <a:pPr lvl="1"/>
            <a:r>
              <a:rPr lang="fr-FR" sz="1800" dirty="0" smtClean="0"/>
              <a:t>L’ouverture et la consommation des emplois ;</a:t>
            </a:r>
          </a:p>
          <a:p>
            <a:pPr lvl="1"/>
            <a:r>
              <a:rPr lang="fr-FR" sz="1800" dirty="0" smtClean="0"/>
              <a:t>L’ouverture et l’enregistrement des recettes.</a:t>
            </a:r>
          </a:p>
          <a:p>
            <a:endParaRPr lang="fr-FR" sz="1000" dirty="0" smtClean="0"/>
          </a:p>
          <a:p>
            <a:r>
              <a:rPr lang="fr-FR" dirty="0"/>
              <a:t>Elle s’appuie sur les notions d’autorisations d’engagement, les AE, et de crédits de paiement, les CP </a:t>
            </a:r>
            <a:r>
              <a:rPr lang="fr-FR" sz="1800" dirty="0"/>
              <a:t>(article </a:t>
            </a:r>
            <a:r>
              <a:rPr lang="fr-FR" sz="1800" dirty="0" smtClean="0"/>
              <a:t>180 décret </a:t>
            </a:r>
            <a:r>
              <a:rPr lang="fr-FR" sz="1800" dirty="0"/>
              <a:t>n°2012-1246) </a:t>
            </a:r>
            <a:r>
              <a:rPr lang="fr-FR" sz="1800" dirty="0" smtClean="0"/>
              <a:t>:</a:t>
            </a:r>
          </a:p>
          <a:p>
            <a:pPr lvl="1"/>
            <a:r>
              <a:rPr lang="fr-FR" sz="1800" dirty="0" smtClean="0"/>
              <a:t>Les AE constituent la limite supérieure des engagements pouvant être pris par l’établissement au cours d’un exercice budgétaire (année civile). Le fait générateur de la consommation des AE est un engagement sur un montant ferme et déterminé vis-à-vis d’un tiers, y compris sur la part qui sera décaissée sur les exercices futurs.</a:t>
            </a:r>
          </a:p>
          <a:p>
            <a:pPr lvl="1"/>
            <a:r>
              <a:rPr lang="fr-FR" sz="1800" dirty="0" smtClean="0"/>
              <a:t>Les crédits de paiement constituent la limite supérieure des dépenses pouvant être payées pendant l'exercice. Le fait générateur de la consommation des CP est le moment où l’agent comptable paie une dépense.</a:t>
            </a:r>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13</a:t>
            </a:fld>
            <a:endParaRPr lang="fr-FR" dirty="0"/>
          </a:p>
        </p:txBody>
      </p:sp>
    </p:spTree>
    <p:extLst>
      <p:ext uri="{BB962C8B-B14F-4D97-AF65-F5344CB8AC3E}">
        <p14:creationId xmlns:p14="http://schemas.microsoft.com/office/powerpoint/2010/main" val="2995906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Les nouveaux concepts : illustration (1/2) </a:t>
            </a:r>
            <a:endParaRPr lang="fr-FR" dirty="0"/>
          </a:p>
        </p:txBody>
      </p:sp>
      <p:sp>
        <p:nvSpPr>
          <p:cNvPr id="52228" name="Rectangle 3"/>
          <p:cNvSpPr>
            <a:spLocks noGrp="1" noChangeArrowheads="1"/>
          </p:cNvSpPr>
          <p:nvPr>
            <p:ph idx="1"/>
          </p:nvPr>
        </p:nvSpPr>
        <p:spPr>
          <a:xfrm>
            <a:off x="406399" y="1143000"/>
            <a:ext cx="8414073" cy="5310336"/>
          </a:xfrm>
        </p:spPr>
        <p:txBody>
          <a:bodyPr>
            <a:normAutofit fontScale="92500" lnSpcReduction="10000"/>
          </a:bodyPr>
          <a:lstStyle/>
          <a:p>
            <a:r>
              <a:rPr lang="fr-FR" dirty="0" smtClean="0"/>
              <a:t>Les exemples ci-dessous illustrent </a:t>
            </a:r>
            <a:r>
              <a:rPr lang="fr-FR" dirty="0"/>
              <a:t>le lien et les décalages potentiels dans la programmation budgétaire pouvant résulter de l’écart entre AE et </a:t>
            </a:r>
            <a:r>
              <a:rPr lang="fr-FR" dirty="0" smtClean="0"/>
              <a:t>CP. Ils mettent </a:t>
            </a:r>
            <a:r>
              <a:rPr lang="fr-FR" dirty="0"/>
              <a:t>en lumière à la </a:t>
            </a:r>
            <a:r>
              <a:rPr lang="fr-FR" dirty="0" smtClean="0"/>
              <a:t>fois :</a:t>
            </a:r>
          </a:p>
          <a:p>
            <a:pPr lvl="1"/>
            <a:r>
              <a:rPr lang="fr-FR" sz="1800" dirty="0" smtClean="0"/>
              <a:t>le </a:t>
            </a:r>
            <a:r>
              <a:rPr lang="fr-FR" sz="1800" dirty="0"/>
              <a:t>décalage entre AE et </a:t>
            </a:r>
            <a:r>
              <a:rPr lang="fr-FR" sz="1800" dirty="0" smtClean="0"/>
              <a:t>CP,</a:t>
            </a:r>
          </a:p>
          <a:p>
            <a:pPr lvl="1"/>
            <a:r>
              <a:rPr lang="fr-FR" sz="1800" dirty="0" smtClean="0"/>
              <a:t>la </a:t>
            </a:r>
            <a:r>
              <a:rPr lang="fr-FR" sz="1800" dirty="0"/>
              <a:t>consommation annuelle des </a:t>
            </a:r>
            <a:r>
              <a:rPr lang="fr-FR" sz="1800" dirty="0" smtClean="0"/>
              <a:t>AE,</a:t>
            </a:r>
          </a:p>
          <a:p>
            <a:pPr lvl="1"/>
            <a:r>
              <a:rPr lang="fr-FR" sz="1800" dirty="0" smtClean="0"/>
              <a:t>la </a:t>
            </a:r>
            <a:r>
              <a:rPr lang="fr-FR" sz="1800" dirty="0"/>
              <a:t>consommation pluriannuelle des CP (tranches annuelles de CP pour réaliser l’intégralité de </a:t>
            </a:r>
            <a:r>
              <a:rPr lang="fr-FR" sz="1800" dirty="0" smtClean="0"/>
              <a:t>l’AE),</a:t>
            </a:r>
          </a:p>
          <a:p>
            <a:pPr lvl="1"/>
            <a:r>
              <a:rPr lang="fr-FR" sz="1800" dirty="0" smtClean="0"/>
              <a:t>le </a:t>
            </a:r>
            <a:r>
              <a:rPr lang="fr-FR" sz="1800" dirty="0"/>
              <a:t>lien à opérer entre AE et CP</a:t>
            </a:r>
            <a:r>
              <a:rPr lang="fr-FR" sz="1800" dirty="0" smtClean="0"/>
              <a:t>.</a:t>
            </a:r>
          </a:p>
          <a:p>
            <a:pPr lvl="1"/>
            <a:endParaRPr lang="fr-FR" sz="1800" dirty="0"/>
          </a:p>
          <a:p>
            <a:r>
              <a:rPr lang="fr-FR" dirty="0" smtClean="0"/>
              <a:t>Trois exemples sont présentés :</a:t>
            </a:r>
          </a:p>
          <a:p>
            <a:pPr marL="914400" lvl="1" indent="-457200">
              <a:buFont typeface="+mj-lt"/>
              <a:buAutoNum type="arabicPeriod"/>
            </a:pPr>
            <a:r>
              <a:rPr lang="fr-FR" dirty="0" smtClean="0"/>
              <a:t>Une commande pour 100 envoyée et payée dans l’année 1.</a:t>
            </a:r>
          </a:p>
          <a:p>
            <a:pPr marL="914400" lvl="1" indent="-457200">
              <a:buFont typeface="+mj-lt"/>
              <a:buAutoNum type="arabicPeriod"/>
            </a:pPr>
            <a:r>
              <a:rPr lang="fr-FR" dirty="0" smtClean="0"/>
              <a:t>Un marché notifié en année 1 sur un montant ferme de 110, payé pour moitié en année 1 et pour moitié en année 2.</a:t>
            </a:r>
          </a:p>
          <a:p>
            <a:pPr marL="914400" lvl="1" indent="-457200">
              <a:buFont typeface="+mj-lt"/>
              <a:buAutoNum type="arabicPeriod"/>
            </a:pPr>
            <a:r>
              <a:rPr lang="fr-FR" dirty="0" smtClean="0"/>
              <a:t>Un marché à bon de commande notifié en année 1 avec un montant minimum de 200, et un paiement échelonné pour 100 de prestations en année 1, 100 de prestations en année 2 et 50 de prestations supplémentaires en année 3</a:t>
            </a:r>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14</a:t>
            </a:fld>
            <a:endParaRPr lang="fr-FR" dirty="0"/>
          </a:p>
        </p:txBody>
      </p:sp>
    </p:spTree>
    <p:extLst>
      <p:ext uri="{BB962C8B-B14F-4D97-AF65-F5344CB8AC3E}">
        <p14:creationId xmlns:p14="http://schemas.microsoft.com/office/powerpoint/2010/main" val="2852024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Les nouveaux concepts : illustration (2/2) </a:t>
            </a:r>
            <a:endParaRPr lang="fr-FR" dirty="0"/>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15</a:t>
            </a:fld>
            <a:endParaRPr lang="fr-FR" dirty="0"/>
          </a:p>
        </p:txBody>
      </p:sp>
      <p:grpSp>
        <p:nvGrpSpPr>
          <p:cNvPr id="54274" name="Groupe 54273"/>
          <p:cNvGrpSpPr/>
          <p:nvPr/>
        </p:nvGrpSpPr>
        <p:grpSpPr>
          <a:xfrm>
            <a:off x="98439" y="1107903"/>
            <a:ext cx="8907470" cy="4177330"/>
            <a:chOff x="98439" y="1107903"/>
            <a:chExt cx="8907470" cy="4177330"/>
          </a:xfrm>
        </p:grpSpPr>
        <p:grpSp>
          <p:nvGrpSpPr>
            <p:cNvPr id="16" name="Groupe 15"/>
            <p:cNvGrpSpPr/>
            <p:nvPr/>
          </p:nvGrpSpPr>
          <p:grpSpPr>
            <a:xfrm>
              <a:off x="115860" y="3523811"/>
              <a:ext cx="8890049" cy="1761422"/>
              <a:chOff x="115860" y="3523811"/>
              <a:chExt cx="8890049" cy="1761422"/>
            </a:xfrm>
          </p:grpSpPr>
          <p:grpSp>
            <p:nvGrpSpPr>
              <p:cNvPr id="17" name="Groupe 16"/>
              <p:cNvGrpSpPr/>
              <p:nvPr/>
            </p:nvGrpSpPr>
            <p:grpSpPr>
              <a:xfrm>
                <a:off x="115860" y="3572055"/>
                <a:ext cx="2912526" cy="1713178"/>
                <a:chOff x="-98373" y="5620128"/>
                <a:chExt cx="2708137" cy="1554774"/>
              </a:xfrm>
            </p:grpSpPr>
            <p:sp>
              <p:nvSpPr>
                <p:cNvPr id="9" name="Rectangle à coins arrondis 8"/>
                <p:cNvSpPr/>
                <p:nvPr/>
              </p:nvSpPr>
              <p:spPr>
                <a:xfrm>
                  <a:off x="-98373" y="6143802"/>
                  <a:ext cx="2708137" cy="10311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dirty="0" smtClean="0">
                      <a:solidFill>
                        <a:schemeClr val="tx1"/>
                      </a:solidFill>
                    </a:rPr>
                    <a:t>La consommation de l’autorisation </a:t>
                  </a:r>
                  <a:r>
                    <a:rPr lang="fr-FR" sz="1000" dirty="0">
                      <a:solidFill>
                        <a:schemeClr val="tx1"/>
                      </a:solidFill>
                    </a:rPr>
                    <a:t>budgétaire d’AE de l’année 1  = engagements fermes pris vis-à-vis </a:t>
                  </a:r>
                  <a:r>
                    <a:rPr lang="fr-FR" sz="1000" dirty="0" smtClean="0">
                      <a:solidFill>
                        <a:schemeClr val="tx1"/>
                      </a:solidFill>
                    </a:rPr>
                    <a:t>de tiers, dont les échéances </a:t>
                  </a:r>
                  <a:r>
                    <a:rPr lang="fr-FR" sz="1000" dirty="0">
                      <a:solidFill>
                        <a:schemeClr val="tx1"/>
                      </a:solidFill>
                    </a:rPr>
                    <a:t>(paiement) </a:t>
                  </a:r>
                  <a:r>
                    <a:rPr lang="fr-FR" sz="1000" dirty="0" smtClean="0">
                      <a:solidFill>
                        <a:schemeClr val="tx1"/>
                      </a:solidFill>
                    </a:rPr>
                    <a:t>peuvent être :</a:t>
                  </a:r>
                  <a:endParaRPr lang="fr-FR" sz="1000" dirty="0">
                    <a:solidFill>
                      <a:schemeClr val="tx1"/>
                    </a:solidFill>
                  </a:endParaRPr>
                </a:p>
                <a:p>
                  <a:r>
                    <a:rPr lang="fr-FR" sz="1000" dirty="0">
                      <a:solidFill>
                        <a:schemeClr val="tx1"/>
                      </a:solidFill>
                    </a:rPr>
                    <a:t>annuelles = 255 année 1</a:t>
                  </a:r>
                </a:p>
                <a:p>
                  <a:r>
                    <a:rPr lang="fr-FR" sz="1000" dirty="0">
                      <a:solidFill>
                        <a:schemeClr val="tx1"/>
                      </a:solidFill>
                    </a:rPr>
                    <a:t>ou </a:t>
                  </a:r>
                  <a:r>
                    <a:rPr lang="fr-FR" sz="1000" dirty="0" smtClean="0">
                      <a:solidFill>
                        <a:schemeClr val="tx1"/>
                      </a:solidFill>
                    </a:rPr>
                    <a:t>pluriannuelles </a:t>
                  </a:r>
                  <a:r>
                    <a:rPr lang="fr-FR" sz="1000" dirty="0">
                      <a:solidFill>
                        <a:schemeClr val="tx1"/>
                      </a:solidFill>
                    </a:rPr>
                    <a:t>= </a:t>
                  </a:r>
                  <a:r>
                    <a:rPr lang="fr-FR" sz="1000" dirty="0" smtClean="0">
                      <a:solidFill>
                        <a:schemeClr val="tx1"/>
                      </a:solidFill>
                    </a:rPr>
                    <a:t>155 </a:t>
                  </a:r>
                  <a:r>
                    <a:rPr lang="fr-FR" sz="1000" dirty="0">
                      <a:solidFill>
                        <a:schemeClr val="tx1"/>
                      </a:solidFill>
                    </a:rPr>
                    <a:t>(</a:t>
                  </a:r>
                  <a:r>
                    <a:rPr lang="fr-FR" sz="1000" dirty="0" smtClean="0">
                      <a:solidFill>
                        <a:schemeClr val="tx1"/>
                      </a:solidFill>
                    </a:rPr>
                    <a:t>année 2)</a:t>
                  </a:r>
                  <a:endParaRPr lang="fr-FR" sz="1000" dirty="0">
                    <a:solidFill>
                      <a:schemeClr val="tx1"/>
                    </a:solidFill>
                  </a:endParaRPr>
                </a:p>
              </p:txBody>
            </p:sp>
            <p:cxnSp>
              <p:nvCxnSpPr>
                <p:cNvPr id="6" name="Connecteur droit avec flèche 5"/>
                <p:cNvCxnSpPr/>
                <p:nvPr/>
              </p:nvCxnSpPr>
              <p:spPr>
                <a:xfrm flipV="1">
                  <a:off x="1340736" y="5620128"/>
                  <a:ext cx="387990" cy="589022"/>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e 19"/>
              <p:cNvGrpSpPr/>
              <p:nvPr/>
            </p:nvGrpSpPr>
            <p:grpSpPr>
              <a:xfrm>
                <a:off x="3277638" y="3523811"/>
                <a:ext cx="2768530" cy="1342409"/>
                <a:chOff x="2841524" y="5576345"/>
                <a:chExt cx="2574246" cy="1218288"/>
              </a:xfrm>
            </p:grpSpPr>
            <p:grpSp>
              <p:nvGrpSpPr>
                <p:cNvPr id="19" name="Groupe 18"/>
                <p:cNvGrpSpPr/>
                <p:nvPr/>
              </p:nvGrpSpPr>
              <p:grpSpPr>
                <a:xfrm>
                  <a:off x="2841524" y="5576345"/>
                  <a:ext cx="2100884" cy="669144"/>
                  <a:chOff x="2841524" y="5576345"/>
                  <a:chExt cx="2100884" cy="669144"/>
                </a:xfrm>
              </p:grpSpPr>
              <p:cxnSp>
                <p:nvCxnSpPr>
                  <p:cNvPr id="18" name="Connecteur droit avec flèche 17"/>
                  <p:cNvCxnSpPr/>
                  <p:nvPr/>
                </p:nvCxnSpPr>
                <p:spPr>
                  <a:xfrm flipH="1" flipV="1">
                    <a:off x="4929030" y="5576345"/>
                    <a:ext cx="13378" cy="595402"/>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H="1" flipV="1">
                    <a:off x="2841524" y="5620131"/>
                    <a:ext cx="364979" cy="625358"/>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grpSp>
            <p:sp>
              <p:nvSpPr>
                <p:cNvPr id="3" name="Rectangle à coins arrondis 2"/>
                <p:cNvSpPr/>
                <p:nvPr/>
              </p:nvSpPr>
              <p:spPr>
                <a:xfrm>
                  <a:off x="2895490" y="6146561"/>
                  <a:ext cx="2520280" cy="64807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solidFill>
                        <a:schemeClr val="tx1"/>
                      </a:solidFill>
                    </a:rPr>
                    <a:t>L’autorisation budgétaire de CP de chaque année correspond aux prévisions de </a:t>
                  </a:r>
                  <a:r>
                    <a:rPr lang="fr-FR" sz="1000" dirty="0" smtClean="0">
                      <a:solidFill>
                        <a:schemeClr val="tx1"/>
                      </a:solidFill>
                    </a:rPr>
                    <a:t>décaissements </a:t>
                  </a:r>
                  <a:r>
                    <a:rPr lang="fr-FR" sz="1000" dirty="0">
                      <a:solidFill>
                        <a:schemeClr val="tx1"/>
                      </a:solidFill>
                    </a:rPr>
                    <a:t>pour honorer les AE prises en année 1 </a:t>
                  </a:r>
                </a:p>
              </p:txBody>
            </p:sp>
          </p:grpSp>
          <p:sp>
            <p:nvSpPr>
              <p:cNvPr id="71" name="Rectangle à coins arrondis 70"/>
              <p:cNvSpPr/>
              <p:nvPr/>
            </p:nvSpPr>
            <p:spPr>
              <a:xfrm>
                <a:off x="6295418" y="4152118"/>
                <a:ext cx="2710491" cy="107708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smtClean="0">
                    <a:solidFill>
                      <a:schemeClr val="tx1"/>
                    </a:solidFill>
                  </a:rPr>
                  <a:t>Une fois le montant </a:t>
                </a:r>
                <a:r>
                  <a:rPr lang="fr-FR" sz="1000" dirty="0">
                    <a:solidFill>
                      <a:schemeClr val="tx1"/>
                    </a:solidFill>
                  </a:rPr>
                  <a:t>minimum du marché </a:t>
                </a:r>
                <a:r>
                  <a:rPr lang="fr-FR" sz="1000" dirty="0" smtClean="0">
                    <a:solidFill>
                      <a:schemeClr val="tx1"/>
                    </a:solidFill>
                  </a:rPr>
                  <a:t>atteint (engagement ferme générateur d’AE à la notification), les commandes de prestations supplémentaires donnent lieu à consommation supplémentaire d’AE et des CP correspondants lors du paiement</a:t>
                </a:r>
                <a:endParaRPr lang="fr-FR" sz="1000" dirty="0">
                  <a:solidFill>
                    <a:schemeClr val="tx1"/>
                  </a:solidFill>
                </a:endParaRPr>
              </a:p>
            </p:txBody>
          </p:sp>
          <p:cxnSp>
            <p:nvCxnSpPr>
              <p:cNvPr id="72" name="Connecteur droit avec flèche 71"/>
              <p:cNvCxnSpPr/>
              <p:nvPr/>
            </p:nvCxnSpPr>
            <p:spPr>
              <a:xfrm flipH="1" flipV="1">
                <a:off x="7856797" y="3565026"/>
                <a:ext cx="14388" cy="656062"/>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H="1" flipV="1">
                <a:off x="6810901" y="3572055"/>
                <a:ext cx="344227" cy="623126"/>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grpSp>
        <p:grpSp>
          <p:nvGrpSpPr>
            <p:cNvPr id="52228" name="Groupe 52227"/>
            <p:cNvGrpSpPr/>
            <p:nvPr/>
          </p:nvGrpSpPr>
          <p:grpSpPr>
            <a:xfrm>
              <a:off x="98439" y="1107903"/>
              <a:ext cx="8316417" cy="2554817"/>
              <a:chOff x="98439" y="1107903"/>
              <a:chExt cx="8316417" cy="2554817"/>
            </a:xfrm>
          </p:grpSpPr>
          <p:grpSp>
            <p:nvGrpSpPr>
              <p:cNvPr id="2" name="Group 4"/>
              <p:cNvGrpSpPr>
                <a:grpSpLocks noChangeAspect="1"/>
              </p:cNvGrpSpPr>
              <p:nvPr/>
            </p:nvGrpSpPr>
            <p:grpSpPr bwMode="auto">
              <a:xfrm>
                <a:off x="635482" y="1107903"/>
                <a:ext cx="7779374" cy="2554817"/>
                <a:chOff x="1265" y="2319"/>
                <a:chExt cx="3520" cy="1156"/>
              </a:xfrm>
            </p:grpSpPr>
            <p:sp>
              <p:nvSpPr>
                <p:cNvPr id="4" name="AutoShape 3"/>
                <p:cNvSpPr>
                  <a:spLocks noChangeAspect="1" noChangeArrowheads="1" noTextEdit="1"/>
                </p:cNvSpPr>
                <p:nvPr/>
              </p:nvSpPr>
              <p:spPr bwMode="auto">
                <a:xfrm>
                  <a:off x="1265" y="2319"/>
                  <a:ext cx="3520" cy="1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7" name="Rectangle 5"/>
                <p:cNvSpPr>
                  <a:spLocks noChangeArrowheads="1"/>
                </p:cNvSpPr>
                <p:nvPr/>
              </p:nvSpPr>
              <p:spPr bwMode="auto">
                <a:xfrm>
                  <a:off x="2704" y="2319"/>
                  <a:ext cx="84" cy="3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Rectangle 6"/>
                <p:cNvSpPr>
                  <a:spLocks noChangeArrowheads="1"/>
                </p:cNvSpPr>
                <p:nvPr/>
              </p:nvSpPr>
              <p:spPr bwMode="auto">
                <a:xfrm>
                  <a:off x="3742" y="2319"/>
                  <a:ext cx="84" cy="3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Rectangle 7"/>
                <p:cNvSpPr>
                  <a:spLocks noChangeArrowheads="1"/>
                </p:cNvSpPr>
                <p:nvPr/>
              </p:nvSpPr>
              <p:spPr bwMode="auto">
                <a:xfrm>
                  <a:off x="1265" y="2702"/>
                  <a:ext cx="1445" cy="198"/>
                </a:xfrm>
                <a:prstGeom prst="rect">
                  <a:avLst/>
                </a:prstGeom>
                <a:solidFill>
                  <a:srgbClr val="EAF1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Rectangle 8"/>
                <p:cNvSpPr>
                  <a:spLocks noChangeArrowheads="1"/>
                </p:cNvSpPr>
                <p:nvPr/>
              </p:nvSpPr>
              <p:spPr bwMode="auto">
                <a:xfrm>
                  <a:off x="2704" y="2702"/>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Rectangle 9"/>
                <p:cNvSpPr>
                  <a:spLocks noChangeArrowheads="1"/>
                </p:cNvSpPr>
                <p:nvPr/>
              </p:nvSpPr>
              <p:spPr bwMode="auto">
                <a:xfrm>
                  <a:off x="3742" y="2702"/>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Rectangle 10"/>
                <p:cNvSpPr>
                  <a:spLocks noChangeArrowheads="1"/>
                </p:cNvSpPr>
                <p:nvPr/>
              </p:nvSpPr>
              <p:spPr bwMode="auto">
                <a:xfrm>
                  <a:off x="1265" y="2894"/>
                  <a:ext cx="1445" cy="198"/>
                </a:xfrm>
                <a:prstGeom prst="rect">
                  <a:avLst/>
                </a:prstGeom>
                <a:solidFill>
                  <a:srgbClr val="D7E4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Rectangle 11"/>
                <p:cNvSpPr>
                  <a:spLocks noChangeArrowheads="1"/>
                </p:cNvSpPr>
                <p:nvPr/>
              </p:nvSpPr>
              <p:spPr bwMode="auto">
                <a:xfrm>
                  <a:off x="2704" y="2894"/>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Rectangle 12"/>
                <p:cNvSpPr>
                  <a:spLocks noChangeArrowheads="1"/>
                </p:cNvSpPr>
                <p:nvPr/>
              </p:nvSpPr>
              <p:spPr bwMode="auto">
                <a:xfrm>
                  <a:off x="2782" y="2894"/>
                  <a:ext cx="966" cy="198"/>
                </a:xfrm>
                <a:prstGeom prst="rect">
                  <a:avLst/>
                </a:prstGeom>
                <a:solidFill>
                  <a:srgbClr val="D7E4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Rectangle 13"/>
                <p:cNvSpPr>
                  <a:spLocks noChangeArrowheads="1"/>
                </p:cNvSpPr>
                <p:nvPr/>
              </p:nvSpPr>
              <p:spPr bwMode="auto">
                <a:xfrm>
                  <a:off x="3742" y="2894"/>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Rectangle 14"/>
                <p:cNvSpPr>
                  <a:spLocks noChangeArrowheads="1"/>
                </p:cNvSpPr>
                <p:nvPr/>
              </p:nvSpPr>
              <p:spPr bwMode="auto">
                <a:xfrm>
                  <a:off x="3820" y="2894"/>
                  <a:ext cx="965" cy="198"/>
                </a:xfrm>
                <a:prstGeom prst="rect">
                  <a:avLst/>
                </a:prstGeom>
                <a:solidFill>
                  <a:srgbClr val="D7E4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Rectangle 15"/>
                <p:cNvSpPr>
                  <a:spLocks noChangeArrowheads="1"/>
                </p:cNvSpPr>
                <p:nvPr/>
              </p:nvSpPr>
              <p:spPr bwMode="auto">
                <a:xfrm>
                  <a:off x="1265" y="3086"/>
                  <a:ext cx="1445" cy="197"/>
                </a:xfrm>
                <a:prstGeom prst="rect">
                  <a:avLst/>
                </a:prstGeom>
                <a:solidFill>
                  <a:srgbClr val="C2D6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Rectangle 16"/>
                <p:cNvSpPr>
                  <a:spLocks noChangeArrowheads="1"/>
                </p:cNvSpPr>
                <p:nvPr/>
              </p:nvSpPr>
              <p:spPr bwMode="auto">
                <a:xfrm>
                  <a:off x="2704" y="3086"/>
                  <a:ext cx="84" cy="1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17"/>
                <p:cNvSpPr>
                  <a:spLocks noChangeArrowheads="1"/>
                </p:cNvSpPr>
                <p:nvPr/>
              </p:nvSpPr>
              <p:spPr bwMode="auto">
                <a:xfrm>
                  <a:off x="2782" y="3086"/>
                  <a:ext cx="966" cy="197"/>
                </a:xfrm>
                <a:prstGeom prst="rect">
                  <a:avLst/>
                </a:prstGeom>
                <a:solidFill>
                  <a:srgbClr val="C2D6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Rectangle 18"/>
                <p:cNvSpPr>
                  <a:spLocks noChangeArrowheads="1"/>
                </p:cNvSpPr>
                <p:nvPr/>
              </p:nvSpPr>
              <p:spPr bwMode="auto">
                <a:xfrm>
                  <a:off x="3742" y="3086"/>
                  <a:ext cx="84" cy="1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Rectangle 19"/>
                <p:cNvSpPr>
                  <a:spLocks noChangeArrowheads="1"/>
                </p:cNvSpPr>
                <p:nvPr/>
              </p:nvSpPr>
              <p:spPr bwMode="auto">
                <a:xfrm>
                  <a:off x="3820" y="3086"/>
                  <a:ext cx="965" cy="197"/>
                </a:xfrm>
                <a:prstGeom prst="rect">
                  <a:avLst/>
                </a:prstGeom>
                <a:solidFill>
                  <a:srgbClr val="C2D69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Rectangle 20"/>
                <p:cNvSpPr>
                  <a:spLocks noChangeArrowheads="1"/>
                </p:cNvSpPr>
                <p:nvPr/>
              </p:nvSpPr>
              <p:spPr bwMode="auto">
                <a:xfrm>
                  <a:off x="2704" y="3277"/>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Rectangle 21"/>
                <p:cNvSpPr>
                  <a:spLocks noChangeArrowheads="1"/>
                </p:cNvSpPr>
                <p:nvPr/>
              </p:nvSpPr>
              <p:spPr bwMode="auto">
                <a:xfrm>
                  <a:off x="3742" y="3277"/>
                  <a:ext cx="84"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224" name="Rectangle 22"/>
                <p:cNvSpPr>
                  <a:spLocks noChangeArrowheads="1"/>
                </p:cNvSpPr>
                <p:nvPr/>
              </p:nvSpPr>
              <p:spPr bwMode="auto">
                <a:xfrm>
                  <a:off x="1937" y="2553"/>
                  <a:ext cx="162"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AE</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25" name="Rectangle 23"/>
                <p:cNvSpPr>
                  <a:spLocks noChangeArrowheads="1"/>
                </p:cNvSpPr>
                <p:nvPr/>
              </p:nvSpPr>
              <p:spPr bwMode="auto">
                <a:xfrm>
                  <a:off x="2416" y="2553"/>
                  <a:ext cx="156"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CP</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27" name="Rectangle 24"/>
                <p:cNvSpPr>
                  <a:spLocks noChangeArrowheads="1"/>
                </p:cNvSpPr>
                <p:nvPr/>
              </p:nvSpPr>
              <p:spPr bwMode="auto">
                <a:xfrm>
                  <a:off x="2974" y="2553"/>
                  <a:ext cx="162"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AE</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29" name="Rectangle 25"/>
                <p:cNvSpPr>
                  <a:spLocks noChangeArrowheads="1"/>
                </p:cNvSpPr>
                <p:nvPr/>
              </p:nvSpPr>
              <p:spPr bwMode="auto">
                <a:xfrm>
                  <a:off x="3454" y="2553"/>
                  <a:ext cx="156"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CP</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0" name="Rectangle 26"/>
                <p:cNvSpPr>
                  <a:spLocks noChangeArrowheads="1"/>
                </p:cNvSpPr>
                <p:nvPr/>
              </p:nvSpPr>
              <p:spPr bwMode="auto">
                <a:xfrm>
                  <a:off x="4011" y="2553"/>
                  <a:ext cx="162"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AE</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1" name="Rectangle 27"/>
                <p:cNvSpPr>
                  <a:spLocks noChangeArrowheads="1"/>
                </p:cNvSpPr>
                <p:nvPr/>
              </p:nvSpPr>
              <p:spPr bwMode="auto">
                <a:xfrm>
                  <a:off x="4491" y="2553"/>
                  <a:ext cx="156"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CP</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2" name="Rectangle 28"/>
                <p:cNvSpPr>
                  <a:spLocks noChangeArrowheads="1"/>
                </p:cNvSpPr>
                <p:nvPr/>
              </p:nvSpPr>
              <p:spPr bwMode="auto">
                <a:xfrm>
                  <a:off x="1283" y="2744"/>
                  <a:ext cx="35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AE = CP</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3" name="Rectangle 29"/>
                <p:cNvSpPr>
                  <a:spLocks noChangeArrowheads="1"/>
                </p:cNvSpPr>
                <p:nvPr/>
              </p:nvSpPr>
              <p:spPr bwMode="auto">
                <a:xfrm>
                  <a:off x="1919" y="2744"/>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100</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4" name="Rectangle 30"/>
                <p:cNvSpPr>
                  <a:spLocks noChangeArrowheads="1"/>
                </p:cNvSpPr>
                <p:nvPr/>
              </p:nvSpPr>
              <p:spPr bwMode="auto">
                <a:xfrm>
                  <a:off x="2398" y="2744"/>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100</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5" name="Rectangle 31"/>
                <p:cNvSpPr>
                  <a:spLocks noChangeArrowheads="1"/>
                </p:cNvSpPr>
                <p:nvPr/>
              </p:nvSpPr>
              <p:spPr bwMode="auto">
                <a:xfrm>
                  <a:off x="1283" y="2936"/>
                  <a:ext cx="217"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AE ≠ CP</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36" name="Rectangle 32"/>
                <p:cNvSpPr>
                  <a:spLocks noChangeArrowheads="1"/>
                </p:cNvSpPr>
                <p:nvPr/>
              </p:nvSpPr>
              <p:spPr bwMode="auto">
                <a:xfrm>
                  <a:off x="1919" y="2936"/>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110</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7" name="Rectangle 33"/>
                <p:cNvSpPr>
                  <a:spLocks noChangeArrowheads="1"/>
                </p:cNvSpPr>
                <p:nvPr/>
              </p:nvSpPr>
              <p:spPr bwMode="auto">
                <a:xfrm>
                  <a:off x="2422" y="2936"/>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55</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8" name="Rectangle 34"/>
                <p:cNvSpPr>
                  <a:spLocks noChangeArrowheads="1"/>
                </p:cNvSpPr>
                <p:nvPr/>
              </p:nvSpPr>
              <p:spPr bwMode="auto">
                <a:xfrm>
                  <a:off x="3460" y="2936"/>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55</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39" name="Rectangle 35"/>
                <p:cNvSpPr>
                  <a:spLocks noChangeArrowheads="1"/>
                </p:cNvSpPr>
                <p:nvPr/>
              </p:nvSpPr>
              <p:spPr bwMode="auto">
                <a:xfrm>
                  <a:off x="1283" y="3128"/>
                  <a:ext cx="217"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AE ≠ CP</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0" name="Rectangle 36"/>
                <p:cNvSpPr>
                  <a:spLocks noChangeArrowheads="1"/>
                </p:cNvSpPr>
                <p:nvPr/>
              </p:nvSpPr>
              <p:spPr bwMode="auto">
                <a:xfrm>
                  <a:off x="1919" y="3128"/>
                  <a:ext cx="107"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200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1" name="Rectangle 37"/>
                <p:cNvSpPr>
                  <a:spLocks noChangeArrowheads="1"/>
                </p:cNvSpPr>
                <p:nvPr/>
              </p:nvSpPr>
              <p:spPr bwMode="auto">
                <a:xfrm>
                  <a:off x="2398" y="3128"/>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100</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42" name="Rectangle 38"/>
                <p:cNvSpPr>
                  <a:spLocks noChangeArrowheads="1"/>
                </p:cNvSpPr>
                <p:nvPr/>
              </p:nvSpPr>
              <p:spPr bwMode="auto">
                <a:xfrm>
                  <a:off x="3436" y="3128"/>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100</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43" name="Rectangle 39"/>
                <p:cNvSpPr>
                  <a:spLocks noChangeArrowheads="1"/>
                </p:cNvSpPr>
                <p:nvPr/>
              </p:nvSpPr>
              <p:spPr bwMode="auto">
                <a:xfrm>
                  <a:off x="4473" y="3128"/>
                  <a:ext cx="71"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FR" sz="1200" b="1" dirty="0">
                      <a:solidFill>
                        <a:srgbClr val="000000"/>
                      </a:solidFill>
                      <a:latin typeface="Calibri" panose="020F0502020204030204" pitchFamily="34" charset="0"/>
                    </a:rPr>
                    <a:t>5</a:t>
                  </a:r>
                  <a:r>
                    <a:rPr kumimoji="0" lang="fr-FR" sz="1200" b="1" i="0" u="none" strike="noStrike" cap="none" normalizeH="0" baseline="0" dirty="0" smtClean="0">
                      <a:ln>
                        <a:noFill/>
                      </a:ln>
                      <a:solidFill>
                        <a:srgbClr val="000000"/>
                      </a:solidFill>
                      <a:effectLst/>
                      <a:latin typeface="Calibri" panose="020F0502020204030204" pitchFamily="34" charset="0"/>
                    </a:rPr>
                    <a:t>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4" name="Rectangle 40"/>
                <p:cNvSpPr>
                  <a:spLocks noChangeArrowheads="1"/>
                </p:cNvSpPr>
                <p:nvPr/>
              </p:nvSpPr>
              <p:spPr bwMode="auto">
                <a:xfrm>
                  <a:off x="1283" y="3319"/>
                  <a:ext cx="25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Total</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5" name="Rectangle 41"/>
                <p:cNvSpPr>
                  <a:spLocks noChangeArrowheads="1"/>
                </p:cNvSpPr>
                <p:nvPr/>
              </p:nvSpPr>
              <p:spPr bwMode="auto">
                <a:xfrm>
                  <a:off x="1919" y="3319"/>
                  <a:ext cx="107"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FR" sz="1200" b="1" dirty="0">
                      <a:solidFill>
                        <a:srgbClr val="000000"/>
                      </a:solidFill>
                      <a:latin typeface="Calibri" panose="020F0502020204030204" pitchFamily="34" charset="0"/>
                    </a:rPr>
                    <a:t>4</a:t>
                  </a:r>
                  <a:r>
                    <a:rPr kumimoji="0" lang="fr-FR" sz="1200" b="1" i="0" u="none" strike="noStrike" cap="none" normalizeH="0" baseline="0" dirty="0" smtClean="0">
                      <a:ln>
                        <a:noFill/>
                      </a:ln>
                      <a:solidFill>
                        <a:srgbClr val="000000"/>
                      </a:solidFill>
                      <a:effectLst/>
                      <a:latin typeface="Calibri" panose="020F0502020204030204" pitchFamily="34" charset="0"/>
                    </a:rPr>
                    <a:t>10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6" name="Rectangle 42"/>
                <p:cNvSpPr>
                  <a:spLocks noChangeArrowheads="1"/>
                </p:cNvSpPr>
                <p:nvPr/>
              </p:nvSpPr>
              <p:spPr bwMode="auto">
                <a:xfrm>
                  <a:off x="2398" y="3319"/>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255</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47" name="Rectangle 43"/>
                <p:cNvSpPr>
                  <a:spLocks noChangeArrowheads="1"/>
                </p:cNvSpPr>
                <p:nvPr/>
              </p:nvSpPr>
              <p:spPr bwMode="auto">
                <a:xfrm>
                  <a:off x="3436" y="3319"/>
                  <a:ext cx="20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155</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48" name="Rectangle 44"/>
                <p:cNvSpPr>
                  <a:spLocks noChangeArrowheads="1"/>
                </p:cNvSpPr>
                <p:nvPr/>
              </p:nvSpPr>
              <p:spPr bwMode="auto">
                <a:xfrm>
                  <a:off x="4473" y="3319"/>
                  <a:ext cx="71"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FR" sz="1200" b="1" dirty="0">
                      <a:solidFill>
                        <a:srgbClr val="000000"/>
                      </a:solidFill>
                      <a:latin typeface="Calibri" panose="020F0502020204030204" pitchFamily="34" charset="0"/>
                    </a:rPr>
                    <a:t>5</a:t>
                  </a:r>
                  <a:r>
                    <a:rPr kumimoji="0" lang="fr-FR" sz="1200" b="1" i="0" u="none" strike="noStrike" cap="none" normalizeH="0" baseline="0" dirty="0" smtClean="0">
                      <a:ln>
                        <a:noFill/>
                      </a:ln>
                      <a:solidFill>
                        <a:srgbClr val="000000"/>
                      </a:solidFill>
                      <a:effectLst/>
                      <a:latin typeface="Calibri" panose="020F0502020204030204" pitchFamily="34" charset="0"/>
                    </a:rPr>
                    <a:t>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49" name="Rectangle 45"/>
                <p:cNvSpPr>
                  <a:spLocks noChangeArrowheads="1"/>
                </p:cNvSpPr>
                <p:nvPr/>
              </p:nvSpPr>
              <p:spPr bwMode="auto">
                <a:xfrm>
                  <a:off x="2063" y="2361"/>
                  <a:ext cx="38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Année 1</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52250" name="Rectangle 46"/>
                <p:cNvSpPr>
                  <a:spLocks noChangeArrowheads="1"/>
                </p:cNvSpPr>
                <p:nvPr/>
              </p:nvSpPr>
              <p:spPr bwMode="auto">
                <a:xfrm>
                  <a:off x="3100" y="2361"/>
                  <a:ext cx="38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Année 2</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51" name="Rectangle 47"/>
                <p:cNvSpPr>
                  <a:spLocks noChangeArrowheads="1"/>
                </p:cNvSpPr>
                <p:nvPr/>
              </p:nvSpPr>
              <p:spPr bwMode="auto">
                <a:xfrm>
                  <a:off x="4137" y="2361"/>
                  <a:ext cx="38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Calibri" panose="020F0502020204030204" pitchFamily="34" charset="0"/>
                    </a:rPr>
                    <a:t>Année 3</a:t>
                  </a:r>
                  <a:endParaRPr kumimoji="0" lang="fr-FR" sz="1800" b="0" i="0" u="none" strike="noStrike" cap="none" normalizeH="0" baseline="0" smtClean="0">
                    <a:ln>
                      <a:noFill/>
                    </a:ln>
                    <a:solidFill>
                      <a:schemeClr val="tx1"/>
                    </a:solidFill>
                    <a:effectLst/>
                    <a:latin typeface="Arial" panose="020B0604020202020204" pitchFamily="34" charset="0"/>
                  </a:endParaRPr>
                </a:p>
              </p:txBody>
            </p:sp>
            <p:sp>
              <p:nvSpPr>
                <p:cNvPr id="52252" name="Line 48"/>
                <p:cNvSpPr>
                  <a:spLocks noChangeShapeType="1"/>
                </p:cNvSpPr>
                <p:nvPr/>
              </p:nvSpPr>
              <p:spPr bwMode="auto">
                <a:xfrm>
                  <a:off x="2224" y="2511"/>
                  <a:ext cx="0" cy="964"/>
                </a:xfrm>
                <a:prstGeom prst="line">
                  <a:avLst/>
                </a:prstGeom>
                <a:noFill/>
                <a:ln w="0">
                  <a:solidFill>
                    <a:srgbClr val="4F6228"/>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2253" name="Rectangle 49"/>
                <p:cNvSpPr>
                  <a:spLocks noChangeArrowheads="1"/>
                </p:cNvSpPr>
                <p:nvPr/>
              </p:nvSpPr>
              <p:spPr bwMode="auto">
                <a:xfrm>
                  <a:off x="2224" y="2511"/>
                  <a:ext cx="6" cy="964"/>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254" name="Line 50"/>
                <p:cNvSpPr>
                  <a:spLocks noChangeShapeType="1"/>
                </p:cNvSpPr>
                <p:nvPr/>
              </p:nvSpPr>
              <p:spPr bwMode="auto">
                <a:xfrm>
                  <a:off x="3262" y="2511"/>
                  <a:ext cx="0" cy="964"/>
                </a:xfrm>
                <a:prstGeom prst="line">
                  <a:avLst/>
                </a:prstGeom>
                <a:noFill/>
                <a:ln w="0">
                  <a:solidFill>
                    <a:srgbClr val="4F6228"/>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2255" name="Rectangle 51"/>
                <p:cNvSpPr>
                  <a:spLocks noChangeArrowheads="1"/>
                </p:cNvSpPr>
                <p:nvPr/>
              </p:nvSpPr>
              <p:spPr bwMode="auto">
                <a:xfrm>
                  <a:off x="3262" y="2511"/>
                  <a:ext cx="6" cy="964"/>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4272" name="Line 52"/>
                <p:cNvSpPr>
                  <a:spLocks noChangeShapeType="1"/>
                </p:cNvSpPr>
                <p:nvPr/>
              </p:nvSpPr>
              <p:spPr bwMode="auto">
                <a:xfrm>
                  <a:off x="4299" y="2511"/>
                  <a:ext cx="0" cy="964"/>
                </a:xfrm>
                <a:prstGeom prst="line">
                  <a:avLst/>
                </a:prstGeom>
                <a:noFill/>
                <a:ln w="0">
                  <a:solidFill>
                    <a:srgbClr val="4F6228"/>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4273" name="Rectangle 53"/>
                <p:cNvSpPr>
                  <a:spLocks noChangeArrowheads="1"/>
                </p:cNvSpPr>
                <p:nvPr/>
              </p:nvSpPr>
              <p:spPr bwMode="auto">
                <a:xfrm>
                  <a:off x="4299" y="2511"/>
                  <a:ext cx="6" cy="964"/>
                </a:xfrm>
                <a:prstGeom prst="rect">
                  <a:avLst/>
                </a:prstGeom>
                <a:solidFill>
                  <a:srgbClr val="4F62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67" name="Rectangle 39"/>
              <p:cNvSpPr>
                <a:spLocks noChangeArrowheads="1"/>
              </p:cNvSpPr>
              <p:nvPr/>
            </p:nvSpPr>
            <p:spPr bwMode="auto">
              <a:xfrm>
                <a:off x="6700913" y="2895832"/>
                <a:ext cx="15709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FR" sz="1200" b="1" dirty="0" smtClean="0">
                    <a:solidFill>
                      <a:srgbClr val="000000"/>
                    </a:solidFill>
                    <a:latin typeface="Calibri" panose="020F0502020204030204" pitchFamily="34" charset="0"/>
                  </a:rPr>
                  <a:t>50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69" name="Rectangle 39"/>
              <p:cNvSpPr>
                <a:spLocks noChangeArrowheads="1"/>
              </p:cNvSpPr>
              <p:nvPr/>
            </p:nvSpPr>
            <p:spPr bwMode="auto">
              <a:xfrm>
                <a:off x="6701269" y="3314998"/>
                <a:ext cx="15709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fr-FR" sz="1200" b="1" dirty="0" smtClean="0">
                    <a:solidFill>
                      <a:srgbClr val="000000"/>
                    </a:solidFill>
                    <a:latin typeface="Calibri" panose="020F0502020204030204" pitchFamily="34" charset="0"/>
                  </a:rPr>
                  <a:t>50</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75" name="Rectangle 40"/>
              <p:cNvSpPr>
                <a:spLocks noChangeArrowheads="1"/>
              </p:cNvSpPr>
              <p:nvPr/>
            </p:nvSpPr>
            <p:spPr bwMode="auto">
              <a:xfrm>
                <a:off x="115860" y="2053804"/>
                <a:ext cx="3318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Cas</a:t>
                </a:r>
                <a:r>
                  <a:rPr kumimoji="0" lang="fr-FR" sz="1200" b="1" i="0" u="none" strike="noStrike" cap="none" normalizeH="0" dirty="0" smtClean="0">
                    <a:ln>
                      <a:noFill/>
                    </a:ln>
                    <a:solidFill>
                      <a:srgbClr val="000000"/>
                    </a:solidFill>
                    <a:effectLst/>
                    <a:latin typeface="Calibri" panose="020F0502020204030204" pitchFamily="34" charset="0"/>
                  </a:rPr>
                  <a:t> 1</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76" name="Rectangle 40"/>
              <p:cNvSpPr>
                <a:spLocks noChangeArrowheads="1"/>
              </p:cNvSpPr>
              <p:nvPr/>
            </p:nvSpPr>
            <p:spPr bwMode="auto">
              <a:xfrm>
                <a:off x="98439" y="2437248"/>
                <a:ext cx="3318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Cas 2</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77" name="Rectangle 40"/>
              <p:cNvSpPr>
                <a:spLocks noChangeArrowheads="1"/>
              </p:cNvSpPr>
              <p:nvPr/>
            </p:nvSpPr>
            <p:spPr bwMode="auto">
              <a:xfrm>
                <a:off x="115860" y="2893623"/>
                <a:ext cx="3318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Calibri" panose="020F0502020204030204" pitchFamily="34" charset="0"/>
                  </a:rPr>
                  <a:t>Cas 3</a:t>
                </a: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grpSp>
      </p:grpSp>
    </p:spTree>
    <p:extLst>
      <p:ext uri="{BB962C8B-B14F-4D97-AF65-F5344CB8AC3E}">
        <p14:creationId xmlns:p14="http://schemas.microsoft.com/office/powerpoint/2010/main" val="398947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Les impacts sur le budget </a:t>
            </a:r>
            <a:endParaRPr lang="fr-FR" dirty="0"/>
          </a:p>
        </p:txBody>
      </p:sp>
      <p:sp>
        <p:nvSpPr>
          <p:cNvPr id="52228" name="Rectangle 3"/>
          <p:cNvSpPr>
            <a:spLocks noGrp="1" noChangeArrowheads="1"/>
          </p:cNvSpPr>
          <p:nvPr>
            <p:ph idx="1"/>
          </p:nvPr>
        </p:nvSpPr>
        <p:spPr/>
        <p:txBody>
          <a:bodyPr/>
          <a:lstStyle/>
          <a:p>
            <a:r>
              <a:rPr lang="fr-FR" dirty="0" smtClean="0"/>
              <a:t>Le budget est l’acte par lequel sont prévues et autorisées les recettes et les dépenses ainsi que les emplois </a:t>
            </a:r>
            <a:r>
              <a:rPr lang="fr-FR" sz="1800" dirty="0" smtClean="0"/>
              <a:t>(article 7 du décret n°2012-1246)</a:t>
            </a:r>
            <a:r>
              <a:rPr lang="fr-FR" dirty="0" smtClean="0"/>
              <a:t>.</a:t>
            </a:r>
          </a:p>
          <a:p>
            <a:r>
              <a:rPr lang="fr-FR" dirty="0" smtClean="0"/>
              <a:t>Le budget comprend :</a:t>
            </a:r>
          </a:p>
          <a:p>
            <a:pPr lvl="1"/>
            <a:r>
              <a:rPr lang="fr-FR" sz="1800" dirty="0" smtClean="0"/>
              <a:t>Des autorisations en emplois</a:t>
            </a:r>
          </a:p>
          <a:p>
            <a:pPr lvl="1"/>
            <a:r>
              <a:rPr lang="fr-FR" sz="1800" dirty="0" smtClean="0"/>
              <a:t>Des autorisations d’engagement ;</a:t>
            </a:r>
          </a:p>
          <a:p>
            <a:pPr lvl="1"/>
            <a:r>
              <a:rPr lang="fr-FR" sz="1800" dirty="0" smtClean="0"/>
              <a:t>Des crédits de paiement :</a:t>
            </a:r>
          </a:p>
          <a:p>
            <a:pPr lvl="1"/>
            <a:r>
              <a:rPr lang="fr-FR" sz="1800" dirty="0" smtClean="0"/>
              <a:t>Des prévisions de recettes</a:t>
            </a:r>
          </a:p>
          <a:p>
            <a:pPr lvl="1"/>
            <a:r>
              <a:rPr lang="fr-FR" sz="1800" dirty="0" smtClean="0"/>
              <a:t>Un tableau présentant l’équilibre financier</a:t>
            </a:r>
          </a:p>
          <a:p>
            <a:pPr lvl="1"/>
            <a:r>
              <a:rPr lang="fr-FR" sz="1800" dirty="0" smtClean="0"/>
              <a:t>Un compte de résultat et un tableau de financement prévisionnels</a:t>
            </a:r>
          </a:p>
          <a:p>
            <a:endParaRPr lang="fr-FR" sz="1000" dirty="0" smtClean="0"/>
          </a:p>
          <a:p>
            <a:r>
              <a:rPr lang="fr-FR" dirty="0" smtClean="0"/>
              <a:t>Le budget se compose donc d’états relevant de la comptabilité budgétaire (emplois, AE et CP) et de la comptabilité générale (compte de résultat et tableau de financement)</a:t>
            </a:r>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16</a:t>
            </a:fld>
            <a:endParaRPr lang="fr-FR" dirty="0"/>
          </a:p>
        </p:txBody>
      </p:sp>
    </p:spTree>
    <p:extLst>
      <p:ext uri="{BB962C8B-B14F-4D97-AF65-F5344CB8AC3E}">
        <p14:creationId xmlns:p14="http://schemas.microsoft.com/office/powerpoint/2010/main" val="2690411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La limitativité des crédits </a:t>
            </a:r>
            <a:endParaRPr lang="fr-FR" dirty="0"/>
          </a:p>
        </p:txBody>
      </p:sp>
      <p:sp>
        <p:nvSpPr>
          <p:cNvPr id="52228" name="Rectangle 3"/>
          <p:cNvSpPr>
            <a:spLocks noGrp="1" noChangeArrowheads="1"/>
          </p:cNvSpPr>
          <p:nvPr>
            <p:ph idx="1"/>
          </p:nvPr>
        </p:nvSpPr>
        <p:spPr/>
        <p:txBody>
          <a:bodyPr>
            <a:normAutofit/>
          </a:bodyPr>
          <a:lstStyle/>
          <a:p>
            <a:r>
              <a:rPr lang="fr-FR" dirty="0" smtClean="0"/>
              <a:t>Les AE et les CP constituent les nouveaux supports de la limitativité annuelle des crédits, par enveloppes : fonctionnement, personnel et investissement (voir </a:t>
            </a:r>
            <a:r>
              <a:rPr lang="fr-FR" dirty="0" smtClean="0">
                <a:hlinkClick r:id="rId3" action="ppaction://hlinksldjump"/>
              </a:rPr>
              <a:t>tableau I GBCP en annexe</a:t>
            </a:r>
            <a:r>
              <a:rPr lang="fr-FR" dirty="0" smtClean="0"/>
              <a:t>).</a:t>
            </a:r>
          </a:p>
          <a:p>
            <a:endParaRPr lang="fr-FR" sz="1000" dirty="0" smtClean="0"/>
          </a:p>
          <a:p>
            <a:r>
              <a:rPr lang="fr-FR" dirty="0" smtClean="0"/>
              <a:t>A cette limitativité des crédits, il convient de rajouter les autorisations d’emplois votées au sein du budget</a:t>
            </a:r>
          </a:p>
          <a:p>
            <a:endParaRPr lang="fr-FR" sz="1000" dirty="0" smtClean="0"/>
          </a:p>
          <a:p>
            <a:r>
              <a:rPr lang="fr-FR" dirty="0"/>
              <a:t>L</a:t>
            </a:r>
            <a:r>
              <a:rPr lang="fr-FR" dirty="0" smtClean="0"/>
              <a:t>es recettes conservent leur caractère évaluatif</a:t>
            </a:r>
          </a:p>
          <a:p>
            <a:endParaRPr lang="fr-FR" sz="1000" dirty="0" smtClean="0"/>
          </a:p>
          <a:p>
            <a:r>
              <a:rPr lang="fr-FR" dirty="0" smtClean="0"/>
              <a:t>La différence entre les prévisions de décaissements de CP et les prévisions d’encaissement de recettes constitue le solde budgétaire retracé dans le tableau 1 GBCP. Le solde budgétaire est donc un solde de trésorerie</a:t>
            </a:r>
          </a:p>
        </p:txBody>
      </p:sp>
      <p:sp>
        <p:nvSpPr>
          <p:cNvPr id="54275" name="Espace réservé du numéro de diapositive 3"/>
          <p:cNvSpPr>
            <a:spLocks noGrp="1"/>
          </p:cNvSpPr>
          <p:nvPr>
            <p:ph type="sldNum" sz="quarter" idx="10"/>
          </p:nvPr>
        </p:nvSpPr>
        <p:spPr/>
        <p:txBody>
          <a:bodyPr/>
          <a:lstStyle/>
          <a:p>
            <a:pPr>
              <a:defRPr/>
            </a:pPr>
            <a:fld id="{53A1D2A1-CF8D-4C2F-B435-A4BB6E1F4849}" type="slidenum">
              <a:rPr lang="fr-FR"/>
              <a:pPr>
                <a:defRPr/>
              </a:pPr>
              <a:t>17</a:t>
            </a:fld>
            <a:endParaRPr lang="fr-FR" dirty="0"/>
          </a:p>
        </p:txBody>
      </p:sp>
    </p:spTree>
    <p:extLst>
      <p:ext uri="{BB962C8B-B14F-4D97-AF65-F5344CB8AC3E}">
        <p14:creationId xmlns:p14="http://schemas.microsoft.com/office/powerpoint/2010/main" val="2873840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L’équilibre budgétaire </a:t>
            </a:r>
            <a:endParaRPr lang="fr-FR" dirty="0"/>
          </a:p>
        </p:txBody>
      </p:sp>
      <p:sp>
        <p:nvSpPr>
          <p:cNvPr id="52228" name="Rectangle 3"/>
          <p:cNvSpPr>
            <a:spLocks noGrp="1" noChangeArrowheads="1"/>
          </p:cNvSpPr>
          <p:nvPr>
            <p:ph idx="1"/>
          </p:nvPr>
        </p:nvSpPr>
        <p:spPr/>
        <p:txBody>
          <a:bodyPr>
            <a:normAutofit lnSpcReduction="10000"/>
          </a:bodyPr>
          <a:lstStyle/>
          <a:p>
            <a:r>
              <a:rPr lang="fr-FR" b="1" dirty="0" smtClean="0"/>
              <a:t>A partir de janvier 2016, </a:t>
            </a:r>
            <a:r>
              <a:rPr lang="fr-FR" dirty="0" smtClean="0"/>
              <a:t>l’équilibre </a:t>
            </a:r>
            <a:r>
              <a:rPr lang="fr-FR" dirty="0"/>
              <a:t>du budget sera </a:t>
            </a:r>
            <a:r>
              <a:rPr lang="fr-FR" dirty="0" smtClean="0"/>
              <a:t>apprécié </a:t>
            </a:r>
            <a:r>
              <a:rPr lang="fr-FR" dirty="0"/>
              <a:t>de la façon suivante </a:t>
            </a:r>
            <a:r>
              <a:rPr lang="fr-FR" dirty="0" smtClean="0"/>
              <a:t>(articles R719-60 et R719-61 du Code de l’éducation) :</a:t>
            </a:r>
            <a:endParaRPr lang="fr-FR" dirty="0"/>
          </a:p>
          <a:p>
            <a:pPr lvl="1"/>
            <a:r>
              <a:rPr lang="fr-FR" dirty="0" smtClean="0"/>
              <a:t>Les conditions actuelles d’équilibre sur le compte de résultat prévisionnel et le tableau de financement restent en vigueur.</a:t>
            </a:r>
          </a:p>
          <a:p>
            <a:pPr lvl="1"/>
            <a:r>
              <a:rPr lang="fr-FR" dirty="0" smtClean="0"/>
              <a:t>Une condition supplémentaire est introduite portant sur l’équilibre financier issu du </a:t>
            </a:r>
            <a:r>
              <a:rPr lang="fr-FR" dirty="0" smtClean="0">
                <a:hlinkClick r:id="rId3" action="ppaction://hlinksldjump"/>
              </a:rPr>
              <a:t>tableau II GBCP</a:t>
            </a:r>
            <a:r>
              <a:rPr lang="fr-FR" dirty="0" smtClean="0"/>
              <a:t>. Ce tableau explicite l’évolution de la trésorerie de l’établissement</a:t>
            </a:r>
          </a:p>
          <a:p>
            <a:pPr lvl="1"/>
            <a:r>
              <a:rPr lang="fr-FR" b="1" dirty="0"/>
              <a:t>L</a:t>
            </a:r>
            <a:r>
              <a:rPr lang="fr-FR" b="1" dirty="0" smtClean="0"/>
              <a:t>a variation prévisionnelle de la trésorerie</a:t>
            </a:r>
            <a:r>
              <a:rPr lang="fr-FR" dirty="0" smtClean="0"/>
              <a:t> est donc désormais un élément d’appréciation de l’équilibre du budget</a:t>
            </a:r>
          </a:p>
          <a:p>
            <a:pPr lvl="1"/>
            <a:endParaRPr lang="fr-FR" dirty="0"/>
          </a:p>
          <a:p>
            <a:r>
              <a:rPr lang="fr-FR" dirty="0"/>
              <a:t>Les conditions d’un éventuel prélèvement sur le fonds de roulement ou les réserves pour équilibrer le budget </a:t>
            </a:r>
            <a:r>
              <a:rPr lang="fr-FR" dirty="0" smtClean="0"/>
              <a:t>restent </a:t>
            </a:r>
            <a:r>
              <a:rPr lang="fr-FR" dirty="0"/>
              <a:t>les </a:t>
            </a:r>
            <a:r>
              <a:rPr lang="fr-FR" dirty="0" smtClean="0"/>
              <a:t>mêmes, ainsi que les prérogatives du recteur en matière de contrôle budgétaire.</a:t>
            </a:r>
            <a:endParaRPr lang="fr-FR" dirty="0"/>
          </a:p>
        </p:txBody>
      </p:sp>
      <p:sp>
        <p:nvSpPr>
          <p:cNvPr id="54275" name="Espace réservé du numéro de diapositive 3"/>
          <p:cNvSpPr>
            <a:spLocks noGrp="1"/>
          </p:cNvSpPr>
          <p:nvPr>
            <p:ph type="sldNum" sz="quarter" idx="10"/>
          </p:nvPr>
        </p:nvSpPr>
        <p:spPr/>
        <p:txBody>
          <a:bodyPr/>
          <a:lstStyle/>
          <a:p>
            <a:pPr>
              <a:defRPr/>
            </a:pPr>
            <a:fld id="{53A1D2A1-CF8D-4C2F-B435-A4BB6E1F4849}" type="slidenum">
              <a:rPr lang="fr-FR"/>
              <a:pPr>
                <a:defRPr/>
              </a:pPr>
              <a:t>18</a:t>
            </a:fld>
            <a:endParaRPr lang="fr-FR" dirty="0"/>
          </a:p>
        </p:txBody>
      </p:sp>
    </p:spTree>
    <p:extLst>
      <p:ext uri="{BB962C8B-B14F-4D97-AF65-F5344CB8AC3E}">
        <p14:creationId xmlns:p14="http://schemas.microsoft.com/office/powerpoint/2010/main" val="1838168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smtClean="0"/>
              <a:t>Les acteurs : la séparation ordonnateur/comptable</a:t>
            </a:r>
            <a:endParaRPr lang="fr-FR" dirty="0"/>
          </a:p>
        </p:txBody>
      </p:sp>
      <p:sp>
        <p:nvSpPr>
          <p:cNvPr id="52228" name="Rectangle 3"/>
          <p:cNvSpPr>
            <a:spLocks noGrp="1" noChangeArrowheads="1"/>
          </p:cNvSpPr>
          <p:nvPr>
            <p:ph idx="1"/>
          </p:nvPr>
        </p:nvSpPr>
        <p:spPr/>
        <p:txBody>
          <a:bodyPr/>
          <a:lstStyle/>
          <a:p>
            <a:pPr lvl="0"/>
            <a:r>
              <a:rPr lang="fr-FR" dirty="0" smtClean="0"/>
              <a:t>L’exécution du budget relève exclusivement des ordonnateurs et des comptables publics (article 8 du décret n°2012-1246)</a:t>
            </a:r>
          </a:p>
          <a:p>
            <a:pPr lvl="0"/>
            <a:endParaRPr lang="fr-FR" sz="1000" dirty="0" smtClean="0"/>
          </a:p>
          <a:p>
            <a:pPr lvl="0"/>
            <a:r>
              <a:rPr lang="fr-FR" dirty="0" smtClean="0"/>
              <a:t>Les deux fonctions sont incompatibles (article </a:t>
            </a:r>
            <a:r>
              <a:rPr lang="fr-FR" dirty="0"/>
              <a:t>9 du décret n°2012-1246)</a:t>
            </a:r>
            <a:endParaRPr lang="fr-FR" dirty="0" smtClean="0"/>
          </a:p>
          <a:p>
            <a:endParaRPr lang="fr-FR" sz="1000" dirty="0" smtClean="0"/>
          </a:p>
          <a:p>
            <a:r>
              <a:rPr lang="fr-FR" dirty="0" smtClean="0"/>
              <a:t>L’ordonnateur prescrit l’exécution des dépenses et des recettes. Il est  seul juge de l’opportunité d’une décision</a:t>
            </a:r>
          </a:p>
          <a:p>
            <a:endParaRPr lang="fr-FR" sz="1000" dirty="0" smtClean="0"/>
          </a:p>
          <a:p>
            <a:r>
              <a:rPr lang="fr-FR" dirty="0" smtClean="0"/>
              <a:t>Le comptable exécute les ordres de l’ordonnateur en tant que payeur et caissier après vérification  de leur régularité. Il a seul la charge de manier les fonds et de tenir les comptes</a:t>
            </a:r>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19</a:t>
            </a:fld>
            <a:endParaRPr lang="fr-FR" dirty="0"/>
          </a:p>
        </p:txBody>
      </p:sp>
    </p:spTree>
    <p:extLst>
      <p:ext uri="{BB962C8B-B14F-4D97-AF65-F5344CB8AC3E}">
        <p14:creationId xmlns:p14="http://schemas.microsoft.com/office/powerpoint/2010/main" val="1842841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dirty="0">
                <a:effectLst>
                  <a:outerShdw blurRad="38100" dist="38100" dir="2700000" algn="tl">
                    <a:srgbClr val="000000">
                      <a:alpha val="43137"/>
                    </a:srgbClr>
                  </a:outerShdw>
                </a:effectLst>
              </a:rPr>
              <a:t>La Gestion Budgétaire et Comptable Publique </a:t>
            </a:r>
            <a:r>
              <a:rPr lang="fr-FR" sz="3200" dirty="0" smtClean="0">
                <a:effectLst>
                  <a:outerShdw blurRad="38100" dist="38100" dir="2700000" algn="tl">
                    <a:srgbClr val="000000">
                      <a:alpha val="43137"/>
                    </a:srgbClr>
                  </a:outerShdw>
                </a:effectLst>
              </a:rPr>
              <a:t>: présentation </a:t>
            </a:r>
            <a:r>
              <a:rPr lang="fr-FR" sz="3200" dirty="0">
                <a:effectLst>
                  <a:outerShdw blurRad="38100" dist="38100" dir="2700000" algn="tl">
                    <a:srgbClr val="000000">
                      <a:alpha val="43137"/>
                    </a:srgbClr>
                  </a:outerShdw>
                </a:effectLst>
              </a:rPr>
              <a:t>et </a:t>
            </a:r>
            <a:r>
              <a:rPr lang="fr-FR" sz="3200" dirty="0" smtClean="0">
                <a:effectLst>
                  <a:outerShdw blurRad="38100" dist="38100" dir="2700000" algn="tl">
                    <a:srgbClr val="000000">
                      <a:alpha val="43137"/>
                    </a:srgbClr>
                  </a:outerShdw>
                </a:effectLst>
              </a:rPr>
              <a:t>enjeux</a:t>
            </a:r>
          </a:p>
        </p:txBody>
      </p:sp>
      <p:sp>
        <p:nvSpPr>
          <p:cNvPr id="54275" name="Rectangle 1027"/>
          <p:cNvSpPr>
            <a:spLocks noGrp="1" noChangeArrowheads="1"/>
          </p:cNvSpPr>
          <p:nvPr>
            <p:ph idx="1"/>
          </p:nvPr>
        </p:nvSpPr>
        <p:spPr>
          <a:xfrm>
            <a:off x="406400" y="1700808"/>
            <a:ext cx="8229600" cy="5143500"/>
          </a:xfrm>
        </p:spPr>
        <p:txBody>
          <a:bodyPr/>
          <a:lstStyle/>
          <a:p>
            <a:pPr marL="914400" lvl="1" indent="-457200" eaLnBrk="1" hangingPunct="1">
              <a:spcBef>
                <a:spcPct val="0"/>
              </a:spcBef>
              <a:buClrTx/>
              <a:buSzTx/>
              <a:buNone/>
              <a:tabLst>
                <a:tab pos="1257300" algn="l"/>
              </a:tabLst>
              <a:defRPr/>
            </a:pPr>
            <a:r>
              <a:rPr lang="fr-FR" sz="2800" b="1" kern="1200" dirty="0">
                <a:solidFill>
                  <a:srgbClr val="669900"/>
                </a:solidFill>
              </a:rPr>
              <a:t>1.	</a:t>
            </a:r>
            <a:r>
              <a:rPr lang="fr-FR" sz="2800" b="1" kern="1200" dirty="0" smtClean="0">
                <a:solidFill>
                  <a:srgbClr val="669900"/>
                </a:solidFill>
              </a:rPr>
              <a:t>GBCP : présentation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4597A0"/>
                </a:solidFill>
              </a:rPr>
              <a:t>2.	</a:t>
            </a:r>
            <a:r>
              <a:rPr lang="fr-FR" sz="2800" b="1" kern="1200" dirty="0" smtClean="0">
                <a:solidFill>
                  <a:srgbClr val="4597A0"/>
                </a:solidFill>
              </a:rPr>
              <a:t>GBCP : les grands principes</a:t>
            </a:r>
            <a:endParaRPr lang="fr-FR" sz="2800" b="1" kern="1200" dirty="0">
              <a:solidFill>
                <a:srgbClr val="4597A0"/>
              </a:solidFill>
            </a:endParaRPr>
          </a:p>
          <a:p>
            <a:pPr marL="914400" lvl="1" indent="-457200" eaLnBrk="1" hangingPunct="1">
              <a:spcBef>
                <a:spcPts val="2400"/>
              </a:spcBef>
              <a:buClrTx/>
              <a:buSzTx/>
              <a:buNone/>
              <a:defRPr/>
            </a:pPr>
            <a:r>
              <a:rPr lang="fr-FR" sz="2800" b="1" kern="1200" dirty="0">
                <a:solidFill>
                  <a:srgbClr val="990033"/>
                </a:solidFill>
              </a:rPr>
              <a:t>3.	M</a:t>
            </a:r>
            <a:r>
              <a:rPr lang="fr-FR" sz="2800" b="1" kern="1200" dirty="0" smtClean="0">
                <a:solidFill>
                  <a:srgbClr val="990033"/>
                </a:solidFill>
              </a:rPr>
              <a:t>odernisation </a:t>
            </a:r>
            <a:r>
              <a:rPr lang="fr-FR" sz="2800" b="1" kern="1200" dirty="0">
                <a:solidFill>
                  <a:srgbClr val="990033"/>
                </a:solidFill>
              </a:rPr>
              <a:t>et organisation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003399"/>
                </a:solidFill>
              </a:rPr>
              <a:t>4.	</a:t>
            </a:r>
            <a:r>
              <a:rPr lang="fr-FR" sz="2800" b="1" kern="1200" dirty="0" smtClean="0">
                <a:solidFill>
                  <a:srgbClr val="003399"/>
                </a:solidFill>
              </a:rPr>
              <a:t>GBCP et pilotage</a:t>
            </a:r>
            <a:endParaRPr lang="fr-FR" sz="2800" b="1" kern="1200" dirty="0">
              <a:solidFill>
                <a:srgbClr val="003399"/>
              </a:solidFill>
            </a:endParaRPr>
          </a:p>
          <a:p>
            <a:pPr marL="971550" lvl="1" indent="-514350" eaLnBrk="1" hangingPunct="1">
              <a:spcBef>
                <a:spcPts val="2400"/>
              </a:spcBef>
              <a:buClrTx/>
              <a:buSzTx/>
              <a:buFont typeface="Wingdings" pitchFamily="2" charset="2"/>
              <a:buAutoNum type="arabicPeriod" startAt="5"/>
              <a:defRPr/>
            </a:pPr>
            <a:r>
              <a:rPr lang="fr-FR" sz="2800" b="1" kern="1200" dirty="0" smtClean="0">
                <a:solidFill>
                  <a:srgbClr val="FF6600"/>
                </a:solidFill>
              </a:rPr>
              <a:t>Annexes</a:t>
            </a:r>
            <a:endParaRPr lang="fr-FR" sz="2800" b="1" kern="1200" dirty="0">
              <a:solidFill>
                <a:srgbClr val="FF6600"/>
              </a:solidFill>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r-FR" dirty="0" smtClean="0"/>
              <a:t>Les acteurs : les nouveaux rôles</a:t>
            </a:r>
            <a:endParaRPr lang="fr-FR" dirty="0"/>
          </a:p>
        </p:txBody>
      </p:sp>
      <p:sp>
        <p:nvSpPr>
          <p:cNvPr id="52228" name="Rectangle 3"/>
          <p:cNvSpPr>
            <a:spLocks noGrp="1" noChangeArrowheads="1"/>
          </p:cNvSpPr>
          <p:nvPr>
            <p:ph idx="1"/>
          </p:nvPr>
        </p:nvSpPr>
        <p:spPr/>
        <p:txBody>
          <a:bodyPr/>
          <a:lstStyle/>
          <a:p>
            <a:pPr lvl="0"/>
            <a:r>
              <a:rPr lang="fr-FR" dirty="0" smtClean="0"/>
              <a:t>La comptabilité budgétaire est tenue conjointement par l’ordonnateur et le comptable selon le schéma suivant :</a:t>
            </a:r>
          </a:p>
          <a:p>
            <a:pPr lvl="0"/>
            <a:endParaRPr lang="fr-FR" dirty="0" smtClean="0"/>
          </a:p>
          <a:p>
            <a:endParaRPr lang="fr-FR" dirty="0"/>
          </a:p>
        </p:txBody>
      </p:sp>
      <p:sp>
        <p:nvSpPr>
          <p:cNvPr id="54275" name="Espace réservé du numéro de diapositive 3"/>
          <p:cNvSpPr>
            <a:spLocks noGrp="1"/>
          </p:cNvSpPr>
          <p:nvPr>
            <p:ph type="sldNum" sz="quarter" idx="10"/>
          </p:nvPr>
        </p:nvSpPr>
        <p:spPr/>
        <p:txBody>
          <a:bodyPr/>
          <a:lstStyle/>
          <a:p>
            <a:fld id="{53A1D2A1-CF8D-4C2F-B435-A4BB6E1F4849}" type="slidenum">
              <a:rPr lang="fr-FR" smtClean="0"/>
              <a:pPr/>
              <a:t>20</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566631644"/>
              </p:ext>
            </p:extLst>
          </p:nvPr>
        </p:nvGraphicFramePr>
        <p:xfrm>
          <a:off x="971599" y="1988840"/>
          <a:ext cx="7128794" cy="1224136"/>
        </p:xfrm>
        <a:graphic>
          <a:graphicData uri="http://schemas.openxmlformats.org/drawingml/2006/table">
            <a:tbl>
              <a:tblPr firstRow="1" firstCol="1" bandRow="1">
                <a:tableStyleId>{72833802-FEF1-4C79-8D5D-14CF1EAF98D9}</a:tableStyleId>
              </a:tblPr>
              <a:tblGrid>
                <a:gridCol w="3564397"/>
                <a:gridCol w="3564397"/>
              </a:tblGrid>
              <a:tr h="360039">
                <a:tc>
                  <a:txBody>
                    <a:bodyPr/>
                    <a:lstStyle/>
                    <a:p>
                      <a:pPr algn="ctr">
                        <a:spcAft>
                          <a:spcPts val="0"/>
                        </a:spcAft>
                      </a:pPr>
                      <a:r>
                        <a:rPr lang="fr-FR" sz="1100" dirty="0" smtClean="0">
                          <a:solidFill>
                            <a:schemeClr val="tx1"/>
                          </a:solidFill>
                          <a:effectLst/>
                        </a:rPr>
                        <a:t>ORDONNATEUR</a:t>
                      </a:r>
                      <a:endParaRPr lang="fr-FR" sz="10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spcAft>
                          <a:spcPts val="0"/>
                        </a:spcAft>
                      </a:pPr>
                      <a:r>
                        <a:rPr lang="fr-FR" sz="1100" dirty="0" smtClean="0">
                          <a:solidFill>
                            <a:schemeClr val="tx1"/>
                          </a:solidFill>
                          <a:effectLst/>
                        </a:rPr>
                        <a:t>COMPTABLE</a:t>
                      </a:r>
                      <a:endParaRPr lang="fr-FR" sz="10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r>
              <a:tr h="864097">
                <a:tc>
                  <a:txBody>
                    <a:bodyPr/>
                    <a:lstStyle/>
                    <a:p>
                      <a:pPr algn="l">
                        <a:spcAft>
                          <a:spcPts val="0"/>
                        </a:spcAft>
                      </a:pPr>
                      <a:r>
                        <a:rPr lang="fr-FR" sz="1100" b="0" dirty="0">
                          <a:effectLst/>
                        </a:rPr>
                        <a:t> </a:t>
                      </a:r>
                      <a:endParaRPr lang="fr-FR" sz="1000" b="0" dirty="0">
                        <a:effectLst/>
                      </a:endParaRPr>
                    </a:p>
                    <a:p>
                      <a:pPr algn="l">
                        <a:spcAft>
                          <a:spcPts val="0"/>
                        </a:spcAft>
                      </a:pPr>
                      <a:r>
                        <a:rPr lang="fr-FR" sz="1100" b="0" dirty="0" smtClean="0">
                          <a:effectLst/>
                        </a:rPr>
                        <a:t>A en charge :</a:t>
                      </a:r>
                    </a:p>
                    <a:p>
                      <a:pPr marL="171450" indent="-171450" algn="l">
                        <a:spcAft>
                          <a:spcPts val="0"/>
                        </a:spcAft>
                        <a:buFontTx/>
                        <a:buChar char="-"/>
                      </a:pPr>
                      <a:r>
                        <a:rPr lang="fr-FR" sz="1100" b="0" dirty="0" smtClean="0">
                          <a:effectLst/>
                        </a:rPr>
                        <a:t>La comptabilité des autorisations d’engagement</a:t>
                      </a:r>
                    </a:p>
                    <a:p>
                      <a:pPr marL="171450" indent="-171450" algn="l">
                        <a:spcAft>
                          <a:spcPts val="0"/>
                        </a:spcAft>
                        <a:buFontTx/>
                        <a:buChar char="-"/>
                      </a:pPr>
                      <a:r>
                        <a:rPr lang="fr-FR" sz="1100" b="0" dirty="0" smtClean="0">
                          <a:effectLst/>
                        </a:rPr>
                        <a:t>La comptabilité des autorisations d’emplois</a:t>
                      </a:r>
                      <a:endParaRPr lang="fr-FR" sz="10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fr-FR" sz="1100" b="0" dirty="0">
                          <a:effectLst/>
                        </a:rPr>
                        <a:t> </a:t>
                      </a:r>
                      <a:endParaRPr lang="fr-FR" sz="1000" b="0" dirty="0">
                        <a:effectLst/>
                      </a:endParaRPr>
                    </a:p>
                    <a:p>
                      <a:pPr algn="l">
                        <a:spcAft>
                          <a:spcPts val="0"/>
                        </a:spcAft>
                      </a:pPr>
                      <a:r>
                        <a:rPr lang="fr-FR" sz="1100" b="0" dirty="0" smtClean="0">
                          <a:effectLst/>
                        </a:rPr>
                        <a:t>A en charge :</a:t>
                      </a:r>
                    </a:p>
                    <a:p>
                      <a:pPr marL="171450" indent="-171450" algn="l">
                        <a:spcAft>
                          <a:spcPts val="0"/>
                        </a:spcAft>
                        <a:buFontTx/>
                        <a:buChar char="-"/>
                      </a:pPr>
                      <a:r>
                        <a:rPr lang="fr-FR" sz="1100" b="0" dirty="0" smtClean="0">
                          <a:effectLst/>
                        </a:rPr>
                        <a:t>La comptabilité des crédits de paiement</a:t>
                      </a:r>
                    </a:p>
                    <a:p>
                      <a:pPr marL="171450" indent="-171450" algn="l">
                        <a:spcAft>
                          <a:spcPts val="0"/>
                        </a:spcAft>
                        <a:buFontTx/>
                        <a:buChar char="-"/>
                      </a:pPr>
                      <a:r>
                        <a:rPr lang="fr-FR" sz="1100" b="0" dirty="0" smtClean="0">
                          <a:effectLst/>
                        </a:rPr>
                        <a:t>La comptabilité des recettes</a:t>
                      </a:r>
                    </a:p>
                    <a:p>
                      <a:pPr algn="l">
                        <a:spcAft>
                          <a:spcPts val="0"/>
                        </a:spcAft>
                      </a:pPr>
                      <a:endParaRPr lang="fr-FR" sz="10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Flèche vers le bas 1"/>
          <p:cNvSpPr/>
          <p:nvPr/>
        </p:nvSpPr>
        <p:spPr>
          <a:xfrm>
            <a:off x="2267744" y="3212976"/>
            <a:ext cx="864096" cy="50405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a:off x="5652120" y="3219651"/>
            <a:ext cx="864096" cy="50405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à coins arrondis 2"/>
          <p:cNvSpPr/>
          <p:nvPr/>
        </p:nvSpPr>
        <p:spPr>
          <a:xfrm>
            <a:off x="1835696" y="3786758"/>
            <a:ext cx="1800200" cy="7223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Opportunité de la décision</a:t>
            </a:r>
            <a:endParaRPr lang="fr-FR" sz="1400" dirty="0">
              <a:solidFill>
                <a:schemeClr val="tx1"/>
              </a:solidFill>
            </a:endParaRPr>
          </a:p>
        </p:txBody>
      </p:sp>
      <p:sp>
        <p:nvSpPr>
          <p:cNvPr id="9" name="Rectangle à coins arrondis 8"/>
          <p:cNvSpPr/>
          <p:nvPr/>
        </p:nvSpPr>
        <p:spPr>
          <a:xfrm>
            <a:off x="5220072" y="3786758"/>
            <a:ext cx="1800200" cy="722362"/>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rPr>
              <a:t>Gestion de la trésorerie</a:t>
            </a:r>
            <a:endParaRPr lang="fr-FR" sz="1400" dirty="0">
              <a:solidFill>
                <a:schemeClr val="tx1"/>
              </a:solidFill>
            </a:endParaRPr>
          </a:p>
        </p:txBody>
      </p:sp>
      <p:sp>
        <p:nvSpPr>
          <p:cNvPr id="10" name="Ellipse 9"/>
          <p:cNvSpPr/>
          <p:nvPr/>
        </p:nvSpPr>
        <p:spPr>
          <a:xfrm>
            <a:off x="2987824" y="4149080"/>
            <a:ext cx="2808312" cy="136815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1"/>
                </a:solidFill>
              </a:rPr>
              <a:t>Collaboration étroite pour la construction et l’exécution du budget</a:t>
            </a:r>
            <a:endParaRPr lang="fr-FR" sz="1200" b="1" dirty="0">
              <a:solidFill>
                <a:schemeClr val="tx1"/>
              </a:solidFill>
            </a:endParaRPr>
          </a:p>
        </p:txBody>
      </p:sp>
    </p:spTree>
    <p:extLst>
      <p:ext uri="{BB962C8B-B14F-4D97-AF65-F5344CB8AC3E}">
        <p14:creationId xmlns:p14="http://schemas.microsoft.com/office/powerpoint/2010/main" val="1984873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dirty="0">
                <a:effectLst>
                  <a:outerShdw blurRad="38100" dist="38100" dir="2700000" algn="tl">
                    <a:srgbClr val="000000">
                      <a:alpha val="43137"/>
                    </a:srgbClr>
                  </a:outerShdw>
                </a:effectLst>
              </a:rPr>
              <a:t>La réforme GBCP :</a:t>
            </a:r>
            <a:br>
              <a:rPr lang="fr-FR" sz="3200" dirty="0">
                <a:effectLst>
                  <a:outerShdw blurRad="38100" dist="38100" dir="2700000" algn="tl">
                    <a:srgbClr val="000000">
                      <a:alpha val="43137"/>
                    </a:srgbClr>
                  </a:outerShdw>
                </a:effectLst>
              </a:rPr>
            </a:br>
            <a:r>
              <a:rPr lang="fr-FR" sz="3200" dirty="0">
                <a:effectLst>
                  <a:outerShdw blurRad="38100" dist="38100" dir="2700000" algn="tl">
                    <a:srgbClr val="000000">
                      <a:alpha val="43137"/>
                    </a:srgbClr>
                  </a:outerShdw>
                </a:effectLst>
              </a:rPr>
              <a:t>présentation et </a:t>
            </a:r>
            <a:r>
              <a:rPr lang="fr-FR" sz="3200" dirty="0" smtClean="0">
                <a:effectLst>
                  <a:outerShdw blurRad="38100" dist="38100" dir="2700000" algn="tl">
                    <a:srgbClr val="000000">
                      <a:alpha val="43137"/>
                    </a:srgbClr>
                  </a:outerShdw>
                </a:effectLst>
              </a:rPr>
              <a:t>enjeux</a:t>
            </a:r>
          </a:p>
        </p:txBody>
      </p:sp>
      <p:sp>
        <p:nvSpPr>
          <p:cNvPr id="54275" name="Rectangle 1027"/>
          <p:cNvSpPr>
            <a:spLocks noGrp="1" noChangeArrowheads="1"/>
          </p:cNvSpPr>
          <p:nvPr>
            <p:ph idx="1"/>
          </p:nvPr>
        </p:nvSpPr>
        <p:spPr>
          <a:xfrm>
            <a:off x="406399" y="1709110"/>
            <a:ext cx="8414073" cy="5176274"/>
          </a:xfrm>
        </p:spPr>
        <p:txBody>
          <a:bodyPr/>
          <a:lstStyle/>
          <a:p>
            <a:pPr marL="914400" lvl="1" indent="-457200" eaLnBrk="1" hangingPunct="1">
              <a:spcBef>
                <a:spcPct val="0"/>
              </a:spcBef>
              <a:buClrTx/>
              <a:buSzTx/>
              <a:buNone/>
              <a:tabLst>
                <a:tab pos="1257300" algn="l"/>
              </a:tabLst>
              <a:defRPr/>
            </a:pPr>
            <a:r>
              <a:rPr lang="fr-FR" sz="2800" b="1" kern="1200" dirty="0">
                <a:solidFill>
                  <a:srgbClr val="669900"/>
                </a:solidFill>
              </a:rPr>
              <a:t>1.	</a:t>
            </a:r>
            <a:r>
              <a:rPr lang="fr-FR" sz="2800" b="1" kern="1200" dirty="0" smtClean="0">
                <a:solidFill>
                  <a:srgbClr val="669900"/>
                </a:solidFill>
              </a:rPr>
              <a:t>GBCP : présentation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4597A0"/>
                </a:solidFill>
              </a:rPr>
              <a:t>2.	</a:t>
            </a:r>
            <a:r>
              <a:rPr lang="fr-FR" sz="2800" b="1" kern="1200" dirty="0" smtClean="0">
                <a:solidFill>
                  <a:srgbClr val="4597A0"/>
                </a:solidFill>
              </a:rPr>
              <a:t>GBCP : les grands principes</a:t>
            </a:r>
            <a:endParaRPr lang="fr-FR" sz="2800" b="1" kern="1200" dirty="0">
              <a:solidFill>
                <a:srgbClr val="4597A0"/>
              </a:solidFill>
            </a:endParaRPr>
          </a:p>
          <a:p>
            <a:pPr marL="914400" lvl="1" indent="-457200" eaLnBrk="1" hangingPunct="1">
              <a:spcBef>
                <a:spcPts val="2400"/>
              </a:spcBef>
              <a:buClrTx/>
              <a:buSzTx/>
              <a:buNone/>
              <a:defRPr/>
            </a:pPr>
            <a:r>
              <a:rPr lang="fr-FR" sz="4000" b="1" kern="1200" dirty="0">
                <a:solidFill>
                  <a:srgbClr val="990033"/>
                </a:solidFill>
                <a:effectLst>
                  <a:outerShdw blurRad="38100" dist="38100" dir="2700000" algn="tl">
                    <a:srgbClr val="000000">
                      <a:alpha val="43137"/>
                    </a:srgbClr>
                  </a:outerShdw>
                </a:effectLst>
              </a:rPr>
              <a:t>3.	M</a:t>
            </a:r>
            <a:r>
              <a:rPr lang="fr-FR" sz="4000" b="1" kern="1200" dirty="0" smtClean="0">
                <a:solidFill>
                  <a:srgbClr val="990033"/>
                </a:solidFill>
                <a:effectLst>
                  <a:outerShdw blurRad="38100" dist="38100" dir="2700000" algn="tl">
                    <a:srgbClr val="000000">
                      <a:alpha val="43137"/>
                    </a:srgbClr>
                  </a:outerShdw>
                </a:effectLst>
              </a:rPr>
              <a:t>odernisation et organisation</a:t>
            </a:r>
            <a:endParaRPr lang="fr-FR" sz="4000" b="1" kern="1200" dirty="0">
              <a:solidFill>
                <a:srgbClr val="000000"/>
              </a:solidFill>
              <a:effectLst>
                <a:outerShdw blurRad="38100" dist="38100" dir="2700000" algn="tl">
                  <a:srgbClr val="000000">
                    <a:alpha val="43137"/>
                  </a:srgbClr>
                </a:outerShdw>
              </a:effectLst>
            </a:endParaRPr>
          </a:p>
          <a:p>
            <a:pPr marL="914400" lvl="1" indent="-457200" eaLnBrk="1" hangingPunct="1">
              <a:spcBef>
                <a:spcPts val="2400"/>
              </a:spcBef>
              <a:buClrTx/>
              <a:buSzTx/>
              <a:buNone/>
              <a:defRPr/>
            </a:pPr>
            <a:r>
              <a:rPr lang="fr-FR" sz="2800" b="1" kern="1200" dirty="0">
                <a:solidFill>
                  <a:srgbClr val="003399"/>
                </a:solidFill>
              </a:rPr>
              <a:t>4.	</a:t>
            </a:r>
            <a:r>
              <a:rPr lang="fr-FR" sz="2800" b="1" kern="1200" dirty="0" smtClean="0">
                <a:solidFill>
                  <a:srgbClr val="003399"/>
                </a:solidFill>
              </a:rPr>
              <a:t>GBCP et pilotage</a:t>
            </a:r>
            <a:endParaRPr lang="fr-FR" sz="2800" b="1" kern="1200" dirty="0">
              <a:solidFill>
                <a:srgbClr val="003399"/>
              </a:solidFill>
            </a:endParaRPr>
          </a:p>
          <a:p>
            <a:pPr marL="971550" lvl="1" indent="-514350" eaLnBrk="1" hangingPunct="1">
              <a:spcBef>
                <a:spcPts val="2400"/>
              </a:spcBef>
              <a:buClrTx/>
              <a:buSzTx/>
              <a:buFont typeface="Wingdings" pitchFamily="2" charset="2"/>
              <a:buAutoNum type="arabicPeriod" startAt="5"/>
              <a:defRPr/>
            </a:pPr>
            <a:r>
              <a:rPr lang="fr-FR" sz="2800" b="1" kern="1200" dirty="0" smtClean="0">
                <a:solidFill>
                  <a:srgbClr val="FF6600"/>
                </a:solidFill>
              </a:rPr>
              <a:t>Annexes</a:t>
            </a:r>
            <a:endParaRPr lang="fr-FR" sz="2800" b="1" kern="1200" dirty="0">
              <a:solidFill>
                <a:srgbClr val="FF6600"/>
              </a:solidFill>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21</a:t>
            </a:fld>
            <a:endParaRPr lang="fr-FR" dirty="0"/>
          </a:p>
        </p:txBody>
      </p:sp>
    </p:spTree>
    <p:extLst>
      <p:ext uri="{BB962C8B-B14F-4D97-AF65-F5344CB8AC3E}">
        <p14:creationId xmlns:p14="http://schemas.microsoft.com/office/powerpoint/2010/main" val="3394809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impacts organisationnels</a:t>
            </a:r>
            <a:endParaRPr lang="fr-FR" dirty="0"/>
          </a:p>
        </p:txBody>
      </p:sp>
      <p:sp>
        <p:nvSpPr>
          <p:cNvPr id="3" name="Espace réservé du contenu 2"/>
          <p:cNvSpPr>
            <a:spLocks noGrp="1"/>
          </p:cNvSpPr>
          <p:nvPr>
            <p:ph idx="1"/>
          </p:nvPr>
        </p:nvSpPr>
        <p:spPr/>
        <p:txBody>
          <a:bodyPr>
            <a:normAutofit/>
          </a:bodyPr>
          <a:lstStyle/>
          <a:p>
            <a:r>
              <a:rPr lang="fr-FR" dirty="0" smtClean="0"/>
              <a:t>La GBCP dépasse le cadre de la réorganisation financière car elle impacte l’organisation des établissements :</a:t>
            </a:r>
          </a:p>
          <a:p>
            <a:pPr lvl="1"/>
            <a:r>
              <a:rPr lang="fr-FR" dirty="0" smtClean="0"/>
              <a:t>Elle emporte une redéfinition du rôle des acteurs</a:t>
            </a:r>
          </a:p>
          <a:p>
            <a:pPr lvl="1"/>
            <a:r>
              <a:rPr lang="fr-FR" dirty="0" smtClean="0"/>
              <a:t>Elle propose (invite) à mettre en place plusieurs outils destinés à moderniser la gestion</a:t>
            </a:r>
          </a:p>
          <a:p>
            <a:pPr lvl="1"/>
            <a:r>
              <a:rPr lang="fr-FR" dirty="0" smtClean="0"/>
              <a:t>Elle demande que soient développés les démarches de contrôle interne comptable et financier ainsi que l’audit interne</a:t>
            </a:r>
          </a:p>
          <a:p>
            <a:pPr lvl="1"/>
            <a:r>
              <a:rPr lang="fr-FR" dirty="0" smtClean="0"/>
              <a:t>Elle met en place un contrôle interne budgétaire</a:t>
            </a:r>
          </a:p>
          <a:p>
            <a:pPr lvl="1"/>
            <a:r>
              <a:rPr lang="fr-FR" dirty="0" smtClean="0"/>
              <a:t>Elle réduit les délais de production des comptes</a:t>
            </a:r>
          </a:p>
          <a:p>
            <a:pPr marL="0" indent="0">
              <a:buNone/>
            </a:pPr>
            <a:endParaRPr lang="fr-FR" dirty="0" smtClean="0"/>
          </a:p>
          <a:p>
            <a:r>
              <a:rPr lang="fr-FR" dirty="0" smtClean="0"/>
              <a:t>Ces dispositifs, plus ou moins novateurs, impliquent que les établissements doivent s’interroger sur leur organisation interne et le cas échéant mettent en place des actions de conduite du changement</a:t>
            </a:r>
            <a:endParaRPr lang="fr-FR" dirty="0"/>
          </a:p>
        </p:txBody>
      </p:sp>
      <p:sp>
        <p:nvSpPr>
          <p:cNvPr id="4" name="Espace réservé du numéro de diapositive 3"/>
          <p:cNvSpPr>
            <a:spLocks noGrp="1"/>
          </p:cNvSpPr>
          <p:nvPr>
            <p:ph type="sldNum" sz="quarter" idx="10"/>
          </p:nvPr>
        </p:nvSpPr>
        <p:spPr/>
        <p:txBody>
          <a:bodyPr/>
          <a:lstStyle/>
          <a:p>
            <a:pPr>
              <a:defRPr/>
            </a:pPr>
            <a:fld id="{822D31ED-A7CF-4CAC-9FCC-C020B1EDC21F}" type="slidenum">
              <a:rPr lang="fr-FR" smtClean="0"/>
              <a:pPr>
                <a:defRPr/>
              </a:pPr>
              <a:t>22</a:t>
            </a:fld>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nouveaux rôles : illustration</a:t>
            </a:r>
            <a:endParaRPr lang="fr-FR" dirty="0"/>
          </a:p>
        </p:txBody>
      </p:sp>
      <p:sp>
        <p:nvSpPr>
          <p:cNvPr id="3" name="Espace réservé du contenu 2"/>
          <p:cNvSpPr>
            <a:spLocks noGrp="1"/>
          </p:cNvSpPr>
          <p:nvPr>
            <p:ph idx="1"/>
          </p:nvPr>
        </p:nvSpPr>
        <p:spPr/>
        <p:txBody>
          <a:bodyPr>
            <a:normAutofit/>
          </a:bodyPr>
          <a:lstStyle/>
          <a:p>
            <a:r>
              <a:rPr lang="fr-FR" dirty="0" smtClean="0"/>
              <a:t>Le schéma ci-dessous illustre le processus d’une dépense dans le cadre de la GBCP</a:t>
            </a:r>
          </a:p>
        </p:txBody>
      </p:sp>
      <p:sp>
        <p:nvSpPr>
          <p:cNvPr id="4" name="Espace réservé du numéro de diapositive 3"/>
          <p:cNvSpPr>
            <a:spLocks noGrp="1"/>
          </p:cNvSpPr>
          <p:nvPr>
            <p:ph type="sldNum" sz="quarter" idx="10"/>
          </p:nvPr>
        </p:nvSpPr>
        <p:spPr/>
        <p:txBody>
          <a:bodyPr/>
          <a:lstStyle/>
          <a:p>
            <a:pPr>
              <a:defRPr/>
            </a:pPr>
            <a:fld id="{822D31ED-A7CF-4CAC-9FCC-C020B1EDC21F}" type="slidenum">
              <a:rPr lang="fr-FR" smtClean="0"/>
              <a:pPr>
                <a:defRPr/>
              </a:pPr>
              <a:t>23</a:t>
            </a:fld>
            <a:endParaRPr lang="fr-FR" dirty="0"/>
          </a:p>
        </p:txBody>
      </p:sp>
      <p:pic>
        <p:nvPicPr>
          <p:cNvPr id="5" name="Image 4"/>
          <p:cNvPicPr>
            <a:picLocks noChangeAspect="1"/>
          </p:cNvPicPr>
          <p:nvPr/>
        </p:nvPicPr>
        <p:blipFill>
          <a:blip r:embed="rId3" cstate="print"/>
          <a:stretch>
            <a:fillRect/>
          </a:stretch>
        </p:blipFill>
        <p:spPr>
          <a:xfrm>
            <a:off x="132922" y="2122392"/>
            <a:ext cx="8759558" cy="3754880"/>
          </a:xfrm>
          <a:prstGeom prst="rect">
            <a:avLst/>
          </a:prstGeom>
        </p:spPr>
      </p:pic>
    </p:spTree>
    <p:extLst>
      <p:ext uri="{BB962C8B-B14F-4D97-AF65-F5344CB8AC3E}">
        <p14:creationId xmlns:p14="http://schemas.microsoft.com/office/powerpoint/2010/main" val="39669967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nouveaux rôles : illustration</a:t>
            </a:r>
            <a:endParaRPr lang="fr-FR" dirty="0"/>
          </a:p>
        </p:txBody>
      </p:sp>
      <p:sp>
        <p:nvSpPr>
          <p:cNvPr id="3" name="Espace réservé du contenu 2"/>
          <p:cNvSpPr>
            <a:spLocks noGrp="1"/>
          </p:cNvSpPr>
          <p:nvPr>
            <p:ph idx="1"/>
          </p:nvPr>
        </p:nvSpPr>
        <p:spPr/>
        <p:txBody>
          <a:bodyPr>
            <a:normAutofit/>
          </a:bodyPr>
          <a:lstStyle/>
          <a:p>
            <a:r>
              <a:rPr lang="fr-FR" dirty="0" smtClean="0"/>
              <a:t>Le schéma ci-dessous illustre le processus d’une recette dans le cadre de la GBCP</a:t>
            </a:r>
          </a:p>
        </p:txBody>
      </p:sp>
      <p:sp>
        <p:nvSpPr>
          <p:cNvPr id="4" name="Espace réservé du numéro de diapositive 3"/>
          <p:cNvSpPr>
            <a:spLocks noGrp="1"/>
          </p:cNvSpPr>
          <p:nvPr>
            <p:ph type="sldNum" sz="quarter" idx="10"/>
          </p:nvPr>
        </p:nvSpPr>
        <p:spPr/>
        <p:txBody>
          <a:bodyPr/>
          <a:lstStyle/>
          <a:p>
            <a:pPr>
              <a:defRPr/>
            </a:pPr>
            <a:fld id="{822D31ED-A7CF-4CAC-9FCC-C020B1EDC21F}" type="slidenum">
              <a:rPr lang="fr-FR" smtClean="0"/>
              <a:pPr>
                <a:defRPr/>
              </a:pPr>
              <a:t>24</a:t>
            </a:fld>
            <a:endParaRPr lang="fr-FR" dirty="0"/>
          </a:p>
        </p:txBody>
      </p:sp>
      <p:pic>
        <p:nvPicPr>
          <p:cNvPr id="47" name="Image 46"/>
          <p:cNvPicPr>
            <a:picLocks noChangeAspect="1"/>
          </p:cNvPicPr>
          <p:nvPr/>
        </p:nvPicPr>
        <p:blipFill>
          <a:blip r:embed="rId3" cstate="print"/>
          <a:stretch>
            <a:fillRect/>
          </a:stretch>
        </p:blipFill>
        <p:spPr>
          <a:xfrm>
            <a:off x="107504" y="2168045"/>
            <a:ext cx="8896730" cy="3709227"/>
          </a:xfrm>
          <a:prstGeom prst="rect">
            <a:avLst/>
          </a:prstGeom>
        </p:spPr>
      </p:pic>
    </p:spTree>
    <p:extLst>
      <p:ext uri="{BB962C8B-B14F-4D97-AF65-F5344CB8AC3E}">
        <p14:creationId xmlns:p14="http://schemas.microsoft.com/office/powerpoint/2010/main" val="4740810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title"/>
          </p:nvPr>
        </p:nvSpPr>
        <p:spPr/>
        <p:txBody>
          <a:bodyPr/>
          <a:lstStyle/>
          <a:p>
            <a:pPr eaLnBrk="1" hangingPunct="1"/>
            <a:r>
              <a:rPr lang="fr-FR" sz="2800" dirty="0" smtClean="0"/>
              <a:t>Le circuit d’information</a:t>
            </a:r>
          </a:p>
        </p:txBody>
      </p:sp>
      <p:sp>
        <p:nvSpPr>
          <p:cNvPr id="75780" name="Rectangle 5"/>
          <p:cNvSpPr>
            <a:spLocks noGrp="1" noChangeArrowheads="1"/>
          </p:cNvSpPr>
          <p:nvPr>
            <p:ph idx="1"/>
          </p:nvPr>
        </p:nvSpPr>
        <p:spPr/>
        <p:txBody>
          <a:bodyPr>
            <a:normAutofit fontScale="92500"/>
          </a:bodyPr>
          <a:lstStyle/>
          <a:p>
            <a:pPr eaLnBrk="1" hangingPunct="1"/>
            <a:r>
              <a:rPr lang="fr-FR" dirty="0" smtClean="0"/>
              <a:t>Tant la dimension pluriannuelle du budget que les inter actions entre les acteurs imposent de fiabiliser et compléter l’information financière par des circuits d’information et de validation bien définis :</a:t>
            </a:r>
          </a:p>
          <a:p>
            <a:pPr lvl="1" eaLnBrk="1" hangingPunct="1"/>
            <a:r>
              <a:rPr lang="fr-FR" sz="1700" dirty="0" smtClean="0"/>
              <a:t>Décliner la stratégie décidée par le CA en données budgétaires à échéances pluriannuelles. Exemple : impact sur 5 ans des maquettes de formation</a:t>
            </a:r>
          </a:p>
          <a:p>
            <a:pPr lvl="1" eaLnBrk="1" hangingPunct="1"/>
            <a:r>
              <a:rPr lang="fr-FR" sz="1700" dirty="0"/>
              <a:t>A</a:t>
            </a:r>
            <a:r>
              <a:rPr lang="fr-FR" sz="1700" dirty="0" smtClean="0"/>
              <a:t>ller au-delà des plans pluriannuels d’investissement et contrats de recherche, et collecter toutes les informations présentes dans les schémas pluriannuels ou de programmation existants. Travail </a:t>
            </a:r>
            <a:r>
              <a:rPr lang="fr-FR" sz="1700" dirty="0"/>
              <a:t>transverse </a:t>
            </a:r>
            <a:r>
              <a:rPr lang="fr-FR" sz="1700" dirty="0" smtClean="0"/>
              <a:t>: directions support, composantes, direction financière, agence comptable</a:t>
            </a:r>
          </a:p>
          <a:p>
            <a:pPr lvl="1" eaLnBrk="1" hangingPunct="1"/>
            <a:r>
              <a:rPr lang="fr-FR" sz="1700" dirty="0" smtClean="0"/>
              <a:t>Systématiser le circuit de validation des conventions et des contrats pour connaître l’exhaustivité des engagements pris par l’établissement, et veiller à la qualité des conventions en intégrant des clauses financières suffisamment précises pour permettre l’engagement en AE</a:t>
            </a:r>
          </a:p>
          <a:p>
            <a:pPr lvl="1" eaLnBrk="1" hangingPunct="1"/>
            <a:r>
              <a:rPr lang="fr-FR" sz="1700" dirty="0" smtClean="0"/>
              <a:t>Positionner le service achat / marchés de façon intégrée dans la préparation et l’exécution budgétaire</a:t>
            </a:r>
            <a:endParaRPr lang="fr-FR" dirty="0" smtClean="0"/>
          </a:p>
          <a:p>
            <a:pPr eaLnBrk="1" hangingPunct="1"/>
            <a:r>
              <a:rPr lang="fr-FR" dirty="0" smtClean="0"/>
              <a:t>Condition de réussite : les acteurs de terrain (E/C, composantes…) doivent formuler leurs besoins de manière suffisamment précise et les estimer en collaboration étroite avec les services supports.</a:t>
            </a:r>
          </a:p>
        </p:txBody>
      </p:sp>
      <p:sp>
        <p:nvSpPr>
          <p:cNvPr id="4" name="Espace réservé du numéro de diapositive 3"/>
          <p:cNvSpPr>
            <a:spLocks noGrp="1"/>
          </p:cNvSpPr>
          <p:nvPr>
            <p:ph type="sldNum" sz="quarter" idx="10"/>
          </p:nvPr>
        </p:nvSpPr>
        <p:spPr/>
        <p:txBody>
          <a:bodyPr/>
          <a:lstStyle/>
          <a:p>
            <a:pPr>
              <a:defRPr/>
            </a:pPr>
            <a:fld id="{23232344-38AE-4C66-8555-05F67F0CA4AE}" type="slidenum">
              <a:rPr lang="fr-FR"/>
              <a:pPr>
                <a:defRPr/>
              </a:pPr>
              <a:t>25</a:t>
            </a:fld>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Modernisation : le service facturier</a:t>
            </a:r>
            <a:endParaRPr lang="fr-FR" dirty="0"/>
          </a:p>
        </p:txBody>
      </p:sp>
      <p:sp>
        <p:nvSpPr>
          <p:cNvPr id="3" name="Espace réservé du contenu 2"/>
          <p:cNvSpPr>
            <a:spLocks noGrp="1"/>
          </p:cNvSpPr>
          <p:nvPr>
            <p:ph idx="1"/>
          </p:nvPr>
        </p:nvSpPr>
        <p:spPr/>
        <p:txBody>
          <a:bodyPr/>
          <a:lstStyle/>
          <a:p>
            <a:r>
              <a:rPr lang="fr-FR" dirty="0" smtClean="0"/>
              <a:t>Le décret n°2008-618 prévoyait la possibilité de mettre en place un service facturier. Le décret n°2012-1246 valide ce dispositif qui reste optionnel.</a:t>
            </a:r>
          </a:p>
          <a:p>
            <a:endParaRPr lang="fr-FR" sz="1000" dirty="0" smtClean="0"/>
          </a:p>
          <a:p>
            <a:r>
              <a:rPr lang="fr-FR" sz="2000" dirty="0" smtClean="0"/>
              <a:t>La définition donnée par la GBCP est plus complète mais l’objet reste le même : centre de traitement et de paiement unique des factures fournisseurs sous l’autorité de l’agent comptable.</a:t>
            </a:r>
          </a:p>
          <a:p>
            <a:endParaRPr lang="fr-FR" sz="1000" dirty="0" smtClean="0"/>
          </a:p>
          <a:p>
            <a:r>
              <a:rPr lang="fr-FR" sz="2000" dirty="0" smtClean="0"/>
              <a:t>La mise en place du service facturier :</a:t>
            </a:r>
          </a:p>
          <a:p>
            <a:pPr lvl="1"/>
            <a:r>
              <a:rPr lang="fr-FR" dirty="0" smtClean="0"/>
              <a:t>Points forts :</a:t>
            </a:r>
          </a:p>
          <a:p>
            <a:pPr lvl="2"/>
            <a:r>
              <a:rPr lang="fr-FR" sz="1600" dirty="0" smtClean="0"/>
              <a:t>Respect des délais de paiement, réduction du risque de paiement d’intérêts moratoires</a:t>
            </a:r>
          </a:p>
          <a:p>
            <a:pPr lvl="2"/>
            <a:r>
              <a:rPr lang="fr-FR" sz="1600" dirty="0" smtClean="0"/>
              <a:t>Amélioration de la qualité financière et comptable</a:t>
            </a:r>
          </a:p>
          <a:p>
            <a:pPr lvl="2"/>
            <a:r>
              <a:rPr lang="fr-FR" sz="1600" dirty="0" smtClean="0"/>
              <a:t>Optimisation de la dépense via la suppression des contrôles redondants</a:t>
            </a:r>
          </a:p>
          <a:p>
            <a:pPr lvl="1"/>
            <a:r>
              <a:rPr lang="fr-FR" dirty="0" smtClean="0"/>
              <a:t>Conditions de réussite :</a:t>
            </a:r>
          </a:p>
          <a:p>
            <a:pPr lvl="2"/>
            <a:r>
              <a:rPr lang="fr-FR" sz="1600" dirty="0" smtClean="0"/>
              <a:t>Professionnalisation des agents de toute la chaîne de la dépense</a:t>
            </a:r>
          </a:p>
          <a:p>
            <a:pPr lvl="2"/>
            <a:r>
              <a:rPr lang="fr-FR" sz="1600" dirty="0" smtClean="0"/>
              <a:t>Qualité de la commande et du service fait en amont</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26</a:t>
            </a:fld>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Modernisation : le contrôle interne</a:t>
            </a:r>
            <a:endParaRPr lang="fr-FR" dirty="0"/>
          </a:p>
        </p:txBody>
      </p:sp>
      <p:sp>
        <p:nvSpPr>
          <p:cNvPr id="3" name="Espace réservé du contenu 2"/>
          <p:cNvSpPr>
            <a:spLocks noGrp="1"/>
          </p:cNvSpPr>
          <p:nvPr>
            <p:ph idx="1"/>
          </p:nvPr>
        </p:nvSpPr>
        <p:spPr>
          <a:xfrm>
            <a:off x="406400" y="973138"/>
            <a:ext cx="8237538" cy="5143500"/>
          </a:xfrm>
        </p:spPr>
        <p:txBody>
          <a:bodyPr/>
          <a:lstStyle/>
          <a:p>
            <a:r>
              <a:rPr lang="fr-FR" sz="2000" dirty="0" smtClean="0"/>
              <a:t>Avant les décrets GBCP, le contrôle interne comptable et financier (CICF) était déjà obligatoire. Pour les établissements publics, la circulaire DGFIP du 1er juin 2011 établissait notamment le cadre de mise en œuvre de la démarche de CICF.</a:t>
            </a:r>
          </a:p>
          <a:p>
            <a:endParaRPr lang="fr-FR" sz="1000" dirty="0" smtClean="0"/>
          </a:p>
          <a:p>
            <a:r>
              <a:rPr lang="fr-FR" sz="2000" dirty="0" smtClean="0"/>
              <a:t>La GBCP introduit en sus la notion de contrôle interne budgétaire : qualité et soutenabilité de la prévision budgétaire et de son exécution.</a:t>
            </a:r>
          </a:p>
          <a:p>
            <a:endParaRPr lang="fr-FR" sz="1000" dirty="0" smtClean="0"/>
          </a:p>
          <a:p>
            <a:r>
              <a:rPr lang="fr-FR" sz="2000" dirty="0" smtClean="0"/>
              <a:t>Le contrôle interne </a:t>
            </a:r>
            <a:r>
              <a:rPr lang="fr-FR" dirty="0" smtClean="0"/>
              <a:t>:</a:t>
            </a:r>
          </a:p>
          <a:p>
            <a:pPr lvl="2"/>
            <a:r>
              <a:rPr lang="fr-FR" sz="1600" dirty="0" smtClean="0"/>
              <a:t>Répond à une obligation réglementaire</a:t>
            </a:r>
          </a:p>
          <a:p>
            <a:pPr lvl="2"/>
            <a:r>
              <a:rPr lang="fr-FR" sz="1600" dirty="0" smtClean="0"/>
              <a:t>Permet d’assurer une meilleure maîtrise des circuits financiers en s’appuyant sur une analyse des risques</a:t>
            </a:r>
          </a:p>
          <a:p>
            <a:pPr lvl="2"/>
            <a:r>
              <a:rPr lang="fr-FR" sz="1600" dirty="0" smtClean="0"/>
              <a:t>Constitue une opportunité d’optimiser les procédures et l’organisation.</a:t>
            </a:r>
          </a:p>
          <a:p>
            <a:pPr lvl="2"/>
            <a:r>
              <a:rPr lang="fr-FR" sz="1600" dirty="0" smtClean="0"/>
              <a:t>Garantit la qualité comptable et financière et la qualité de la prévision budgétaire</a:t>
            </a:r>
            <a:endParaRPr lang="fr-FR" dirty="0" smtClean="0"/>
          </a:p>
          <a:p>
            <a:r>
              <a:rPr lang="fr-FR" sz="2000" dirty="0" smtClean="0"/>
              <a:t>Conditions de réussite : portage politique, moyens adaptés, implication des acteurs, démarche itérative et partenariale.</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27</a:t>
            </a:fld>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Modernisation : le contrôle hiérarchisé de la dépense</a:t>
            </a:r>
            <a:endParaRPr lang="fr-FR" dirty="0"/>
          </a:p>
        </p:txBody>
      </p:sp>
      <p:sp>
        <p:nvSpPr>
          <p:cNvPr id="3" name="Espace réservé du contenu 2"/>
          <p:cNvSpPr>
            <a:spLocks noGrp="1"/>
          </p:cNvSpPr>
          <p:nvPr>
            <p:ph idx="1"/>
          </p:nvPr>
        </p:nvSpPr>
        <p:spPr/>
        <p:txBody>
          <a:bodyPr/>
          <a:lstStyle/>
          <a:p>
            <a:r>
              <a:rPr lang="fr-FR" dirty="0" smtClean="0"/>
              <a:t>Applicable aux établissements publics depuis 2004, à l’initiative de l’agent comptable.</a:t>
            </a:r>
          </a:p>
          <a:p>
            <a:r>
              <a:rPr lang="fr-FR" dirty="0" smtClean="0"/>
              <a:t>Le décret n°2008-618 autorisait l’agent comptable à mettre en place ce dispositif </a:t>
            </a:r>
          </a:p>
          <a:p>
            <a:r>
              <a:rPr lang="fr-FR" dirty="0" smtClean="0"/>
              <a:t>La GBCP précise le contrôle hiérarchisé de la dépense : périmètre, périodicité des contrôles, plan de contrôle.</a:t>
            </a:r>
          </a:p>
          <a:p>
            <a:r>
              <a:rPr lang="fr-FR" dirty="0" smtClean="0"/>
              <a:t>La GBCP introduit également la notion de contrôle partenarial (contrôle allégé) entre ordonnateur et comptable.</a:t>
            </a:r>
          </a:p>
          <a:p>
            <a:r>
              <a:rPr lang="fr-FR" dirty="0" smtClean="0"/>
              <a:t>Le contrôle hiérarchisé de la dépense :</a:t>
            </a:r>
          </a:p>
          <a:p>
            <a:pPr lvl="1"/>
            <a:r>
              <a:rPr lang="fr-FR" dirty="0" smtClean="0"/>
              <a:t>S’appuie sur la cartographie des risques élaborée par la démarche de contrôle interne</a:t>
            </a:r>
          </a:p>
          <a:p>
            <a:pPr lvl="1"/>
            <a:r>
              <a:rPr lang="fr-FR" dirty="0" smtClean="0"/>
              <a:t>Cible des contrôles plus efficaces (sécurisation du circuit de la dépense)</a:t>
            </a:r>
          </a:p>
          <a:p>
            <a:pPr lvl="1"/>
            <a:r>
              <a:rPr lang="fr-FR" dirty="0" smtClean="0"/>
              <a:t>Permet des contrôles plus fluides et un paiement plus rapide</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28</a:t>
            </a:fld>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Modernisation : la dématérialisation des pièces</a:t>
            </a:r>
            <a:endParaRPr lang="fr-FR" dirty="0"/>
          </a:p>
        </p:txBody>
      </p:sp>
      <p:sp>
        <p:nvSpPr>
          <p:cNvPr id="3" name="Espace réservé du contenu 2"/>
          <p:cNvSpPr>
            <a:spLocks noGrp="1"/>
          </p:cNvSpPr>
          <p:nvPr>
            <p:ph idx="1"/>
          </p:nvPr>
        </p:nvSpPr>
        <p:spPr/>
        <p:txBody>
          <a:bodyPr/>
          <a:lstStyle/>
          <a:p>
            <a:r>
              <a:rPr lang="fr-FR" dirty="0" smtClean="0"/>
              <a:t>Avant les décrets GBCP, une démarche de dématérialisation était déjà possible : suppression des mandats et des titres de recettes et dématérialisation du compte financier autorisées par le décret n°2008-618, dématérialisation des factures selon l’article 289 du code général des impôts... </a:t>
            </a:r>
          </a:p>
          <a:p>
            <a:endParaRPr lang="fr-FR" sz="1000" dirty="0" smtClean="0"/>
          </a:p>
          <a:p>
            <a:r>
              <a:rPr lang="fr-FR" dirty="0" smtClean="0"/>
              <a:t>La GBCP valide et généralise la dématérialisation des pièces justificatives et l’envoi des ordres de recouvrer par voie électronique.</a:t>
            </a:r>
          </a:p>
          <a:p>
            <a:endParaRPr lang="fr-FR" sz="1000" dirty="0" smtClean="0"/>
          </a:p>
          <a:p>
            <a:r>
              <a:rPr lang="fr-FR" dirty="0" smtClean="0"/>
              <a:t>La dématérialisation des pièces permet :</a:t>
            </a:r>
          </a:p>
          <a:p>
            <a:pPr lvl="1"/>
            <a:r>
              <a:rPr lang="fr-FR" dirty="0" smtClean="0"/>
              <a:t>Des gains de productivité</a:t>
            </a:r>
          </a:p>
          <a:p>
            <a:pPr lvl="1"/>
            <a:r>
              <a:rPr lang="fr-FR" dirty="0" smtClean="0"/>
              <a:t>L’accélération des procédures</a:t>
            </a:r>
          </a:p>
          <a:p>
            <a:pPr lvl="1"/>
            <a:r>
              <a:rPr lang="fr-FR" dirty="0" smtClean="0"/>
              <a:t>La conservation et la traçabilité des documents facilitées</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29</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dirty="0">
                <a:effectLst>
                  <a:outerShdw blurRad="38100" dist="38100" dir="2700000" algn="tl">
                    <a:srgbClr val="000000">
                      <a:alpha val="43137"/>
                    </a:srgbClr>
                  </a:outerShdw>
                </a:effectLst>
              </a:rPr>
              <a:t>La Gestion Budgétaire et Comptable Publique : présentation et enjeux</a:t>
            </a:r>
            <a:endParaRPr lang="fr-FR" sz="3200" dirty="0" smtClean="0">
              <a:effectLst>
                <a:outerShdw blurRad="38100" dist="38100" dir="2700000" algn="tl">
                  <a:srgbClr val="000000">
                    <a:alpha val="43137"/>
                  </a:srgbClr>
                </a:outerShdw>
              </a:effectLst>
            </a:endParaRPr>
          </a:p>
        </p:txBody>
      </p:sp>
      <p:sp>
        <p:nvSpPr>
          <p:cNvPr id="54275" name="Rectangle 1027"/>
          <p:cNvSpPr>
            <a:spLocks noGrp="1" noChangeArrowheads="1"/>
          </p:cNvSpPr>
          <p:nvPr>
            <p:ph idx="1"/>
          </p:nvPr>
        </p:nvSpPr>
        <p:spPr>
          <a:xfrm>
            <a:off x="406400" y="1700808"/>
            <a:ext cx="8229600" cy="5143500"/>
          </a:xfrm>
        </p:spPr>
        <p:txBody>
          <a:bodyPr/>
          <a:lstStyle/>
          <a:p>
            <a:pPr marL="914400" lvl="1" indent="-457200" eaLnBrk="1" hangingPunct="1">
              <a:spcBef>
                <a:spcPct val="0"/>
              </a:spcBef>
              <a:buClrTx/>
              <a:buSzTx/>
              <a:buNone/>
              <a:tabLst>
                <a:tab pos="1257300" algn="l"/>
              </a:tabLst>
              <a:defRPr/>
            </a:pPr>
            <a:r>
              <a:rPr lang="fr-FR" sz="4000" b="1" kern="1200" dirty="0">
                <a:solidFill>
                  <a:srgbClr val="669900"/>
                </a:solidFill>
                <a:effectLst>
                  <a:outerShdw blurRad="38100" dist="38100" dir="2700000" algn="tl">
                    <a:srgbClr val="000000">
                      <a:alpha val="43137"/>
                    </a:srgbClr>
                  </a:outerShdw>
                </a:effectLst>
              </a:rPr>
              <a:t>1.	</a:t>
            </a:r>
            <a:r>
              <a:rPr lang="fr-FR" sz="4000" b="1" kern="1200" dirty="0" smtClean="0">
                <a:solidFill>
                  <a:srgbClr val="669900"/>
                </a:solidFill>
                <a:effectLst>
                  <a:outerShdw blurRad="38100" dist="38100" dir="2700000" algn="tl">
                    <a:srgbClr val="000000">
                      <a:alpha val="43137"/>
                    </a:srgbClr>
                  </a:outerShdw>
                </a:effectLst>
              </a:rPr>
              <a:t>GBCP : présentation</a:t>
            </a:r>
            <a:endParaRPr lang="fr-FR" sz="4000" b="1" kern="1200" dirty="0">
              <a:solidFill>
                <a:srgbClr val="000000"/>
              </a:solidFill>
              <a:effectLst>
                <a:outerShdw blurRad="38100" dist="38100" dir="2700000" algn="tl">
                  <a:srgbClr val="000000">
                    <a:alpha val="43137"/>
                  </a:srgbClr>
                </a:outerShdw>
              </a:effectLst>
            </a:endParaRPr>
          </a:p>
          <a:p>
            <a:pPr marL="914400" lvl="1" indent="-457200" eaLnBrk="1" hangingPunct="1">
              <a:spcBef>
                <a:spcPts val="2400"/>
              </a:spcBef>
              <a:buClrTx/>
              <a:buSzTx/>
              <a:buNone/>
              <a:defRPr/>
            </a:pPr>
            <a:r>
              <a:rPr lang="fr-FR" sz="2800" b="1" kern="1200" dirty="0">
                <a:solidFill>
                  <a:srgbClr val="4597A0"/>
                </a:solidFill>
              </a:rPr>
              <a:t>2.	</a:t>
            </a:r>
            <a:r>
              <a:rPr lang="fr-FR" sz="2800" b="1" kern="1200" dirty="0" smtClean="0">
                <a:solidFill>
                  <a:srgbClr val="4597A0"/>
                </a:solidFill>
              </a:rPr>
              <a:t>GBCP : les grands principes</a:t>
            </a:r>
            <a:endParaRPr lang="fr-FR" sz="2800" b="1" kern="1200" dirty="0">
              <a:solidFill>
                <a:srgbClr val="4597A0"/>
              </a:solidFill>
            </a:endParaRPr>
          </a:p>
          <a:p>
            <a:pPr marL="914400" lvl="1" indent="-457200" eaLnBrk="1" hangingPunct="1">
              <a:spcBef>
                <a:spcPts val="2400"/>
              </a:spcBef>
              <a:buClrTx/>
              <a:buSzTx/>
              <a:buNone/>
              <a:defRPr/>
            </a:pPr>
            <a:r>
              <a:rPr lang="fr-FR" sz="2800" b="1" kern="1200" dirty="0">
                <a:solidFill>
                  <a:srgbClr val="990033"/>
                </a:solidFill>
              </a:rPr>
              <a:t>3.	M</a:t>
            </a:r>
            <a:r>
              <a:rPr lang="fr-FR" sz="2800" b="1" kern="1200" dirty="0" smtClean="0">
                <a:solidFill>
                  <a:srgbClr val="990033"/>
                </a:solidFill>
              </a:rPr>
              <a:t>odernisation et organisation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003399"/>
                </a:solidFill>
              </a:rPr>
              <a:t>4.	</a:t>
            </a:r>
            <a:r>
              <a:rPr lang="fr-FR" sz="2800" b="1" kern="1200" dirty="0" smtClean="0">
                <a:solidFill>
                  <a:srgbClr val="003399"/>
                </a:solidFill>
              </a:rPr>
              <a:t>GBCP et pilotage</a:t>
            </a:r>
            <a:endParaRPr lang="fr-FR" sz="2800" b="1" kern="1200" dirty="0">
              <a:solidFill>
                <a:srgbClr val="003399"/>
              </a:solidFill>
            </a:endParaRPr>
          </a:p>
          <a:p>
            <a:pPr marL="971550" lvl="1" indent="-514350" eaLnBrk="1" hangingPunct="1">
              <a:spcBef>
                <a:spcPts val="2400"/>
              </a:spcBef>
              <a:buClrTx/>
              <a:buSzTx/>
              <a:buFont typeface="Wingdings" pitchFamily="2" charset="2"/>
              <a:buAutoNum type="arabicPeriod" startAt="5"/>
              <a:defRPr/>
            </a:pPr>
            <a:r>
              <a:rPr lang="fr-FR" sz="2800" b="1" kern="1200" dirty="0" smtClean="0">
                <a:solidFill>
                  <a:srgbClr val="FF6600"/>
                </a:solidFill>
              </a:rPr>
              <a:t>Annexes</a:t>
            </a:r>
            <a:endParaRPr lang="fr-FR" sz="2800" b="1" kern="1200" dirty="0">
              <a:solidFill>
                <a:srgbClr val="FF6600"/>
              </a:solidFill>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3</a:t>
            </a:fld>
            <a:endParaRPr lang="fr-FR" dirty="0"/>
          </a:p>
        </p:txBody>
      </p:sp>
    </p:spTree>
    <p:extLst>
      <p:ext uri="{BB962C8B-B14F-4D97-AF65-F5344CB8AC3E}">
        <p14:creationId xmlns:p14="http://schemas.microsoft.com/office/powerpoint/2010/main" val="2422975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Modernisation : l’audit </a:t>
            </a:r>
            <a:r>
              <a:rPr lang="fr-FR" dirty="0"/>
              <a:t>interne</a:t>
            </a:r>
          </a:p>
        </p:txBody>
      </p:sp>
      <p:sp>
        <p:nvSpPr>
          <p:cNvPr id="3" name="Espace réservé du contenu 2"/>
          <p:cNvSpPr>
            <a:spLocks noGrp="1"/>
          </p:cNvSpPr>
          <p:nvPr>
            <p:ph idx="1"/>
          </p:nvPr>
        </p:nvSpPr>
        <p:spPr/>
        <p:txBody>
          <a:bodyPr>
            <a:normAutofit/>
          </a:bodyPr>
          <a:lstStyle/>
          <a:p>
            <a:r>
              <a:rPr lang="fr-FR" dirty="0" smtClean="0"/>
              <a:t>Le décret n°2008-618 mentionnait l’audit interne comme outil de pilotage</a:t>
            </a:r>
          </a:p>
          <a:p>
            <a:endParaRPr lang="fr-FR" sz="1000" dirty="0" smtClean="0"/>
          </a:p>
          <a:p>
            <a:r>
              <a:rPr lang="fr-FR" dirty="0" smtClean="0"/>
              <a:t>Le décret n°2012-1246 confirme et précise ce dispositif :</a:t>
            </a:r>
          </a:p>
          <a:p>
            <a:pPr lvl="1"/>
            <a:r>
              <a:rPr lang="fr-FR" dirty="0" smtClean="0"/>
              <a:t>Les établissements se dotent de programmes d’audit</a:t>
            </a:r>
          </a:p>
          <a:p>
            <a:pPr lvl="1"/>
            <a:r>
              <a:rPr lang="fr-FR" dirty="0" smtClean="0"/>
              <a:t>et peuvent constituer des comités d’audit</a:t>
            </a:r>
          </a:p>
          <a:p>
            <a:pPr lvl="1"/>
            <a:endParaRPr lang="fr-FR" sz="1000" dirty="0" smtClean="0"/>
          </a:p>
          <a:p>
            <a:pPr marL="342900" lvl="2" indent="-342900">
              <a:buFont typeface="Wingdings" pitchFamily="2" charset="2"/>
              <a:buChar char="v"/>
            </a:pPr>
            <a:r>
              <a:rPr lang="fr-FR" sz="2200" dirty="0">
                <a:ea typeface="+mn-ea"/>
                <a:cs typeface="+mn-cs"/>
              </a:rPr>
              <a:t>L’audit interne évalue le contrôle interne et contribue à fiabiliser les processus (démarche d’amélioration continue).</a:t>
            </a:r>
          </a:p>
          <a:p>
            <a:endParaRPr lang="fr-FR" sz="1000" dirty="0" smtClean="0"/>
          </a:p>
          <a:p>
            <a:r>
              <a:rPr lang="fr-FR" dirty="0" smtClean="0"/>
              <a:t>L’audit interne :</a:t>
            </a:r>
          </a:p>
          <a:p>
            <a:pPr lvl="1"/>
            <a:r>
              <a:rPr lang="fr-FR" dirty="0" smtClean="0"/>
              <a:t>Contribue au renforcement de la maîtrise des risques</a:t>
            </a:r>
          </a:p>
          <a:p>
            <a:pPr lvl="1"/>
            <a:r>
              <a:rPr lang="fr-FR" dirty="0" smtClean="0"/>
              <a:t>Permet d’atteindre une assurance raisonnable sur la maîtrise des opérations</a:t>
            </a:r>
          </a:p>
          <a:p>
            <a:pPr lvl="1"/>
            <a:r>
              <a:rPr lang="fr-FR" dirty="0" smtClean="0"/>
              <a:t>Est un gage de transparence et d’efficacité du contrôle interne</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30</a:t>
            </a:fld>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Modernisation : l’arrêté des comptes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Article 49 du décret n°2008-618 : certification des comptes par les commissaires aux comptes et arrêté des comptes au 30 avril N+1</a:t>
            </a:r>
          </a:p>
          <a:p>
            <a:r>
              <a:rPr lang="fr-FR" dirty="0" smtClean="0"/>
              <a:t>Le décret n°2012-1246 réduit le délai d’arrêté des comptes (articles 212 et 232) :</a:t>
            </a:r>
          </a:p>
          <a:p>
            <a:pPr lvl="1"/>
            <a:r>
              <a:rPr lang="fr-FR" dirty="0" smtClean="0"/>
              <a:t>Fixé au 28 février N+1</a:t>
            </a:r>
          </a:p>
          <a:p>
            <a:pPr lvl="1"/>
            <a:r>
              <a:rPr lang="fr-FR" dirty="0" smtClean="0"/>
              <a:t>Régime transitoire jusqu’au 31 mars pour les comptes financiers 2012 à 2014</a:t>
            </a:r>
          </a:p>
          <a:p>
            <a:pPr lvl="1"/>
            <a:endParaRPr lang="fr-FR" dirty="0" smtClean="0"/>
          </a:p>
          <a:p>
            <a:r>
              <a:rPr lang="fr-FR" dirty="0" smtClean="0"/>
              <a:t>Impacts organisationnels :</a:t>
            </a:r>
          </a:p>
          <a:p>
            <a:pPr lvl="1"/>
            <a:r>
              <a:rPr lang="fr-FR" sz="1800" dirty="0" smtClean="0"/>
              <a:t>Nécessité de fluidifier et d’anticiper au fil de l’eau les actes de gestion effectués aujourd’hui en clôture.</a:t>
            </a:r>
          </a:p>
          <a:p>
            <a:pPr lvl="1"/>
            <a:r>
              <a:rPr lang="fr-FR" sz="1800" dirty="0" smtClean="0"/>
              <a:t>Outils : clôtures intermédiaires, suivi des engagements non soldés, des service faits non facturés, apurement des comptes d’attente…</a:t>
            </a:r>
          </a:p>
          <a:p>
            <a:r>
              <a:rPr lang="fr-FR" dirty="0" smtClean="0"/>
              <a:t>Objectif : disposer le plus en amont possible des informations financières et patrimoniales indispensables au pilotage de l’établissement</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31</a:t>
            </a:fld>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Récapitulatif des impacts organisationnels</a:t>
            </a:r>
            <a:endParaRPr lang="fr-FR" dirty="0"/>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32</a:t>
            </a:fld>
            <a:endParaRPr lang="fr-FR" dirty="0"/>
          </a:p>
        </p:txBody>
      </p:sp>
      <p:graphicFrame>
        <p:nvGraphicFramePr>
          <p:cNvPr id="6" name="Objet 5"/>
          <p:cNvGraphicFramePr>
            <a:graphicFrameLocks noChangeAspect="1"/>
          </p:cNvGraphicFramePr>
          <p:nvPr>
            <p:extLst>
              <p:ext uri="{D42A27DB-BD31-4B8C-83A1-F6EECF244321}">
                <p14:modId xmlns:p14="http://schemas.microsoft.com/office/powerpoint/2010/main" val="759471491"/>
              </p:ext>
            </p:extLst>
          </p:nvPr>
        </p:nvGraphicFramePr>
        <p:xfrm>
          <a:off x="61913" y="1357313"/>
          <a:ext cx="8582025" cy="4413250"/>
        </p:xfrm>
        <a:graphic>
          <a:graphicData uri="http://schemas.openxmlformats.org/presentationml/2006/ole">
            <mc:AlternateContent xmlns:mc="http://schemas.openxmlformats.org/markup-compatibility/2006">
              <mc:Choice xmlns:v="urn:schemas-microsoft-com:vml" Requires="v">
                <p:oleObj spid="_x0000_s7244" name="Feuille de calcul" r:id="rId5" imgW="8677343" imgH="4667385" progId="Excel.Sheet.12">
                  <p:embed/>
                </p:oleObj>
              </mc:Choice>
              <mc:Fallback>
                <p:oleObj name="Feuille de calcul" r:id="rId5" imgW="8677343" imgH="4667385" progId="Excel.Sheet.12">
                  <p:embed/>
                  <p:pic>
                    <p:nvPicPr>
                      <p:cNvPr id="0" name="Picture 60"/>
                      <p:cNvPicPr>
                        <a:picLocks noChangeAspect="1" noChangeArrowheads="1"/>
                      </p:cNvPicPr>
                      <p:nvPr/>
                    </p:nvPicPr>
                    <p:blipFill>
                      <a:blip r:embed="rId6"/>
                      <a:srcRect/>
                      <a:stretch>
                        <a:fillRect/>
                      </a:stretch>
                    </p:blipFill>
                    <p:spPr bwMode="auto">
                      <a:xfrm>
                        <a:off x="61913" y="1357313"/>
                        <a:ext cx="8582025" cy="441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3323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Récapitulatif des impacts organisationnels</a:t>
            </a:r>
            <a:endParaRPr lang="fr-FR" dirty="0"/>
          </a:p>
        </p:txBody>
      </p:sp>
      <p:sp>
        <p:nvSpPr>
          <p:cNvPr id="8" name="Espace réservé du contenu 7"/>
          <p:cNvSpPr>
            <a:spLocks noGrp="1"/>
          </p:cNvSpPr>
          <p:nvPr>
            <p:ph idx="1"/>
          </p:nvPr>
        </p:nvSpPr>
        <p:spPr>
          <a:xfrm>
            <a:off x="366910" y="1052736"/>
            <a:ext cx="8237538" cy="5143500"/>
          </a:xfrm>
        </p:spPr>
        <p:txBody>
          <a:bodyPr/>
          <a:lstStyle/>
          <a:p>
            <a:endParaRPr lang="fr-FR" sz="2400" u="sng" dirty="0" smtClean="0"/>
          </a:p>
          <a:p>
            <a:endParaRPr lang="fr-FR" sz="2400" u="sng" dirty="0"/>
          </a:p>
          <a:p>
            <a:endParaRPr lang="fr-FR" sz="2400" u="sng" dirty="0" smtClean="0"/>
          </a:p>
          <a:p>
            <a:endParaRPr lang="fr-FR" sz="2400" u="sng" dirty="0"/>
          </a:p>
          <a:p>
            <a:pPr marL="0" indent="0">
              <a:buNone/>
            </a:pPr>
            <a:endParaRPr lang="fr-FR" sz="2400" u="sng" dirty="0" smtClean="0"/>
          </a:p>
          <a:p>
            <a:pPr marL="0" indent="0">
              <a:buNone/>
            </a:pPr>
            <a:endParaRPr lang="fr-FR" sz="2400" u="sng" dirty="0"/>
          </a:p>
          <a:p>
            <a:pPr marL="0" indent="0">
              <a:buNone/>
            </a:pPr>
            <a:endParaRPr lang="fr-FR" sz="1600" u="sng" dirty="0" smtClean="0"/>
          </a:p>
          <a:p>
            <a:endParaRPr lang="fr-FR" sz="1600" u="sng" dirty="0" smtClean="0"/>
          </a:p>
          <a:p>
            <a:pPr marL="0" indent="0">
              <a:buNone/>
            </a:pPr>
            <a:endParaRPr lang="fr-FR" sz="2400" u="sng" dirty="0"/>
          </a:p>
          <a:p>
            <a:r>
              <a:rPr lang="fr-FR" sz="2000" dirty="0" smtClean="0"/>
              <a:t>Conditions </a:t>
            </a:r>
            <a:r>
              <a:rPr lang="fr-FR" sz="2000" dirty="0"/>
              <a:t>de réussite :</a:t>
            </a:r>
          </a:p>
          <a:p>
            <a:pPr lvl="1"/>
            <a:r>
              <a:rPr lang="fr-FR" sz="1800" dirty="0"/>
              <a:t>Organiser un circuit d’information et de validation des données financières (conventions, marchés,…), </a:t>
            </a:r>
            <a:endParaRPr lang="fr-FR" sz="1800" dirty="0" smtClean="0"/>
          </a:p>
          <a:p>
            <a:pPr lvl="1"/>
            <a:r>
              <a:rPr lang="fr-FR" sz="1800" dirty="0" smtClean="0"/>
              <a:t>notamment </a:t>
            </a:r>
            <a:r>
              <a:rPr lang="fr-FR" sz="1800" dirty="0"/>
              <a:t>pour s’assurer de l’exhaustivité des engagements, et de la précision des modalités financières des conventions. </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33</a:t>
            </a:fld>
            <a:endParaRPr lang="fr-FR" dirty="0"/>
          </a:p>
        </p:txBody>
      </p:sp>
      <p:graphicFrame>
        <p:nvGraphicFramePr>
          <p:cNvPr id="5" name="Objet 4"/>
          <p:cNvGraphicFramePr>
            <a:graphicFrameLocks noChangeAspect="1"/>
          </p:cNvGraphicFramePr>
          <p:nvPr>
            <p:extLst>
              <p:ext uri="{D42A27DB-BD31-4B8C-83A1-F6EECF244321}">
                <p14:modId xmlns:p14="http://schemas.microsoft.com/office/powerpoint/2010/main" val="3954756897"/>
              </p:ext>
            </p:extLst>
          </p:nvPr>
        </p:nvGraphicFramePr>
        <p:xfrm>
          <a:off x="268288" y="925513"/>
          <a:ext cx="8281987" cy="3698875"/>
        </p:xfrm>
        <a:graphic>
          <a:graphicData uri="http://schemas.openxmlformats.org/presentationml/2006/ole">
            <mc:AlternateContent xmlns:mc="http://schemas.openxmlformats.org/markup-compatibility/2006">
              <mc:Choice xmlns:v="urn:schemas-microsoft-com:vml" Requires="v">
                <p:oleObj spid="_x0000_s8271" name="Feuille de calcul" r:id="rId5" imgW="8677343" imgH="3876743" progId="Excel.Sheet.12">
                  <p:embed/>
                </p:oleObj>
              </mc:Choice>
              <mc:Fallback>
                <p:oleObj name="Feuille de calcul" r:id="rId5" imgW="8677343" imgH="3876743" progId="Excel.Sheet.12">
                  <p:embed/>
                  <p:pic>
                    <p:nvPicPr>
                      <p:cNvPr id="0" name="Picture 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288" y="925513"/>
                        <a:ext cx="8281987" cy="369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616558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dirty="0">
                <a:effectLst>
                  <a:outerShdw blurRad="38100" dist="38100" dir="2700000" algn="tl">
                    <a:srgbClr val="000000">
                      <a:alpha val="43137"/>
                    </a:srgbClr>
                  </a:outerShdw>
                </a:effectLst>
              </a:rPr>
              <a:t>La réforme GBCP :</a:t>
            </a:r>
            <a:br>
              <a:rPr lang="fr-FR" sz="3200" dirty="0">
                <a:effectLst>
                  <a:outerShdw blurRad="38100" dist="38100" dir="2700000" algn="tl">
                    <a:srgbClr val="000000">
                      <a:alpha val="43137"/>
                    </a:srgbClr>
                  </a:outerShdw>
                </a:effectLst>
              </a:rPr>
            </a:br>
            <a:r>
              <a:rPr lang="fr-FR" sz="3200" dirty="0">
                <a:effectLst>
                  <a:outerShdw blurRad="38100" dist="38100" dir="2700000" algn="tl">
                    <a:srgbClr val="000000">
                      <a:alpha val="43137"/>
                    </a:srgbClr>
                  </a:outerShdw>
                </a:effectLst>
              </a:rPr>
              <a:t>présentation et </a:t>
            </a:r>
            <a:r>
              <a:rPr lang="fr-FR" sz="3200" dirty="0" smtClean="0">
                <a:effectLst>
                  <a:outerShdw blurRad="38100" dist="38100" dir="2700000" algn="tl">
                    <a:srgbClr val="000000">
                      <a:alpha val="43137"/>
                    </a:srgbClr>
                  </a:outerShdw>
                </a:effectLst>
              </a:rPr>
              <a:t>enjeux</a:t>
            </a:r>
          </a:p>
        </p:txBody>
      </p:sp>
      <p:sp>
        <p:nvSpPr>
          <p:cNvPr id="54275" name="Rectangle 1027"/>
          <p:cNvSpPr>
            <a:spLocks noGrp="1" noChangeArrowheads="1"/>
          </p:cNvSpPr>
          <p:nvPr>
            <p:ph idx="1"/>
          </p:nvPr>
        </p:nvSpPr>
        <p:spPr>
          <a:xfrm>
            <a:off x="406400" y="1700808"/>
            <a:ext cx="8229600" cy="5143500"/>
          </a:xfrm>
        </p:spPr>
        <p:txBody>
          <a:bodyPr/>
          <a:lstStyle/>
          <a:p>
            <a:pPr marL="914400" lvl="1" indent="-457200" eaLnBrk="1" hangingPunct="1">
              <a:spcBef>
                <a:spcPct val="0"/>
              </a:spcBef>
              <a:buClrTx/>
              <a:buSzTx/>
              <a:buNone/>
              <a:tabLst>
                <a:tab pos="1257300" algn="l"/>
              </a:tabLst>
              <a:defRPr/>
            </a:pPr>
            <a:r>
              <a:rPr lang="fr-FR" sz="2800" b="1" kern="1200" dirty="0">
                <a:solidFill>
                  <a:srgbClr val="669900"/>
                </a:solidFill>
              </a:rPr>
              <a:t>1.	</a:t>
            </a:r>
            <a:r>
              <a:rPr lang="fr-FR" sz="2800" b="1" kern="1200" dirty="0" smtClean="0">
                <a:solidFill>
                  <a:srgbClr val="669900"/>
                </a:solidFill>
              </a:rPr>
              <a:t>GBCP : présentation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4597A0"/>
                </a:solidFill>
              </a:rPr>
              <a:t>2.	</a:t>
            </a:r>
            <a:r>
              <a:rPr lang="fr-FR" sz="2800" b="1" kern="1200" dirty="0" smtClean="0">
                <a:solidFill>
                  <a:srgbClr val="4597A0"/>
                </a:solidFill>
              </a:rPr>
              <a:t>GBCP : les grands principes</a:t>
            </a:r>
            <a:endParaRPr lang="fr-FR" sz="2800" b="1" kern="1200" dirty="0">
              <a:solidFill>
                <a:srgbClr val="4597A0"/>
              </a:solidFill>
            </a:endParaRPr>
          </a:p>
          <a:p>
            <a:pPr marL="914400" lvl="1" indent="-457200" eaLnBrk="1" hangingPunct="1">
              <a:spcBef>
                <a:spcPts val="2400"/>
              </a:spcBef>
              <a:buClrTx/>
              <a:buSzTx/>
              <a:buNone/>
              <a:defRPr/>
            </a:pPr>
            <a:r>
              <a:rPr lang="fr-FR" sz="2800" b="1" kern="1200" dirty="0">
                <a:solidFill>
                  <a:srgbClr val="990033"/>
                </a:solidFill>
              </a:rPr>
              <a:t>3.	M</a:t>
            </a:r>
            <a:r>
              <a:rPr lang="fr-FR" sz="2800" b="1" kern="1200" dirty="0" smtClean="0">
                <a:solidFill>
                  <a:srgbClr val="990033"/>
                </a:solidFill>
              </a:rPr>
              <a:t>odernisation et organisation</a:t>
            </a:r>
            <a:endParaRPr lang="fr-FR" sz="2800" b="1" kern="1200" dirty="0">
              <a:solidFill>
                <a:srgbClr val="000000"/>
              </a:solidFill>
            </a:endParaRPr>
          </a:p>
          <a:p>
            <a:pPr marL="914400" lvl="1" indent="-457200" eaLnBrk="1" hangingPunct="1">
              <a:spcBef>
                <a:spcPts val="2400"/>
              </a:spcBef>
              <a:buClrTx/>
              <a:buSzTx/>
              <a:buNone/>
              <a:defRPr/>
            </a:pPr>
            <a:r>
              <a:rPr lang="fr-FR" sz="4000" b="1" kern="1200" dirty="0">
                <a:solidFill>
                  <a:srgbClr val="003399"/>
                </a:solidFill>
                <a:effectLst>
                  <a:outerShdw blurRad="38100" dist="38100" dir="2700000" algn="tl">
                    <a:srgbClr val="000000">
                      <a:alpha val="43137"/>
                    </a:srgbClr>
                  </a:outerShdw>
                </a:effectLst>
              </a:rPr>
              <a:t>4.	</a:t>
            </a:r>
            <a:r>
              <a:rPr lang="fr-FR" sz="4000" b="1" kern="1200" dirty="0" smtClean="0">
                <a:solidFill>
                  <a:srgbClr val="003399"/>
                </a:solidFill>
                <a:effectLst>
                  <a:outerShdw blurRad="38100" dist="38100" dir="2700000" algn="tl">
                    <a:srgbClr val="000000">
                      <a:alpha val="43137"/>
                    </a:srgbClr>
                  </a:outerShdw>
                </a:effectLst>
              </a:rPr>
              <a:t>GBCP et pilotage</a:t>
            </a:r>
            <a:endParaRPr lang="fr-FR" sz="4000" b="1" kern="1200" dirty="0">
              <a:solidFill>
                <a:srgbClr val="003399"/>
              </a:solidFill>
              <a:effectLst>
                <a:outerShdw blurRad="38100" dist="38100" dir="2700000" algn="tl">
                  <a:srgbClr val="000000">
                    <a:alpha val="43137"/>
                  </a:srgbClr>
                </a:outerShdw>
              </a:effectLst>
            </a:endParaRPr>
          </a:p>
          <a:p>
            <a:pPr marL="971550" lvl="1" indent="-514350" eaLnBrk="1" hangingPunct="1">
              <a:spcBef>
                <a:spcPts val="2400"/>
              </a:spcBef>
              <a:buClrTx/>
              <a:buSzTx/>
              <a:buFont typeface="Wingdings" pitchFamily="2" charset="2"/>
              <a:buAutoNum type="arabicPeriod" startAt="5"/>
              <a:defRPr/>
            </a:pPr>
            <a:r>
              <a:rPr lang="fr-FR" sz="2800" b="1" kern="1200" dirty="0" smtClean="0">
                <a:solidFill>
                  <a:srgbClr val="FF6600"/>
                </a:solidFill>
              </a:rPr>
              <a:t>Annexes</a:t>
            </a:r>
            <a:endParaRPr lang="fr-FR" sz="2800" b="1" kern="1200" dirty="0">
              <a:solidFill>
                <a:srgbClr val="FF6600"/>
              </a:solidFill>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34</a:t>
            </a:fld>
            <a:endParaRPr lang="fr-FR" dirty="0"/>
          </a:p>
        </p:txBody>
      </p:sp>
    </p:spTree>
    <p:extLst>
      <p:ext uri="{BB962C8B-B14F-4D97-AF65-F5344CB8AC3E}">
        <p14:creationId xmlns:p14="http://schemas.microsoft.com/office/powerpoint/2010/main" val="599065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Les apports de </a:t>
            </a:r>
            <a:r>
              <a:rPr lang="fr-FR" dirty="0" smtClean="0"/>
              <a:t>la </a:t>
            </a:r>
            <a:r>
              <a:rPr lang="fr-FR" dirty="0"/>
              <a:t>GBCP : la </a:t>
            </a:r>
            <a:r>
              <a:rPr lang="fr-FR" dirty="0" smtClean="0"/>
              <a:t>pluriannualité (1/2)</a:t>
            </a:r>
            <a:endParaRPr lang="fr-FR" dirty="0"/>
          </a:p>
        </p:txBody>
      </p:sp>
      <p:sp>
        <p:nvSpPr>
          <p:cNvPr id="6" name="Espace réservé du contenu 5"/>
          <p:cNvSpPr>
            <a:spLocks noGrp="1"/>
          </p:cNvSpPr>
          <p:nvPr>
            <p:ph idx="1"/>
          </p:nvPr>
        </p:nvSpPr>
        <p:spPr/>
        <p:txBody>
          <a:bodyPr/>
          <a:lstStyle/>
          <a:p>
            <a:r>
              <a:rPr lang="fr-FR" dirty="0"/>
              <a:t>Développer la culture de la pluriannualité </a:t>
            </a:r>
            <a:r>
              <a:rPr lang="fr-FR" dirty="0" smtClean="0"/>
              <a:t>budgétaire : </a:t>
            </a:r>
            <a:r>
              <a:rPr lang="fr-FR" dirty="0"/>
              <a:t>l</a:t>
            </a:r>
            <a:r>
              <a:rPr lang="fr-FR" dirty="0" smtClean="0"/>
              <a:t>e croisement entre la stratégie exprimée dans le projet d’établissement et la programmation budgétaire est un point clé de la réforme GBCP.</a:t>
            </a:r>
            <a:endParaRPr lang="fr-FR" dirty="0"/>
          </a:p>
          <a:p>
            <a:endParaRPr lang="fr-FR" dirty="0"/>
          </a:p>
          <a:p>
            <a:r>
              <a:rPr lang="fr-FR" dirty="0"/>
              <a:t>Objectifs </a:t>
            </a:r>
            <a:r>
              <a:rPr lang="fr-FR" dirty="0" smtClean="0"/>
              <a:t>principaux :</a:t>
            </a:r>
            <a:endParaRPr lang="fr-FR" dirty="0"/>
          </a:p>
          <a:p>
            <a:pPr lvl="1"/>
            <a:r>
              <a:rPr lang="fr-FR" dirty="0" smtClean="0"/>
              <a:t>Développer </a:t>
            </a:r>
            <a:r>
              <a:rPr lang="fr-FR" dirty="0"/>
              <a:t>une </a:t>
            </a:r>
            <a:r>
              <a:rPr lang="fr-FR" dirty="0" smtClean="0"/>
              <a:t>stratégie de </a:t>
            </a:r>
            <a:r>
              <a:rPr lang="fr-FR" dirty="0"/>
              <a:t>formation et </a:t>
            </a:r>
            <a:r>
              <a:rPr lang="fr-FR" dirty="0" smtClean="0"/>
              <a:t>recherche</a:t>
            </a:r>
          </a:p>
          <a:p>
            <a:pPr lvl="1"/>
            <a:r>
              <a:rPr lang="fr-FR" dirty="0" smtClean="0"/>
              <a:t>Décliner et chiffrer cette stratégie en programmation budgétaire</a:t>
            </a:r>
            <a:endParaRPr lang="fr-FR" dirty="0"/>
          </a:p>
          <a:p>
            <a:pPr lvl="1"/>
            <a:r>
              <a:rPr lang="fr-FR" dirty="0" smtClean="0"/>
              <a:t>Planifier </a:t>
            </a:r>
            <a:r>
              <a:rPr lang="fr-FR" dirty="0"/>
              <a:t>sa stratégie immobilière</a:t>
            </a:r>
          </a:p>
          <a:p>
            <a:pPr lvl="1"/>
            <a:r>
              <a:rPr lang="fr-FR" dirty="0" smtClean="0"/>
              <a:t>Anticiper </a:t>
            </a:r>
            <a:r>
              <a:rPr lang="fr-FR" dirty="0"/>
              <a:t>les </a:t>
            </a:r>
            <a:r>
              <a:rPr lang="fr-FR" dirty="0" smtClean="0"/>
              <a:t>investissements (renouvellements de matériels, développement de nouvelles activités)</a:t>
            </a:r>
            <a:endParaRPr lang="fr-FR" dirty="0"/>
          </a:p>
          <a:p>
            <a:pPr lvl="1"/>
            <a:endParaRPr lang="fr-FR" dirty="0"/>
          </a:p>
        </p:txBody>
      </p:sp>
      <p:sp>
        <p:nvSpPr>
          <p:cNvPr id="4" name="Espace réservé du numéro de diapositive 3"/>
          <p:cNvSpPr>
            <a:spLocks noGrp="1"/>
          </p:cNvSpPr>
          <p:nvPr>
            <p:ph type="sldNum" sz="quarter" idx="10"/>
          </p:nvPr>
        </p:nvSpPr>
        <p:spPr/>
        <p:txBody>
          <a:bodyPr/>
          <a:lstStyle/>
          <a:p>
            <a:pPr>
              <a:defRPr/>
            </a:pPr>
            <a:fld id="{F885D9E1-37BC-486F-99E8-BD646FC12DDC}" type="slidenum">
              <a:rPr lang="fr-FR" smtClean="0"/>
              <a:pPr>
                <a:defRPr/>
              </a:pPr>
              <a:t>35</a:t>
            </a:fld>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Les apports de </a:t>
            </a:r>
            <a:r>
              <a:rPr lang="fr-FR" dirty="0" smtClean="0"/>
              <a:t>la </a:t>
            </a:r>
            <a:r>
              <a:rPr lang="fr-FR" dirty="0"/>
              <a:t>GBCP : la </a:t>
            </a:r>
            <a:r>
              <a:rPr lang="fr-FR" dirty="0" smtClean="0"/>
              <a:t>pluriannualité (2/2)</a:t>
            </a:r>
            <a:endParaRPr lang="fr-FR" dirty="0"/>
          </a:p>
        </p:txBody>
      </p:sp>
      <p:sp>
        <p:nvSpPr>
          <p:cNvPr id="6" name="Espace réservé du contenu 5"/>
          <p:cNvSpPr>
            <a:spLocks noGrp="1"/>
          </p:cNvSpPr>
          <p:nvPr>
            <p:ph idx="1"/>
          </p:nvPr>
        </p:nvSpPr>
        <p:spPr>
          <a:xfrm>
            <a:off x="406400" y="1109440"/>
            <a:ext cx="8237538" cy="5072062"/>
          </a:xfrm>
        </p:spPr>
        <p:txBody>
          <a:bodyPr/>
          <a:lstStyle/>
          <a:p>
            <a:r>
              <a:rPr lang="fr-FR" dirty="0"/>
              <a:t>Afin d’assurer un pilotage budgétaire effectif il convient de se situer dans une perspective de moyen/long terme</a:t>
            </a:r>
          </a:p>
          <a:p>
            <a:endParaRPr lang="fr-FR" sz="1000" dirty="0" smtClean="0"/>
          </a:p>
          <a:p>
            <a:r>
              <a:rPr lang="fr-FR" dirty="0" smtClean="0"/>
              <a:t>Outils :</a:t>
            </a:r>
          </a:p>
          <a:p>
            <a:pPr lvl="1"/>
            <a:r>
              <a:rPr lang="fr-FR" sz="1800" dirty="0" smtClean="0"/>
              <a:t>La pluriannualité était jusqu’à présent essentiellement focalisée sur les opérations d’investissement et les contrats de recherche.</a:t>
            </a:r>
          </a:p>
          <a:p>
            <a:pPr lvl="1"/>
            <a:r>
              <a:rPr lang="fr-FR" sz="1800" dirty="0" smtClean="0"/>
              <a:t>L’introduction de la notion d’autorisation d’engagement permet de retracer de manière pluriannuelle les engagements pris sur l’ensemble des dépenses. La pluriannualité </a:t>
            </a:r>
            <a:r>
              <a:rPr lang="fr-FR" sz="1800" dirty="0"/>
              <a:t>est </a:t>
            </a:r>
            <a:r>
              <a:rPr lang="fr-FR" sz="1800" dirty="0" smtClean="0"/>
              <a:t>ainsi confirmée </a:t>
            </a:r>
            <a:r>
              <a:rPr lang="fr-FR" sz="1800" dirty="0"/>
              <a:t>comme axe essentiel de préparation et d’exécution du </a:t>
            </a:r>
            <a:r>
              <a:rPr lang="fr-FR" sz="1800" dirty="0" smtClean="0"/>
              <a:t>budget.</a:t>
            </a:r>
          </a:p>
          <a:p>
            <a:pPr lvl="1"/>
            <a:endParaRPr lang="fr-FR" sz="1000" dirty="0"/>
          </a:p>
          <a:p>
            <a:r>
              <a:rPr lang="fr-FR" dirty="0"/>
              <a:t>Exemples :</a:t>
            </a:r>
          </a:p>
          <a:p>
            <a:pPr lvl="1"/>
            <a:r>
              <a:rPr lang="fr-FR" sz="1800" dirty="0"/>
              <a:t>Mesurer l’impact </a:t>
            </a:r>
            <a:r>
              <a:rPr lang="fr-FR" sz="1800" dirty="0" smtClean="0"/>
              <a:t>financier </a:t>
            </a:r>
            <a:r>
              <a:rPr lang="fr-FR" sz="1800" dirty="0"/>
              <a:t>des nouvelles </a:t>
            </a:r>
            <a:r>
              <a:rPr lang="fr-FR" sz="1800" dirty="0" smtClean="0"/>
              <a:t>constructions (logistique, gardiennage, fluides…)</a:t>
            </a:r>
            <a:endParaRPr lang="fr-FR" sz="1800" dirty="0"/>
          </a:p>
          <a:p>
            <a:pPr lvl="1"/>
            <a:r>
              <a:rPr lang="fr-FR" sz="1800" dirty="0"/>
              <a:t>Chiffrer les engagements pris dans des conventions de </a:t>
            </a:r>
            <a:r>
              <a:rPr lang="fr-FR" sz="1800" dirty="0" smtClean="0"/>
              <a:t>partenariats (participation à des réseaux de recherche par ex.)</a:t>
            </a:r>
            <a:endParaRPr lang="fr-FR" sz="1800" dirty="0"/>
          </a:p>
          <a:p>
            <a:pPr lvl="1"/>
            <a:r>
              <a:rPr lang="fr-FR" sz="1800" dirty="0"/>
              <a:t>Mesurer les impacts d’une offre de formation </a:t>
            </a:r>
            <a:r>
              <a:rPr lang="fr-FR" sz="1800" dirty="0" smtClean="0"/>
              <a:t>pluriannuelle</a:t>
            </a:r>
            <a:endParaRPr lang="fr-FR" sz="1800" dirty="0"/>
          </a:p>
        </p:txBody>
      </p:sp>
      <p:sp>
        <p:nvSpPr>
          <p:cNvPr id="4" name="Espace réservé du numéro de diapositive 3"/>
          <p:cNvSpPr>
            <a:spLocks noGrp="1"/>
          </p:cNvSpPr>
          <p:nvPr>
            <p:ph type="sldNum" sz="quarter" idx="10"/>
          </p:nvPr>
        </p:nvSpPr>
        <p:spPr/>
        <p:txBody>
          <a:bodyPr/>
          <a:lstStyle/>
          <a:p>
            <a:pPr>
              <a:defRPr/>
            </a:pPr>
            <a:fld id="{F885D9E1-37BC-486F-99E8-BD646FC12DDC}" type="slidenum">
              <a:rPr lang="fr-FR" smtClean="0"/>
              <a:pPr>
                <a:defRPr/>
              </a:pPr>
              <a:t>36</a:t>
            </a:fld>
            <a:endParaRPr lang="fr-FR" dirty="0"/>
          </a:p>
        </p:txBody>
      </p:sp>
    </p:spTree>
    <p:extLst>
      <p:ext uri="{BB962C8B-B14F-4D97-AF65-F5344CB8AC3E}">
        <p14:creationId xmlns:p14="http://schemas.microsoft.com/office/powerpoint/2010/main" val="2368152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Les apports de </a:t>
            </a:r>
            <a:r>
              <a:rPr lang="fr-FR" dirty="0" smtClean="0"/>
              <a:t>la </a:t>
            </a:r>
            <a:r>
              <a:rPr lang="fr-FR" dirty="0"/>
              <a:t>GBCP : la soutenabilité </a:t>
            </a:r>
            <a:r>
              <a:rPr lang="fr-FR" dirty="0" smtClean="0"/>
              <a:t>budgétaire</a:t>
            </a:r>
            <a:endParaRPr lang="fr-FR" dirty="0"/>
          </a:p>
        </p:txBody>
      </p:sp>
      <p:sp>
        <p:nvSpPr>
          <p:cNvPr id="6" name="Espace réservé du contenu 5"/>
          <p:cNvSpPr>
            <a:spLocks noGrp="1"/>
          </p:cNvSpPr>
          <p:nvPr>
            <p:ph idx="1"/>
          </p:nvPr>
        </p:nvSpPr>
        <p:spPr/>
        <p:txBody>
          <a:bodyPr>
            <a:normAutofit fontScale="92500" lnSpcReduction="10000"/>
          </a:bodyPr>
          <a:lstStyle/>
          <a:p>
            <a:r>
              <a:rPr lang="fr-FR" dirty="0" smtClean="0"/>
              <a:t>La soutenabilité consiste à s’assurer que l’établissement sera en capacité d’honorer les engagements souscrits ou prévus et qu’il maîtrise les conséquences budgétaires de ses choix tant en cours d’année qu’au titre des exercices futurs</a:t>
            </a:r>
          </a:p>
          <a:p>
            <a:r>
              <a:rPr lang="fr-FR" dirty="0" smtClean="0"/>
              <a:t>Les outils prévus par le dispositif de la </a:t>
            </a:r>
            <a:r>
              <a:rPr lang="fr-FR" dirty="0"/>
              <a:t>GBCP permettent une meilleure visibilité de la situation de l’établissement et de ses marges de </a:t>
            </a:r>
            <a:r>
              <a:rPr lang="fr-FR" dirty="0" smtClean="0"/>
              <a:t>manœuvre afin d’améliorer la connaissance </a:t>
            </a:r>
            <a:r>
              <a:rPr lang="fr-FR" dirty="0"/>
              <a:t>de sa situation financière et de sa trajectoire </a:t>
            </a:r>
            <a:r>
              <a:rPr lang="fr-FR" dirty="0" smtClean="0"/>
              <a:t>:</a:t>
            </a:r>
            <a:endParaRPr lang="fr-FR" dirty="0"/>
          </a:p>
          <a:p>
            <a:pPr lvl="1"/>
            <a:r>
              <a:rPr lang="fr-FR" dirty="0" smtClean="0"/>
              <a:t>Recensement de manière exhaustive </a:t>
            </a:r>
            <a:r>
              <a:rPr lang="fr-FR" dirty="0"/>
              <a:t>d</a:t>
            </a:r>
            <a:r>
              <a:rPr lang="fr-FR" dirty="0" smtClean="0"/>
              <a:t>es engagements fermes pris auprès des tiers grâce aux autorisations d’engagement</a:t>
            </a:r>
            <a:endParaRPr lang="fr-FR" dirty="0"/>
          </a:p>
          <a:p>
            <a:pPr lvl="1"/>
            <a:r>
              <a:rPr lang="fr-FR" dirty="0" smtClean="0"/>
              <a:t>Construction d’un budget </a:t>
            </a:r>
            <a:r>
              <a:rPr lang="fr-FR" dirty="0"/>
              <a:t>de caisse : visibilité directe sur la trésorerie.</a:t>
            </a:r>
          </a:p>
          <a:p>
            <a:pPr lvl="1"/>
            <a:r>
              <a:rPr lang="fr-FR" dirty="0" smtClean="0"/>
              <a:t>Déploiement d’un </a:t>
            </a:r>
            <a:r>
              <a:rPr lang="fr-FR" dirty="0"/>
              <a:t>plan de trésorerie infra annuel, </a:t>
            </a:r>
            <a:r>
              <a:rPr lang="fr-FR" dirty="0" smtClean="0"/>
              <a:t>identifier </a:t>
            </a:r>
            <a:r>
              <a:rPr lang="fr-FR" dirty="0"/>
              <a:t>les points de tension, définir un encours de précaution.</a:t>
            </a:r>
          </a:p>
          <a:p>
            <a:pPr lvl="1"/>
            <a:r>
              <a:rPr lang="fr-FR" dirty="0" smtClean="0"/>
              <a:t>Production d’informations sur l’ensemble des </a:t>
            </a:r>
            <a:r>
              <a:rPr lang="fr-FR" dirty="0"/>
              <a:t>flux </a:t>
            </a:r>
            <a:r>
              <a:rPr lang="fr-FR" dirty="0" smtClean="0"/>
              <a:t>y </a:t>
            </a:r>
            <a:r>
              <a:rPr lang="fr-FR" dirty="0"/>
              <a:t>compris </a:t>
            </a:r>
            <a:r>
              <a:rPr lang="fr-FR" dirty="0" smtClean="0"/>
              <a:t>sur les opérations </a:t>
            </a:r>
            <a:r>
              <a:rPr lang="fr-FR" dirty="0"/>
              <a:t>pour </a:t>
            </a:r>
            <a:r>
              <a:rPr lang="fr-FR" dirty="0" smtClean="0"/>
              <a:t>compte </a:t>
            </a:r>
            <a:r>
              <a:rPr lang="fr-FR" dirty="0"/>
              <a:t>de tiers (sécurité sociale étudiante, TVA</a:t>
            </a:r>
            <a:r>
              <a:rPr lang="fr-FR" dirty="0" smtClean="0"/>
              <a:t>…) : </a:t>
            </a:r>
            <a:r>
              <a:rPr lang="fr-FR" dirty="0" smtClean="0">
                <a:hlinkClick r:id="rId3" action="ppaction://hlinksldjump"/>
              </a:rPr>
              <a:t>tableau IV GBCP</a:t>
            </a:r>
            <a:r>
              <a:rPr lang="fr-FR" dirty="0" smtClean="0"/>
              <a:t>.</a:t>
            </a:r>
            <a:endParaRPr lang="fr-FR" dirty="0"/>
          </a:p>
          <a:p>
            <a:pPr lvl="1"/>
            <a:endParaRPr lang="fr-FR" dirty="0"/>
          </a:p>
        </p:txBody>
      </p:sp>
      <p:sp>
        <p:nvSpPr>
          <p:cNvPr id="4" name="Espace réservé du numéro de diapositive 3"/>
          <p:cNvSpPr>
            <a:spLocks noGrp="1"/>
          </p:cNvSpPr>
          <p:nvPr>
            <p:ph type="sldNum" sz="quarter" idx="10"/>
          </p:nvPr>
        </p:nvSpPr>
        <p:spPr/>
        <p:txBody>
          <a:bodyPr/>
          <a:lstStyle/>
          <a:p>
            <a:pPr>
              <a:defRPr/>
            </a:pPr>
            <a:fld id="{F885D9E1-37BC-486F-99E8-BD646FC12DDC}" type="slidenum">
              <a:rPr lang="fr-FR" smtClean="0"/>
              <a:pPr>
                <a:defRPr/>
              </a:pPr>
              <a:t>37</a:t>
            </a:fld>
            <a:endParaRPr lang="fr-FR" dirty="0"/>
          </a:p>
        </p:txBody>
      </p:sp>
    </p:spTree>
    <p:extLst>
      <p:ext uri="{BB962C8B-B14F-4D97-AF65-F5344CB8AC3E}">
        <p14:creationId xmlns:p14="http://schemas.microsoft.com/office/powerpoint/2010/main" val="31406584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Des outils de pilotage renforcés (1/2)</a:t>
            </a:r>
            <a:endParaRPr lang="fr-FR" dirty="0"/>
          </a:p>
        </p:txBody>
      </p:sp>
      <p:sp>
        <p:nvSpPr>
          <p:cNvPr id="6" name="Espace réservé du contenu 5"/>
          <p:cNvSpPr>
            <a:spLocks noGrp="1"/>
          </p:cNvSpPr>
          <p:nvPr>
            <p:ph idx="1"/>
          </p:nvPr>
        </p:nvSpPr>
        <p:spPr/>
        <p:txBody>
          <a:bodyPr/>
          <a:lstStyle/>
          <a:p>
            <a:r>
              <a:rPr lang="fr-FR" dirty="0" smtClean="0"/>
              <a:t>Connaissance de sa situation financière et de sa trajectoire :</a:t>
            </a:r>
          </a:p>
          <a:p>
            <a:pPr lvl="1"/>
            <a:r>
              <a:rPr lang="fr-FR" sz="1800" dirty="0" smtClean="0"/>
              <a:t>Optimiser sa gestion de trésorerie, celle-ci devient un outil de pilotage stratégique à destination de la gouvernance : ex. des opérations de MOA de travaux, fortes consommatrices de trésorerie car nécessitant souvent une avance de l’établissement.</a:t>
            </a:r>
          </a:p>
          <a:p>
            <a:pPr lvl="1"/>
            <a:r>
              <a:rPr lang="fr-FR" sz="1800" dirty="0" smtClean="0"/>
              <a:t>Connaître les opérations dites « fléchées » (</a:t>
            </a:r>
            <a:r>
              <a:rPr lang="fr-FR" sz="1800" dirty="0" smtClean="0">
                <a:hlinkClick r:id="rId3" action="ppaction://hlinksldjump"/>
              </a:rPr>
              <a:t>tableau III GBCP</a:t>
            </a:r>
            <a:r>
              <a:rPr lang="fr-FR" sz="1800" dirty="0" smtClean="0"/>
              <a:t>) et la part correspondante de trésorerie « gagée », étant entendu que le fléchage est un outil d’analyse qui ne fait pas obstacle à une gestion fongible de la trésorerie, selon le principe d’unité de caisse.</a:t>
            </a:r>
          </a:p>
          <a:p>
            <a:pPr lvl="1"/>
            <a:r>
              <a:rPr lang="fr-FR" sz="1800" dirty="0" smtClean="0"/>
              <a:t>Apprécier les disponibilités réelles de l’établissement et leur évolution prévisionnelle (voir </a:t>
            </a:r>
            <a:r>
              <a:rPr lang="fr-FR" sz="1800" dirty="0" smtClean="0">
                <a:hlinkClick r:id="rId4" action="ppaction://hlinksldjump"/>
              </a:rPr>
              <a:t>tableau II GBCP</a:t>
            </a:r>
            <a:r>
              <a:rPr lang="fr-FR" sz="1800" dirty="0" smtClean="0"/>
              <a:t>)</a:t>
            </a:r>
          </a:p>
          <a:p>
            <a:pPr lvl="1"/>
            <a:endParaRPr lang="fr-FR" dirty="0" smtClean="0"/>
          </a:p>
          <a:p>
            <a:r>
              <a:rPr lang="fr-FR" dirty="0" smtClean="0"/>
              <a:t>Ces différents éléments contribuent à déterminer les marges de manœuvre de l’établissement et la soutenabilité de sa stratégie financière.</a:t>
            </a:r>
          </a:p>
          <a:p>
            <a:pPr lvl="1"/>
            <a:endParaRPr lang="fr-FR" dirty="0"/>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38</a:t>
            </a:fld>
            <a:endParaRPr lang="fr-FR" dirty="0"/>
          </a:p>
        </p:txBody>
      </p:sp>
    </p:spTree>
    <p:extLst>
      <p:ext uri="{BB962C8B-B14F-4D97-AF65-F5344CB8AC3E}">
        <p14:creationId xmlns:p14="http://schemas.microsoft.com/office/powerpoint/2010/main" val="1039320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Des outils de pilotage renforcés </a:t>
            </a:r>
            <a:r>
              <a:rPr lang="fr-FR" dirty="0" smtClean="0"/>
              <a:t>(2/2</a:t>
            </a:r>
            <a:r>
              <a:rPr lang="fr-FR" dirty="0"/>
              <a:t>)</a:t>
            </a:r>
          </a:p>
        </p:txBody>
      </p:sp>
      <p:sp>
        <p:nvSpPr>
          <p:cNvPr id="6" name="Espace réservé du contenu 5"/>
          <p:cNvSpPr>
            <a:spLocks noGrp="1"/>
          </p:cNvSpPr>
          <p:nvPr>
            <p:ph idx="1"/>
          </p:nvPr>
        </p:nvSpPr>
        <p:spPr/>
        <p:txBody>
          <a:bodyPr/>
          <a:lstStyle/>
          <a:p>
            <a:r>
              <a:rPr lang="fr-FR" sz="2000" dirty="0" smtClean="0"/>
              <a:t>Connaissance fine des emplois, de la masse salariale et de leurs facteurs d’évolution :</a:t>
            </a:r>
          </a:p>
          <a:p>
            <a:pPr lvl="1"/>
            <a:r>
              <a:rPr lang="fr-FR" dirty="0" smtClean="0"/>
              <a:t>Les emplois comme les crédits votés au budget sont limitatifs</a:t>
            </a:r>
          </a:p>
          <a:p>
            <a:pPr lvl="1"/>
            <a:r>
              <a:rPr lang="fr-FR" dirty="0" smtClean="0"/>
              <a:t>Le Document de Prévision et de Gestion des Emplois et Crédits de Personnel (DPGECP) vient à l’appui de ce vote :</a:t>
            </a:r>
          </a:p>
          <a:p>
            <a:pPr lvl="2"/>
            <a:r>
              <a:rPr lang="fr-FR" dirty="0" smtClean="0"/>
              <a:t>Document de prévision : décrit l’évolution des personnels ainsi que l’évolution de la masse salariale, notamment ses déterminants</a:t>
            </a:r>
          </a:p>
          <a:p>
            <a:pPr lvl="2"/>
            <a:r>
              <a:rPr lang="fr-FR" dirty="0" smtClean="0"/>
              <a:t>Production obligatoire depuis le 1er janvier 2013, cadre adapté aux établissements : diffusion le 6 juin 2013 avec impératif de production pour le 1er juillet</a:t>
            </a:r>
          </a:p>
          <a:p>
            <a:pPr lvl="2"/>
            <a:endParaRPr lang="fr-FR" dirty="0" smtClean="0"/>
          </a:p>
          <a:p>
            <a:r>
              <a:rPr lang="fr-FR" sz="2000" dirty="0" smtClean="0"/>
              <a:t>En mettant en lumière les facteurs d’évolution de la masse salariale et des effectifs, particulièrement pour la part décidée par l’établissement, le DPGEC permet à la gouvernance de disposer d’une visibilité directe sur les impacts et la soutenabilité de la politique RH.</a:t>
            </a:r>
          </a:p>
        </p:txBody>
      </p:sp>
      <p:sp>
        <p:nvSpPr>
          <p:cNvPr id="4" name="Espace réservé du numéro de diapositive 3"/>
          <p:cNvSpPr>
            <a:spLocks noGrp="1"/>
          </p:cNvSpPr>
          <p:nvPr>
            <p:ph type="sldNum" sz="quarter" idx="10"/>
          </p:nvPr>
        </p:nvSpPr>
        <p:spPr/>
        <p:txBody>
          <a:bodyPr/>
          <a:lstStyle/>
          <a:p>
            <a:fld id="{F885D9E1-37BC-486F-99E8-BD646FC12DDC}" type="slidenum">
              <a:rPr lang="fr-FR" smtClean="0"/>
              <a:pPr/>
              <a:t>39</a:t>
            </a:fld>
            <a:endParaRPr lang="fr-FR" dirty="0"/>
          </a:p>
        </p:txBody>
      </p:sp>
    </p:spTree>
    <p:extLst>
      <p:ext uri="{BB962C8B-B14F-4D97-AF65-F5344CB8AC3E}">
        <p14:creationId xmlns:p14="http://schemas.microsoft.com/office/powerpoint/2010/main" val="3095802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lstStyle/>
          <a:p>
            <a:r>
              <a:rPr lang="fr-FR" smtClean="0"/>
              <a:t>La GBCP : définition</a:t>
            </a:r>
            <a:endParaRPr lang="fr-FR" dirty="0" smtClean="0"/>
          </a:p>
        </p:txBody>
      </p:sp>
      <p:sp>
        <p:nvSpPr>
          <p:cNvPr id="5" name="Rectangle 3"/>
          <p:cNvSpPr>
            <a:spLocks noGrp="1" noChangeArrowheads="1"/>
          </p:cNvSpPr>
          <p:nvPr>
            <p:ph idx="1"/>
          </p:nvPr>
        </p:nvSpPr>
        <p:spPr>
          <a:xfrm>
            <a:off x="376238" y="973138"/>
            <a:ext cx="8229600" cy="4949825"/>
          </a:xfrm>
        </p:spPr>
        <p:txBody>
          <a:bodyPr>
            <a:normAutofit fontScale="92500" lnSpcReduction="20000"/>
          </a:bodyPr>
          <a:lstStyle/>
          <a:p>
            <a:r>
              <a:rPr lang="fr-FR" dirty="0" smtClean="0"/>
              <a:t>GBCP = Gestion Budgétaire et Comptable Publique</a:t>
            </a:r>
          </a:p>
          <a:p>
            <a:endParaRPr lang="fr-FR" sz="1000" dirty="0" smtClean="0"/>
          </a:p>
          <a:p>
            <a:r>
              <a:rPr lang="fr-FR" dirty="0" smtClean="0"/>
              <a:t>La « réforme GBCP » porte sur une révision en profondeur du cadre général qui structure </a:t>
            </a:r>
            <a:r>
              <a:rPr lang="fr-FR" dirty="0"/>
              <a:t>la </a:t>
            </a:r>
            <a:r>
              <a:rPr lang="fr-FR" dirty="0" smtClean="0"/>
              <a:t>gestion </a:t>
            </a:r>
            <a:r>
              <a:rPr lang="fr-FR" dirty="0"/>
              <a:t>budgétaire et comptable de l’Etat et de ses </a:t>
            </a:r>
            <a:r>
              <a:rPr lang="fr-FR" dirty="0" smtClean="0"/>
              <a:t>opérateurs</a:t>
            </a:r>
          </a:p>
          <a:p>
            <a:endParaRPr lang="fr-FR" sz="1000" dirty="0"/>
          </a:p>
          <a:p>
            <a:r>
              <a:rPr lang="fr-FR" dirty="0" smtClean="0"/>
              <a:t> </a:t>
            </a:r>
            <a:r>
              <a:rPr lang="fr-FR" dirty="0"/>
              <a:t>La « réforme GBCP » </a:t>
            </a:r>
            <a:r>
              <a:rPr lang="fr-FR" dirty="0" smtClean="0"/>
              <a:t>s’appuie sur deux décrets : </a:t>
            </a:r>
          </a:p>
          <a:p>
            <a:pPr lvl="1"/>
            <a:r>
              <a:rPr lang="fr-FR" dirty="0" smtClean="0"/>
              <a:t>Décret n° 2012-1246 du 7 novembre 2012 : nouveau cadre budgétaire et comptable</a:t>
            </a:r>
          </a:p>
          <a:p>
            <a:pPr lvl="1"/>
            <a:r>
              <a:rPr lang="fr-FR" dirty="0" smtClean="0"/>
              <a:t>Décret n° 2012-1247 </a:t>
            </a:r>
            <a:r>
              <a:rPr lang="fr-FR" dirty="0"/>
              <a:t>du 7 novembre 2012 : </a:t>
            </a:r>
            <a:r>
              <a:rPr lang="fr-FR" dirty="0" smtClean="0"/>
              <a:t>adaptation des décrets existants, notamment pour les EPSCP du décret RCE n°2008-618 du 27 juin 2008 et du décret n°94-39 du 14 janvier 1994</a:t>
            </a:r>
          </a:p>
          <a:p>
            <a:pPr lvl="1"/>
            <a:r>
              <a:rPr lang="fr-FR" dirty="0" smtClean="0"/>
              <a:t>Décrets n°2008-618 et n°94-39 abrogés par le décret n° 2013-756 du 19 août 2013 : les dispositions sont désormais intégrées dans le code de l’éducation, partie réglementaire au sein des articles R719-51 et suivants</a:t>
            </a:r>
          </a:p>
          <a:p>
            <a:pPr lvl="1"/>
            <a:endParaRPr lang="fr-FR" sz="1000" dirty="0" smtClean="0"/>
          </a:p>
          <a:p>
            <a:r>
              <a:rPr lang="fr-FR" dirty="0" smtClean="0"/>
              <a:t>Il s’agit du nouveau texte de référence qui remplace le décret RGCP n°62-1587du 29 décembre 1962</a:t>
            </a:r>
          </a:p>
        </p:txBody>
      </p:sp>
      <p:sp>
        <p:nvSpPr>
          <p:cNvPr id="4" name="Espace réservé du numéro de diapositive 3"/>
          <p:cNvSpPr>
            <a:spLocks noGrp="1"/>
          </p:cNvSpPr>
          <p:nvPr>
            <p:ph type="sldNum" sz="quarter" idx="10"/>
          </p:nvPr>
        </p:nvSpPr>
        <p:spPr/>
        <p:txBody>
          <a:bodyPr/>
          <a:lstStyle/>
          <a:p>
            <a:fld id="{C2457C66-70F1-4ECD-8EDE-5966AFD4A661}" type="slidenum">
              <a:rPr lang="fr-FR" smtClean="0"/>
              <a:pPr/>
              <a:t>4</a:t>
            </a:fld>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mtClean="0"/>
              <a:t>Conclusion</a:t>
            </a:r>
            <a:endParaRPr lang="fr-FR" dirty="0"/>
          </a:p>
        </p:txBody>
      </p:sp>
      <p:sp>
        <p:nvSpPr>
          <p:cNvPr id="6" name="Espace réservé du contenu 5"/>
          <p:cNvSpPr>
            <a:spLocks noGrp="1"/>
          </p:cNvSpPr>
          <p:nvPr>
            <p:ph type="body" sz="quarter" idx="11"/>
          </p:nvPr>
        </p:nvSpPr>
        <p:spPr>
          <a:xfrm>
            <a:off x="428625" y="1052736"/>
            <a:ext cx="8215313" cy="4714875"/>
          </a:xfrm>
        </p:spPr>
        <p:txBody>
          <a:bodyPr/>
          <a:lstStyle/>
          <a:p>
            <a:pPr lvl="0"/>
            <a:r>
              <a:rPr lang="fr-FR" sz="2000" dirty="0" smtClean="0"/>
              <a:t>La réforme GBCP renforce la dimension de pilotage budgétaire pluriannuel indispensable pour conduire une politique d’établissement et propose un ensemble d’outils d’aide à la décision aux élus et à la gouvernance</a:t>
            </a:r>
          </a:p>
          <a:p>
            <a:endParaRPr lang="fr-FR" sz="1000" dirty="0" smtClean="0"/>
          </a:p>
          <a:p>
            <a:r>
              <a:rPr lang="fr-FR" sz="2000" dirty="0" smtClean="0"/>
              <a:t>Elle se traduit par un impact organisationnel important pour les établissements : nouveaux concepts, rôle des acteurs, renforcement du contrôle et de l’audit internes</a:t>
            </a:r>
          </a:p>
          <a:p>
            <a:endParaRPr lang="fr-FR" sz="1000" dirty="0" smtClean="0"/>
          </a:p>
          <a:p>
            <a:r>
              <a:rPr lang="fr-FR" sz="2000" dirty="0" smtClean="0"/>
              <a:t>Elle invite à mettre en place des dispositifs permettant de fluidifier les processus et de se concentrer sur le pilotage et les actes à enjeu</a:t>
            </a:r>
          </a:p>
          <a:p>
            <a:endParaRPr lang="fr-FR" sz="1000" dirty="0" smtClean="0"/>
          </a:p>
          <a:p>
            <a:r>
              <a:rPr lang="fr-FR" sz="2000" dirty="0" smtClean="0"/>
              <a:t>Compte tenu des impacts et des enjeux de la réforme, une préparation et une programmation des actions à mener </a:t>
            </a:r>
            <a:r>
              <a:rPr lang="fr-FR" sz="2000" dirty="0"/>
              <a:t>s</a:t>
            </a:r>
            <a:r>
              <a:rPr lang="fr-FR" sz="2000" dirty="0" smtClean="0"/>
              <a:t>ont indispensables dès à présent</a:t>
            </a:r>
            <a:endParaRPr lang="fr-FR" sz="2000" dirty="0"/>
          </a:p>
        </p:txBody>
      </p:sp>
      <p:sp>
        <p:nvSpPr>
          <p:cNvPr id="4" name="Espace réservé du numéro de diapositive 3"/>
          <p:cNvSpPr>
            <a:spLocks noGrp="1"/>
          </p:cNvSpPr>
          <p:nvPr>
            <p:ph type="sldNum" sz="quarter" idx="12"/>
          </p:nvPr>
        </p:nvSpPr>
        <p:spPr/>
        <p:txBody>
          <a:bodyPr/>
          <a:lstStyle/>
          <a:p>
            <a:fld id="{1E5BB104-423C-489A-9885-50C52952B6CE}" type="slidenum">
              <a:rPr lang="fr-FR" smtClean="0"/>
              <a:pPr/>
              <a:t>40</a:t>
            </a:fld>
            <a:endParaRPr lang="fr-FR" dirty="0"/>
          </a:p>
        </p:txBody>
      </p:sp>
    </p:spTree>
    <p:extLst>
      <p:ext uri="{BB962C8B-B14F-4D97-AF65-F5344CB8AC3E}">
        <p14:creationId xmlns:p14="http://schemas.microsoft.com/office/powerpoint/2010/main" val="3694535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dirty="0">
                <a:effectLst>
                  <a:outerShdw blurRad="38100" dist="38100" dir="2700000" algn="tl">
                    <a:srgbClr val="000000">
                      <a:alpha val="43137"/>
                    </a:srgbClr>
                  </a:outerShdw>
                </a:effectLst>
              </a:rPr>
              <a:t>La réforme GBCP :</a:t>
            </a:r>
            <a:br>
              <a:rPr lang="fr-FR" sz="3200" dirty="0">
                <a:effectLst>
                  <a:outerShdw blurRad="38100" dist="38100" dir="2700000" algn="tl">
                    <a:srgbClr val="000000">
                      <a:alpha val="43137"/>
                    </a:srgbClr>
                  </a:outerShdw>
                </a:effectLst>
              </a:rPr>
            </a:br>
            <a:r>
              <a:rPr lang="fr-FR" sz="3200" dirty="0">
                <a:effectLst>
                  <a:outerShdw blurRad="38100" dist="38100" dir="2700000" algn="tl">
                    <a:srgbClr val="000000">
                      <a:alpha val="43137"/>
                    </a:srgbClr>
                  </a:outerShdw>
                </a:effectLst>
              </a:rPr>
              <a:t>présentation et </a:t>
            </a:r>
            <a:r>
              <a:rPr lang="fr-FR" sz="3200" dirty="0" smtClean="0">
                <a:effectLst>
                  <a:outerShdw blurRad="38100" dist="38100" dir="2700000" algn="tl">
                    <a:srgbClr val="000000">
                      <a:alpha val="43137"/>
                    </a:srgbClr>
                  </a:outerShdw>
                </a:effectLst>
              </a:rPr>
              <a:t>enjeux</a:t>
            </a:r>
          </a:p>
        </p:txBody>
      </p:sp>
      <p:sp>
        <p:nvSpPr>
          <p:cNvPr id="54275" name="Rectangle 1027"/>
          <p:cNvSpPr>
            <a:spLocks noGrp="1" noChangeArrowheads="1"/>
          </p:cNvSpPr>
          <p:nvPr>
            <p:ph idx="1"/>
          </p:nvPr>
        </p:nvSpPr>
        <p:spPr>
          <a:xfrm>
            <a:off x="406400" y="1700808"/>
            <a:ext cx="8229600" cy="5143500"/>
          </a:xfrm>
        </p:spPr>
        <p:txBody>
          <a:bodyPr/>
          <a:lstStyle/>
          <a:p>
            <a:pPr marL="914400" lvl="1" indent="-457200" eaLnBrk="1" hangingPunct="1">
              <a:spcBef>
                <a:spcPct val="0"/>
              </a:spcBef>
              <a:buClrTx/>
              <a:buSzTx/>
              <a:buNone/>
              <a:tabLst>
                <a:tab pos="1257300" algn="l"/>
              </a:tabLst>
              <a:defRPr/>
            </a:pPr>
            <a:r>
              <a:rPr lang="fr-FR" sz="2800" b="1" kern="1200" dirty="0">
                <a:solidFill>
                  <a:srgbClr val="669900"/>
                </a:solidFill>
                <a:effectLst>
                  <a:outerShdw blurRad="38100" dist="38100" dir="2700000" algn="tl">
                    <a:srgbClr val="000000">
                      <a:alpha val="43137"/>
                    </a:srgbClr>
                  </a:outerShdw>
                </a:effectLst>
              </a:rPr>
              <a:t>1.</a:t>
            </a:r>
            <a:r>
              <a:rPr lang="fr-FR" sz="2800" b="1" kern="1200" dirty="0">
                <a:solidFill>
                  <a:srgbClr val="669900"/>
                </a:solidFill>
              </a:rPr>
              <a:t>	</a:t>
            </a:r>
            <a:r>
              <a:rPr lang="fr-FR" sz="2800" b="1" kern="1200" dirty="0" smtClean="0">
                <a:solidFill>
                  <a:srgbClr val="669900"/>
                </a:solidFill>
              </a:rPr>
              <a:t>GBCP : présentation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4597A0"/>
                </a:solidFill>
              </a:rPr>
              <a:t>2.	</a:t>
            </a:r>
            <a:r>
              <a:rPr lang="fr-FR" sz="2800" b="1" kern="1200" dirty="0" smtClean="0">
                <a:solidFill>
                  <a:srgbClr val="4597A0"/>
                </a:solidFill>
              </a:rPr>
              <a:t>GBCP : les grands principes</a:t>
            </a:r>
            <a:endParaRPr lang="fr-FR" sz="2800" b="1" kern="1200" dirty="0">
              <a:solidFill>
                <a:srgbClr val="4597A0"/>
              </a:solidFill>
            </a:endParaRPr>
          </a:p>
          <a:p>
            <a:pPr marL="914400" lvl="1" indent="-457200" eaLnBrk="1" hangingPunct="1">
              <a:spcBef>
                <a:spcPts val="2400"/>
              </a:spcBef>
              <a:buClrTx/>
              <a:buSzTx/>
              <a:buNone/>
              <a:defRPr/>
            </a:pPr>
            <a:r>
              <a:rPr lang="fr-FR" sz="2800" b="1" kern="1200" dirty="0">
                <a:solidFill>
                  <a:srgbClr val="990033"/>
                </a:solidFill>
              </a:rPr>
              <a:t>3.	M</a:t>
            </a:r>
            <a:r>
              <a:rPr lang="fr-FR" sz="2800" b="1" kern="1200" dirty="0" smtClean="0">
                <a:solidFill>
                  <a:srgbClr val="990033"/>
                </a:solidFill>
              </a:rPr>
              <a:t>odernisation et organisation</a:t>
            </a:r>
            <a:endParaRPr lang="fr-FR" sz="2800" b="1" kern="1200" dirty="0">
              <a:solidFill>
                <a:srgbClr val="000000"/>
              </a:solidFill>
            </a:endParaRPr>
          </a:p>
          <a:p>
            <a:pPr marL="914400" lvl="1" indent="-457200" eaLnBrk="1" hangingPunct="1">
              <a:spcBef>
                <a:spcPts val="2400"/>
              </a:spcBef>
              <a:buClrTx/>
              <a:buSzTx/>
              <a:buNone/>
              <a:defRPr/>
            </a:pPr>
            <a:r>
              <a:rPr lang="fr-FR" sz="2800" b="1" kern="1200" dirty="0">
                <a:solidFill>
                  <a:srgbClr val="003399"/>
                </a:solidFill>
              </a:rPr>
              <a:t>4.	</a:t>
            </a:r>
            <a:r>
              <a:rPr lang="fr-FR" sz="2800" b="1" kern="1200" dirty="0" smtClean="0">
                <a:solidFill>
                  <a:srgbClr val="003399"/>
                </a:solidFill>
              </a:rPr>
              <a:t>GBCP et pilotage</a:t>
            </a:r>
            <a:endParaRPr lang="fr-FR" sz="2800" b="1" kern="1200" dirty="0">
              <a:solidFill>
                <a:srgbClr val="003399"/>
              </a:solidFill>
            </a:endParaRPr>
          </a:p>
          <a:p>
            <a:pPr marL="971550" lvl="1" indent="-514350" eaLnBrk="1" hangingPunct="1">
              <a:spcBef>
                <a:spcPts val="2400"/>
              </a:spcBef>
              <a:buClrTx/>
              <a:buSzTx/>
              <a:buFont typeface="Wingdings" pitchFamily="2" charset="2"/>
              <a:buAutoNum type="arabicPeriod" startAt="5"/>
              <a:defRPr/>
            </a:pPr>
            <a:r>
              <a:rPr lang="fr-FR" sz="4000" b="1" kern="1200" dirty="0" smtClean="0">
                <a:solidFill>
                  <a:srgbClr val="FF6600"/>
                </a:solidFill>
                <a:effectLst>
                  <a:outerShdw blurRad="38100" dist="38100" dir="2700000" algn="tl">
                    <a:srgbClr val="000000">
                      <a:alpha val="43137"/>
                    </a:srgbClr>
                  </a:outerShdw>
                </a:effectLst>
              </a:rPr>
              <a:t>Annexes</a:t>
            </a:r>
            <a:endParaRPr lang="fr-FR" sz="4000" b="1" kern="1200" dirty="0">
              <a:solidFill>
                <a:srgbClr val="FF6600"/>
              </a:solidFill>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41</a:t>
            </a:fld>
            <a:endParaRPr lang="fr-FR" dirty="0"/>
          </a:p>
        </p:txBody>
      </p:sp>
    </p:spTree>
    <p:extLst>
      <p:ext uri="{BB962C8B-B14F-4D97-AF65-F5344CB8AC3E}">
        <p14:creationId xmlns:p14="http://schemas.microsoft.com/office/powerpoint/2010/main" val="21722655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mtClean="0"/>
              <a:t>Pour aller plus loin…</a:t>
            </a:r>
            <a:endParaRPr lang="fr-FR" dirty="0"/>
          </a:p>
        </p:txBody>
      </p:sp>
      <p:sp>
        <p:nvSpPr>
          <p:cNvPr id="6" name="Espace réservé du contenu 5"/>
          <p:cNvSpPr>
            <a:spLocks noGrp="1"/>
          </p:cNvSpPr>
          <p:nvPr>
            <p:ph idx="1"/>
          </p:nvPr>
        </p:nvSpPr>
        <p:spPr>
          <a:xfrm>
            <a:off x="251520" y="980728"/>
            <a:ext cx="8784976" cy="5072062"/>
          </a:xfrm>
        </p:spPr>
        <p:txBody>
          <a:bodyPr/>
          <a:lstStyle/>
          <a:p>
            <a:pPr lvl="0"/>
            <a:r>
              <a:rPr lang="fr-FR" sz="1800" dirty="0" smtClean="0"/>
              <a:t>Textes réglementaires</a:t>
            </a:r>
          </a:p>
          <a:p>
            <a:pPr lvl="1"/>
            <a:r>
              <a:rPr lang="fr-FR" sz="1800" dirty="0" smtClean="0"/>
              <a:t>Les décrets de 2012 :</a:t>
            </a:r>
          </a:p>
          <a:p>
            <a:pPr lvl="2"/>
            <a:r>
              <a:rPr lang="fr-FR" sz="1600" dirty="0" smtClean="0">
                <a:hlinkClick r:id="rId3"/>
              </a:rPr>
              <a:t>Décret n° 2012-1246 du 7 novembre 2012</a:t>
            </a:r>
            <a:r>
              <a:rPr lang="fr-FR" sz="1600" dirty="0" smtClean="0"/>
              <a:t> relatif à la gestion budgétaire et comptable publique </a:t>
            </a:r>
          </a:p>
          <a:p>
            <a:pPr lvl="2"/>
            <a:r>
              <a:rPr lang="fr-FR" sz="1600" dirty="0" smtClean="0">
                <a:hlinkClick r:id="rId4"/>
              </a:rPr>
              <a:t>Décret n° 2012-1247 du 7 novembre 2012</a:t>
            </a:r>
            <a:r>
              <a:rPr lang="fr-FR" sz="1600" dirty="0" smtClean="0"/>
              <a:t> portant adaptation de divers textes aux nouvelles règles de la gestion budgétaire et comptable publique </a:t>
            </a:r>
          </a:p>
          <a:p>
            <a:pPr lvl="1"/>
            <a:r>
              <a:rPr lang="fr-FR" sz="1800" dirty="0" smtClean="0">
                <a:hlinkClick r:id="rId5"/>
              </a:rPr>
              <a:t>Code de l’éducation partie réglementaire articles R719-51 à R719-112 </a:t>
            </a:r>
            <a:r>
              <a:rPr lang="fr-FR" sz="1800" dirty="0" smtClean="0"/>
              <a:t>:  </a:t>
            </a:r>
            <a:r>
              <a:rPr lang="fr-FR" sz="1600" dirty="0" smtClean="0"/>
              <a:t>sous section relative au budget et régime financier des établissements publics à caractère scientifique, culturel et professionnel bénéficiant des responsabilités et compétences élargies.</a:t>
            </a:r>
          </a:p>
          <a:p>
            <a:pPr lvl="1"/>
            <a:r>
              <a:rPr lang="fr-FR" sz="1800" dirty="0" smtClean="0">
                <a:hlinkClick r:id="rId6"/>
              </a:rPr>
              <a:t>Code de l’éducation partie réglementaire articles R719-113 à R719-180 </a:t>
            </a:r>
            <a:r>
              <a:rPr lang="fr-FR" sz="1600" dirty="0" smtClean="0"/>
              <a:t>: sous section relative au budget et régime financier des établissements publics à caractère scientifique, culturel et professionnel ne bénéficiant pas des responsabilités et compétences élargies</a:t>
            </a:r>
          </a:p>
          <a:p>
            <a:r>
              <a:rPr lang="fr-FR" sz="1800" dirty="0" smtClean="0">
                <a:hlinkClick r:id="rId7"/>
              </a:rPr>
              <a:t>Circulaire relative au cadre budgétaire et comptable des opérateurs de l'État et des établissements publics nationaux pour 2014</a:t>
            </a:r>
            <a:endParaRPr lang="fr-FR" sz="1800" dirty="0" smtClean="0"/>
          </a:p>
          <a:p>
            <a:r>
              <a:rPr lang="fr-FR" sz="1800" dirty="0" smtClean="0"/>
              <a:t>Dossier web GBCP de l’AMUE : </a:t>
            </a:r>
            <a:r>
              <a:rPr lang="fr-FR" sz="1800" dirty="0" smtClean="0">
                <a:hlinkClick r:id="rId8"/>
              </a:rPr>
              <a:t>http://www.amue.fr/finances/metier/dossier-gbcp/</a:t>
            </a:r>
            <a:endParaRPr lang="fr-FR" sz="1800" dirty="0" smtClean="0"/>
          </a:p>
          <a:p>
            <a:pPr lvl="0"/>
            <a:r>
              <a:rPr lang="fr-FR" sz="1800" dirty="0" smtClean="0"/>
              <a:t>Portail intranet de la DAF du Ministère de l’Enseignement Supérieur et de la Recherche (nécessite une authentification) : </a:t>
            </a:r>
            <a:r>
              <a:rPr lang="fr-FR" sz="1800" dirty="0" smtClean="0">
                <a:hlinkClick r:id="rId9"/>
              </a:rPr>
              <a:t>https://idaf.pleiade.education.fr/</a:t>
            </a:r>
            <a:r>
              <a:rPr lang="fr-FR" sz="1800" dirty="0" smtClean="0"/>
              <a:t> </a:t>
            </a:r>
            <a:endParaRPr lang="fr-FR" sz="1800" dirty="0"/>
          </a:p>
        </p:txBody>
      </p:sp>
      <p:sp>
        <p:nvSpPr>
          <p:cNvPr id="4" name="Espace réservé du numéro de diapositive 3"/>
          <p:cNvSpPr>
            <a:spLocks noGrp="1"/>
          </p:cNvSpPr>
          <p:nvPr>
            <p:ph type="sldNum" sz="quarter" idx="10"/>
          </p:nvPr>
        </p:nvSpPr>
        <p:spPr/>
        <p:txBody>
          <a:bodyPr/>
          <a:lstStyle/>
          <a:p>
            <a:fld id="{1E5BB104-423C-489A-9885-50C52952B6CE}" type="slidenum">
              <a:rPr lang="fr-FR" smtClean="0"/>
              <a:pPr/>
              <a:t>42</a:t>
            </a:fld>
            <a:endParaRPr lang="fr-FR" dirty="0"/>
          </a:p>
        </p:txBody>
      </p:sp>
    </p:spTree>
    <p:extLst>
      <p:ext uri="{BB962C8B-B14F-4D97-AF65-F5344CB8AC3E}">
        <p14:creationId xmlns:p14="http://schemas.microsoft.com/office/powerpoint/2010/main" val="5035682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Calendrier de la réforme GBCP</a:t>
            </a:r>
            <a:endParaRPr lang="fr-FR" dirty="0"/>
          </a:p>
        </p:txBody>
      </p:sp>
      <p:sp>
        <p:nvSpPr>
          <p:cNvPr id="4" name="Espace réservé du numéro de diapositive 3"/>
          <p:cNvSpPr>
            <a:spLocks noGrp="1"/>
          </p:cNvSpPr>
          <p:nvPr>
            <p:ph type="sldNum" sz="quarter" idx="10"/>
          </p:nvPr>
        </p:nvSpPr>
        <p:spPr/>
        <p:txBody>
          <a:bodyPr/>
          <a:lstStyle/>
          <a:p>
            <a:pPr>
              <a:defRPr/>
            </a:pPr>
            <a:fld id="{B94E9164-0F45-450D-92E5-51F8802E7D61}" type="slidenum">
              <a:rPr lang="fr-FR" smtClean="0"/>
              <a:pPr>
                <a:defRPr/>
              </a:pPr>
              <a:t>43</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308276804"/>
              </p:ext>
            </p:extLst>
          </p:nvPr>
        </p:nvGraphicFramePr>
        <p:xfrm>
          <a:off x="539549" y="973139"/>
          <a:ext cx="7848874" cy="5244429"/>
        </p:xfrm>
        <a:graphic>
          <a:graphicData uri="http://schemas.openxmlformats.org/drawingml/2006/table">
            <a:tbl>
              <a:tblPr firstRow="1" firstCol="1" bandRow="1">
                <a:tableStyleId>{72833802-FEF1-4C79-8D5D-14CF1EAF98D9}</a:tableStyleId>
              </a:tblPr>
              <a:tblGrid>
                <a:gridCol w="3924437"/>
                <a:gridCol w="3924437"/>
              </a:tblGrid>
              <a:tr h="367629">
                <a:tc>
                  <a:txBody>
                    <a:bodyPr/>
                    <a:lstStyle/>
                    <a:p>
                      <a:pPr algn="ctr">
                        <a:spcAft>
                          <a:spcPts val="0"/>
                        </a:spcAft>
                      </a:pPr>
                      <a:r>
                        <a:rPr lang="fr-FR" sz="1400" dirty="0" smtClean="0">
                          <a:solidFill>
                            <a:schemeClr val="tx1"/>
                          </a:solidFill>
                          <a:effectLst/>
                        </a:rPr>
                        <a:t> Depuis le 1</a:t>
                      </a:r>
                      <a:r>
                        <a:rPr lang="fr-FR" sz="1400" baseline="30000" dirty="0" smtClean="0">
                          <a:solidFill>
                            <a:schemeClr val="tx1"/>
                          </a:solidFill>
                          <a:effectLst/>
                        </a:rPr>
                        <a:t>er</a:t>
                      </a:r>
                      <a:r>
                        <a:rPr lang="fr-FR" sz="1400" dirty="0" smtClean="0">
                          <a:solidFill>
                            <a:schemeClr val="tx1"/>
                          </a:solidFill>
                          <a:effectLst/>
                        </a:rPr>
                        <a:t> </a:t>
                      </a:r>
                      <a:r>
                        <a:rPr lang="fr-FR" sz="1400" dirty="0">
                          <a:solidFill>
                            <a:schemeClr val="tx1"/>
                          </a:solidFill>
                          <a:effectLst/>
                        </a:rPr>
                        <a:t>janvier 2013</a:t>
                      </a:r>
                      <a:endParaRPr lang="fr-FR" sz="14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algn="ctr">
                        <a:spcAft>
                          <a:spcPts val="0"/>
                        </a:spcAft>
                      </a:pPr>
                      <a:r>
                        <a:rPr lang="fr-FR" sz="1400" dirty="0" smtClean="0">
                          <a:solidFill>
                            <a:schemeClr val="tx1"/>
                          </a:solidFill>
                          <a:effectLst/>
                        </a:rPr>
                        <a:t> Au 1</a:t>
                      </a:r>
                      <a:r>
                        <a:rPr lang="fr-FR" sz="1400" baseline="30000" dirty="0" smtClean="0">
                          <a:solidFill>
                            <a:schemeClr val="tx1"/>
                          </a:solidFill>
                          <a:effectLst/>
                        </a:rPr>
                        <a:t>er</a:t>
                      </a:r>
                      <a:r>
                        <a:rPr lang="fr-FR" sz="1400" dirty="0" smtClean="0">
                          <a:solidFill>
                            <a:schemeClr val="tx1"/>
                          </a:solidFill>
                          <a:effectLst/>
                        </a:rPr>
                        <a:t> </a:t>
                      </a:r>
                      <a:r>
                        <a:rPr lang="fr-FR" sz="1400" dirty="0">
                          <a:solidFill>
                            <a:schemeClr val="tx1"/>
                          </a:solidFill>
                          <a:effectLst/>
                        </a:rPr>
                        <a:t>janvier 2016</a:t>
                      </a:r>
                      <a:endParaRPr lang="fr-FR" sz="14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r>
              <a:tr h="4332334">
                <a:tc>
                  <a:txBody>
                    <a:bodyPr/>
                    <a:lstStyle/>
                    <a:p>
                      <a:pPr algn="l">
                        <a:spcAft>
                          <a:spcPts val="0"/>
                        </a:spcAft>
                      </a:pPr>
                      <a:r>
                        <a:rPr lang="fr-FR" sz="1100" b="0" dirty="0">
                          <a:effectLst/>
                        </a:rPr>
                        <a:t> </a:t>
                      </a:r>
                      <a:endParaRPr lang="fr-FR" sz="1000" b="0" dirty="0">
                        <a:effectLst/>
                      </a:endParaRPr>
                    </a:p>
                    <a:p>
                      <a:pPr algn="l">
                        <a:spcAft>
                          <a:spcPts val="0"/>
                        </a:spcAft>
                      </a:pPr>
                      <a:r>
                        <a:rPr lang="fr-FR" sz="1200" b="0" dirty="0">
                          <a:effectLst/>
                        </a:rPr>
                        <a:t>Extension à tous les EPN de dispositions déjà valables pour les EPSCP depuis le décret </a:t>
                      </a:r>
                      <a:r>
                        <a:rPr lang="fr-FR" sz="1200" b="0" dirty="0" smtClean="0">
                          <a:effectLst/>
                        </a:rPr>
                        <a:t>RCE</a:t>
                      </a:r>
                      <a:r>
                        <a:rPr lang="fr-FR" sz="1200" b="0" baseline="0" dirty="0" smtClean="0">
                          <a:effectLst/>
                        </a:rPr>
                        <a:t> </a:t>
                      </a:r>
                      <a:r>
                        <a:rPr lang="fr-FR" sz="1200" b="0" dirty="0" smtClean="0">
                          <a:effectLst/>
                        </a:rPr>
                        <a:t>2008-618</a:t>
                      </a:r>
                      <a:r>
                        <a:rPr lang="fr-FR" sz="1200" b="0" dirty="0">
                          <a:effectLst/>
                        </a:rPr>
                        <a:t> : </a:t>
                      </a:r>
                    </a:p>
                    <a:p>
                      <a:pPr marL="342900" lvl="0" indent="-342900" algn="l">
                        <a:spcAft>
                          <a:spcPts val="0"/>
                        </a:spcAft>
                        <a:buFont typeface="Calibri" panose="020F0502020204030204" pitchFamily="34" charset="0"/>
                        <a:buChar char="-"/>
                      </a:pPr>
                      <a:r>
                        <a:rPr lang="fr-FR" sz="1200" b="0" dirty="0">
                          <a:effectLst/>
                        </a:rPr>
                        <a:t>Possibilité de mettre en place un service facturier : article </a:t>
                      </a:r>
                      <a:r>
                        <a:rPr lang="fr-FR" sz="1200" b="0" dirty="0" smtClean="0">
                          <a:effectLst/>
                        </a:rPr>
                        <a:t>41 du décret GBCP 2012-1246</a:t>
                      </a:r>
                      <a:endParaRPr lang="fr-FR" sz="1200" b="0" dirty="0">
                        <a:effectLst/>
                      </a:endParaRPr>
                    </a:p>
                    <a:p>
                      <a:pPr marL="342900" lvl="0" indent="-342900" algn="l">
                        <a:spcAft>
                          <a:spcPts val="0"/>
                        </a:spcAft>
                        <a:buFont typeface="Calibri" panose="020F0502020204030204" pitchFamily="34" charset="0"/>
                        <a:buChar char="-"/>
                      </a:pPr>
                      <a:r>
                        <a:rPr lang="fr-FR" sz="1200" b="0" dirty="0">
                          <a:effectLst/>
                        </a:rPr>
                        <a:t>Possibilité de mettre en œuvre un contrôle hiérarchisé </a:t>
                      </a:r>
                      <a:r>
                        <a:rPr lang="fr-FR" sz="1200" b="0" dirty="0" smtClean="0">
                          <a:effectLst/>
                        </a:rPr>
                        <a:t>et/ou </a:t>
                      </a:r>
                      <a:r>
                        <a:rPr lang="fr-FR" sz="1200" b="0" dirty="0">
                          <a:effectLst/>
                        </a:rPr>
                        <a:t>partenarial : article 42</a:t>
                      </a:r>
                    </a:p>
                    <a:p>
                      <a:pPr marL="342900" lvl="0" indent="-342900" algn="l">
                        <a:spcAft>
                          <a:spcPts val="0"/>
                        </a:spcAft>
                        <a:buFont typeface="Calibri" panose="020F0502020204030204" pitchFamily="34" charset="0"/>
                        <a:buChar char="-"/>
                      </a:pPr>
                      <a:r>
                        <a:rPr lang="fr-FR" sz="1200" b="0" dirty="0">
                          <a:effectLst/>
                        </a:rPr>
                        <a:t>Dématérialisation des actes de payer ou de recouvrer : article 51</a:t>
                      </a:r>
                    </a:p>
                    <a:p>
                      <a:pPr algn="l">
                        <a:spcAft>
                          <a:spcPts val="0"/>
                        </a:spcAft>
                      </a:pPr>
                      <a:r>
                        <a:rPr lang="fr-FR" sz="1200" b="0" dirty="0">
                          <a:effectLst/>
                        </a:rPr>
                        <a:t> </a:t>
                      </a:r>
                    </a:p>
                    <a:p>
                      <a:pPr algn="l">
                        <a:spcAft>
                          <a:spcPts val="0"/>
                        </a:spcAft>
                      </a:pPr>
                      <a:r>
                        <a:rPr lang="fr-FR" sz="1200" b="0" dirty="0">
                          <a:effectLst/>
                        </a:rPr>
                        <a:t>Présentation d’un document prévisionnel de gestion des emplois et des crédits de personnel (article 182) </a:t>
                      </a:r>
                    </a:p>
                    <a:p>
                      <a:pPr algn="l">
                        <a:spcAft>
                          <a:spcPts val="0"/>
                        </a:spcAft>
                      </a:pPr>
                      <a:r>
                        <a:rPr lang="fr-FR" sz="1200" b="0" dirty="0">
                          <a:effectLst/>
                        </a:rPr>
                        <a:t> </a:t>
                      </a:r>
                    </a:p>
                    <a:p>
                      <a:pPr algn="l">
                        <a:spcAft>
                          <a:spcPts val="0"/>
                        </a:spcAft>
                      </a:pPr>
                      <a:r>
                        <a:rPr lang="fr-FR" sz="1200" b="0" dirty="0">
                          <a:effectLst/>
                        </a:rPr>
                        <a:t>Mise en œuvre du contrôle interne budgétaire et comptable (articles </a:t>
                      </a:r>
                      <a:r>
                        <a:rPr lang="fr-FR" sz="1200" b="0" dirty="0" smtClean="0">
                          <a:effectLst/>
                        </a:rPr>
                        <a:t>215),</a:t>
                      </a:r>
                      <a:r>
                        <a:rPr lang="fr-FR" sz="1200" b="0" baseline="0" dirty="0" smtClean="0">
                          <a:effectLst/>
                        </a:rPr>
                        <a:t> notamment </a:t>
                      </a:r>
                      <a:r>
                        <a:rPr lang="fr-FR" sz="1200" b="0" dirty="0" smtClean="0">
                          <a:effectLst/>
                        </a:rPr>
                        <a:t>obligation </a:t>
                      </a:r>
                      <a:r>
                        <a:rPr lang="fr-FR" sz="1200" b="0" dirty="0">
                          <a:effectLst/>
                        </a:rPr>
                        <a:t>de présenter une cartographie des risques et un plan </a:t>
                      </a:r>
                      <a:r>
                        <a:rPr lang="fr-FR" sz="1200" b="0" dirty="0" smtClean="0">
                          <a:effectLst/>
                        </a:rPr>
                        <a:t>d’action (cf. circulaire</a:t>
                      </a:r>
                      <a:r>
                        <a:rPr lang="fr-FR" sz="1200" b="0" baseline="0" dirty="0" smtClean="0">
                          <a:effectLst/>
                        </a:rPr>
                        <a:t> opérateur)</a:t>
                      </a:r>
                      <a:r>
                        <a:rPr lang="fr-FR" sz="1200" b="0" dirty="0" smtClean="0">
                          <a:effectLst/>
                        </a:rPr>
                        <a:t>.</a:t>
                      </a:r>
                    </a:p>
                    <a:p>
                      <a:pPr algn="l">
                        <a:spcAft>
                          <a:spcPts val="0"/>
                        </a:spcAft>
                      </a:pPr>
                      <a:r>
                        <a:rPr lang="fr-FR" sz="1200" b="0" dirty="0">
                          <a:effectLst/>
                        </a:rPr>
                        <a:t> </a:t>
                      </a:r>
                    </a:p>
                    <a:p>
                      <a:pPr algn="l">
                        <a:spcAft>
                          <a:spcPts val="0"/>
                        </a:spcAft>
                      </a:pPr>
                      <a:r>
                        <a:rPr lang="fr-FR" sz="1200" b="0" dirty="0">
                          <a:effectLst/>
                        </a:rPr>
                        <a:t>Mise en œuvre d’un audit interne budgétaire et comptable (article 216</a:t>
                      </a:r>
                      <a:r>
                        <a:rPr lang="fr-FR" sz="1200" b="0" dirty="0" smtClean="0">
                          <a:effectLst/>
                        </a:rPr>
                        <a:t>)</a:t>
                      </a:r>
                    </a:p>
                    <a:p>
                      <a:pPr algn="l">
                        <a:spcAft>
                          <a:spcPts val="0"/>
                        </a:spcAft>
                      </a:pPr>
                      <a:endParaRPr lang="fr-FR" sz="1200" b="0" dirty="0" smtClean="0">
                        <a:effectLst/>
                      </a:endParaRPr>
                    </a:p>
                    <a:p>
                      <a:pPr algn="l">
                        <a:spcAft>
                          <a:spcPts val="0"/>
                        </a:spcAft>
                      </a:pPr>
                      <a:r>
                        <a:rPr lang="fr-FR" sz="1200" b="0" dirty="0" smtClean="0">
                          <a:effectLst/>
                        </a:rPr>
                        <a:t>Présentation des états budgétaires au format GBCP</a:t>
                      </a:r>
                      <a:r>
                        <a:rPr lang="fr-FR" sz="1200" b="0" baseline="0" dirty="0" smtClean="0">
                          <a:effectLst/>
                        </a:rPr>
                        <a:t> pour information au Conseil d’administration (article 230)</a:t>
                      </a:r>
                      <a:endParaRPr lang="fr-FR" sz="1000" b="0" dirty="0">
                        <a:effectLst/>
                      </a:endParaRPr>
                    </a:p>
                    <a:p>
                      <a:pPr algn="l">
                        <a:spcAft>
                          <a:spcPts val="0"/>
                        </a:spcAft>
                      </a:pPr>
                      <a:r>
                        <a:rPr lang="fr-FR" sz="1100" b="0" dirty="0">
                          <a:effectLst/>
                        </a:rPr>
                        <a:t>  </a:t>
                      </a:r>
                      <a:endParaRPr lang="fr-FR" sz="1000" b="0" dirty="0">
                        <a:effectLst/>
                      </a:endParaRPr>
                    </a:p>
                    <a:p>
                      <a:pPr algn="l">
                        <a:spcAft>
                          <a:spcPts val="0"/>
                        </a:spcAft>
                      </a:pPr>
                      <a:r>
                        <a:rPr lang="fr-FR" sz="1100" b="0" dirty="0">
                          <a:effectLst/>
                        </a:rPr>
                        <a:t> </a:t>
                      </a:r>
                      <a:endParaRPr lang="fr-FR" sz="1000" b="0" dirty="0">
                        <a:effectLst/>
                      </a:endParaRPr>
                    </a:p>
                    <a:p>
                      <a:pPr algn="l">
                        <a:spcAft>
                          <a:spcPts val="0"/>
                        </a:spcAft>
                      </a:pPr>
                      <a:r>
                        <a:rPr lang="fr-FR" sz="1100" b="0" dirty="0">
                          <a:effectLst/>
                        </a:rPr>
                        <a:t> </a:t>
                      </a:r>
                      <a:endParaRPr lang="fr-FR" sz="1000" b="0" dirty="0">
                        <a:solidFill>
                          <a:schemeClr val="tx1"/>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fr-FR" sz="1100" b="0" dirty="0">
                          <a:effectLst/>
                        </a:rPr>
                        <a:t>  </a:t>
                      </a:r>
                      <a:endParaRPr lang="fr-FR" sz="1200" b="0" dirty="0">
                        <a:effectLst/>
                        <a:latin typeface="+mn-lt"/>
                      </a:endParaRPr>
                    </a:p>
                    <a:p>
                      <a:pPr algn="l">
                        <a:spcAft>
                          <a:spcPts val="0"/>
                        </a:spcAft>
                      </a:pPr>
                      <a:r>
                        <a:rPr lang="fr-FR" sz="1200" b="0" dirty="0">
                          <a:effectLst/>
                          <a:latin typeface="+mn-lt"/>
                        </a:rPr>
                        <a:t>Présentation du budget en autorisations d’emplois, autorisations d’engagement, crédits de paiement et prévisions de recettes (article 175). Présentation notamment du tableau 1 présentant le solde budgétaire et du tableau 2 d’équilibre financier </a:t>
                      </a:r>
                      <a:r>
                        <a:rPr lang="fr-FR" sz="1200" b="0" dirty="0" smtClean="0">
                          <a:effectLst/>
                          <a:latin typeface="+mn-lt"/>
                        </a:rPr>
                        <a:t>en </a:t>
                      </a:r>
                      <a:r>
                        <a:rPr lang="fr-FR" sz="1200" b="0" dirty="0">
                          <a:effectLst/>
                          <a:latin typeface="+mn-lt"/>
                        </a:rPr>
                        <a:t>plus du compte de résultat prévisionnel et d’un état d’évolution de la situation </a:t>
                      </a:r>
                      <a:r>
                        <a:rPr lang="fr-FR" sz="1200" b="0" dirty="0" smtClean="0">
                          <a:effectLst/>
                          <a:latin typeface="+mn-lt"/>
                        </a:rPr>
                        <a:t>patrimoniale (ex tableau de financement).</a:t>
                      </a:r>
                      <a:endParaRPr lang="fr-FR" sz="1200" b="0" dirty="0">
                        <a:effectLst/>
                        <a:latin typeface="+mn-lt"/>
                      </a:endParaRPr>
                    </a:p>
                    <a:p>
                      <a:pPr algn="l">
                        <a:spcAft>
                          <a:spcPts val="0"/>
                        </a:spcAft>
                      </a:pPr>
                      <a:r>
                        <a:rPr lang="fr-FR" sz="1200" b="0" dirty="0">
                          <a:effectLst/>
                          <a:latin typeface="+mn-lt"/>
                        </a:rPr>
                        <a:t> </a:t>
                      </a:r>
                    </a:p>
                    <a:p>
                      <a:pPr algn="l">
                        <a:spcAft>
                          <a:spcPts val="0"/>
                        </a:spcAft>
                      </a:pPr>
                      <a:r>
                        <a:rPr lang="fr-FR" sz="1200" b="0" dirty="0">
                          <a:effectLst/>
                          <a:latin typeface="+mn-lt"/>
                        </a:rPr>
                        <a:t>Mise en œuvre des autorisations d’engagement et des crédits de paiement (articles 180 et 181)</a:t>
                      </a:r>
                    </a:p>
                    <a:p>
                      <a:pPr algn="l">
                        <a:spcAft>
                          <a:spcPts val="0"/>
                        </a:spcAft>
                      </a:pPr>
                      <a:r>
                        <a:rPr lang="fr-FR" sz="1200" b="0" dirty="0">
                          <a:effectLst/>
                          <a:latin typeface="+mn-lt"/>
                        </a:rPr>
                        <a:t> </a:t>
                      </a:r>
                    </a:p>
                    <a:p>
                      <a:pPr algn="l">
                        <a:spcAft>
                          <a:spcPts val="0"/>
                        </a:spcAft>
                      </a:pPr>
                      <a:r>
                        <a:rPr lang="fr-FR" sz="1200" b="0" dirty="0">
                          <a:effectLst/>
                          <a:latin typeface="+mn-lt"/>
                        </a:rPr>
                        <a:t>Modalités de reports :</a:t>
                      </a:r>
                    </a:p>
                    <a:p>
                      <a:pPr marL="342900" lvl="0" indent="-342900" algn="l">
                        <a:spcAft>
                          <a:spcPts val="0"/>
                        </a:spcAft>
                        <a:buFont typeface="Calibri" panose="020F0502020204030204" pitchFamily="34" charset="0"/>
                        <a:buChar char="-"/>
                      </a:pPr>
                      <a:r>
                        <a:rPr lang="fr-FR" sz="1200" b="0" dirty="0">
                          <a:effectLst/>
                          <a:latin typeface="+mn-lt"/>
                        </a:rPr>
                        <a:t>Maintien des conditions concernant les contrats de recherche et les programmes d’investissement (voir article </a:t>
                      </a:r>
                      <a:r>
                        <a:rPr lang="fr-FR" sz="1200" b="0" dirty="0" smtClean="0">
                          <a:effectLst/>
                          <a:latin typeface="+mn-lt"/>
                        </a:rPr>
                        <a:t>R719-57 du code de l’éducation)</a:t>
                      </a:r>
                      <a:endParaRPr lang="fr-FR" sz="1200" b="0" dirty="0">
                        <a:effectLst/>
                        <a:latin typeface="+mn-lt"/>
                      </a:endParaRPr>
                    </a:p>
                    <a:p>
                      <a:pPr marL="342900" lvl="0" indent="-342900" algn="l">
                        <a:spcAft>
                          <a:spcPts val="0"/>
                        </a:spcAft>
                        <a:buFont typeface="Calibri" panose="020F0502020204030204" pitchFamily="34" charset="0"/>
                        <a:buChar char="-"/>
                      </a:pPr>
                      <a:r>
                        <a:rPr lang="fr-FR" sz="1200" b="0" dirty="0">
                          <a:effectLst/>
                          <a:latin typeface="+mn-lt"/>
                        </a:rPr>
                        <a:t>Ajout de dispositions en matière d’autorisations d’engagement et de crédits de paiement (articles 183 à 185)</a:t>
                      </a:r>
                    </a:p>
                    <a:p>
                      <a:pPr algn="l">
                        <a:spcAft>
                          <a:spcPts val="0"/>
                        </a:spcAft>
                      </a:pPr>
                      <a:r>
                        <a:rPr lang="fr-FR" sz="1200" b="0" dirty="0">
                          <a:effectLst/>
                          <a:latin typeface="+mn-lt"/>
                        </a:rPr>
                        <a:t> </a:t>
                      </a:r>
                      <a:endParaRPr lang="fr-FR" sz="1200" b="0" dirty="0" smtClean="0">
                        <a:effectLst/>
                        <a:latin typeface="+mn-lt"/>
                      </a:endParaRPr>
                    </a:p>
                    <a:p>
                      <a:pPr algn="l">
                        <a:spcAft>
                          <a:spcPts val="0"/>
                        </a:spcAft>
                      </a:pPr>
                      <a:r>
                        <a:rPr lang="fr-FR" sz="1200" b="0" dirty="0" smtClean="0">
                          <a:solidFill>
                            <a:schemeClr val="tx1"/>
                          </a:solidFill>
                          <a:effectLst/>
                          <a:latin typeface="+mn-lt"/>
                          <a:ea typeface="Times New Roman" panose="02020603050405020304" pitchFamily="18" charset="0"/>
                        </a:rPr>
                        <a:t>Nouvelles modalités d’équilibre budgétaire</a:t>
                      </a:r>
                      <a:r>
                        <a:rPr lang="fr-FR" sz="1200" b="0" baseline="0" dirty="0" smtClean="0">
                          <a:solidFill>
                            <a:schemeClr val="tx1"/>
                          </a:solidFill>
                          <a:effectLst/>
                          <a:latin typeface="+mn-lt"/>
                          <a:ea typeface="Times New Roman" panose="02020603050405020304" pitchFamily="18" charset="0"/>
                        </a:rPr>
                        <a:t> et de limitativité des crédits (</a:t>
                      </a:r>
                      <a:r>
                        <a:rPr lang="fr-FR" sz="1200" dirty="0" smtClean="0"/>
                        <a:t>articles R719-60,</a:t>
                      </a:r>
                      <a:r>
                        <a:rPr lang="fr-FR" sz="1200" baseline="0" dirty="0" smtClean="0"/>
                        <a:t> </a:t>
                      </a:r>
                      <a:r>
                        <a:rPr lang="fr-FR" sz="1200" dirty="0" smtClean="0"/>
                        <a:t>R719-61 et R719-63 du code de l’éducation)</a:t>
                      </a:r>
                      <a:endParaRPr lang="fr-FR" sz="1200" b="0" dirty="0">
                        <a:solidFill>
                          <a:schemeClr val="tx1"/>
                        </a:solidFill>
                        <a:effectLst/>
                        <a:latin typeface="+mn-lt"/>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707588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check-list des opérations</a:t>
            </a:r>
            <a:endParaRPr lang="fr-FR" dirty="0"/>
          </a:p>
        </p:txBody>
      </p:sp>
      <p:sp>
        <p:nvSpPr>
          <p:cNvPr id="3" name="Espace réservé du contenu 2"/>
          <p:cNvSpPr>
            <a:spLocks noGrp="1"/>
          </p:cNvSpPr>
          <p:nvPr>
            <p:ph idx="1"/>
          </p:nvPr>
        </p:nvSpPr>
        <p:spPr/>
        <p:txBody>
          <a:bodyPr/>
          <a:lstStyle/>
          <a:p>
            <a:r>
              <a:rPr lang="fr-FR" dirty="0" smtClean="0"/>
              <a:t>Une check-list a été élaborée pour définir l’ensemble des opérations pour mener à bien la réforme GBCP.</a:t>
            </a:r>
          </a:p>
          <a:p>
            <a:r>
              <a:rPr lang="fr-FR" dirty="0" smtClean="0"/>
              <a:t>Certaines sont optionnelles, d’autres obligatoires.</a:t>
            </a:r>
          </a:p>
          <a:p>
            <a:r>
              <a:rPr lang="fr-FR" dirty="0" smtClean="0"/>
              <a:t>Certaines opérations ont probablement déjà été engagées, la check-list est donc à adapter pour chaque établissement de manière à définir un plan d’action adapté à son contexte et à son organisation.</a:t>
            </a:r>
          </a:p>
          <a:p>
            <a:r>
              <a:rPr lang="fr-FR" dirty="0" smtClean="0"/>
              <a:t>En fonction des opérations qui restent à mener, l’établissement pourra définir les actions et les échéances à fixer.</a:t>
            </a:r>
            <a:endParaRPr lang="fr-FR" dirty="0"/>
          </a:p>
          <a:p>
            <a:r>
              <a:rPr lang="fr-FR" dirty="0" smtClean="0"/>
              <a:t>Celle-ci est contenue dans cette présentation :</a:t>
            </a:r>
          </a:p>
          <a:p>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44</a:t>
            </a:fld>
            <a:endParaRPr lang="fr-FR" dirty="0"/>
          </a:p>
        </p:txBody>
      </p:sp>
      <p:sp>
        <p:nvSpPr>
          <p:cNvPr id="8" name="Espace réservé du contenu 5"/>
          <p:cNvSpPr>
            <a:spLocks noGrp="1"/>
          </p:cNvSpPr>
          <p:nvPr/>
        </p:nvSpPr>
        <p:spPr>
          <a:xfrm>
            <a:off x="576184" y="887413"/>
            <a:ext cx="7776219" cy="45578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lang="fr-FR" sz="2000" b="1" kern="1200">
                <a:solidFill>
                  <a:schemeClr val="tx2">
                    <a:lumMod val="60000"/>
                    <a:lumOff val="4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v"/>
              <a:defRPr lang="fr-FR" sz="1800" b="0" kern="1200" dirty="0" smtClean="0">
                <a:solidFill>
                  <a:schemeClr val="accent2">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ü"/>
              <a:defRPr lang="fr-FR" sz="1600" b="0" kern="1200" dirty="0" smtClean="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1600" b="0" kern="1200" dirty="0" smtClean="0">
                <a:solidFill>
                  <a:schemeClr val="accent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smtClean="0"/>
          </a:p>
        </p:txBody>
      </p:sp>
      <p:graphicFrame>
        <p:nvGraphicFramePr>
          <p:cNvPr id="5" name="Objet 4"/>
          <p:cNvGraphicFramePr>
            <a:graphicFrameLocks noChangeAspect="1"/>
          </p:cNvGraphicFramePr>
          <p:nvPr>
            <p:extLst>
              <p:ext uri="{D42A27DB-BD31-4B8C-83A1-F6EECF244321}">
                <p14:modId xmlns:p14="http://schemas.microsoft.com/office/powerpoint/2010/main" val="229462796"/>
              </p:ext>
            </p:extLst>
          </p:nvPr>
        </p:nvGraphicFramePr>
        <p:xfrm>
          <a:off x="2915816" y="5519730"/>
          <a:ext cx="914400" cy="771525"/>
        </p:xfrm>
        <a:graphic>
          <a:graphicData uri="http://schemas.openxmlformats.org/presentationml/2006/ole">
            <mc:AlternateContent xmlns:mc="http://schemas.openxmlformats.org/markup-compatibility/2006">
              <mc:Choice xmlns:v="urn:schemas-microsoft-com:vml" Requires="v">
                <p:oleObj spid="_x0000_s6279" name="Feuille de calcul" showAsIcon="1" r:id="rId5" imgW="914400" imgH="771480" progId="Excel.Sheet.8">
                  <p:embed/>
                </p:oleObj>
              </mc:Choice>
              <mc:Fallback>
                <p:oleObj name="Feuille de calcul" showAsIcon="1" r:id="rId5" imgW="914400" imgH="771480" progId="Excel.Sheet.8">
                  <p:embed/>
                  <p:pic>
                    <p:nvPicPr>
                      <p:cNvPr id="0" name="Picture 1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5816" y="5519730"/>
                        <a:ext cx="914400" cy="771525"/>
                      </a:xfrm>
                      <a:prstGeom prst="rect">
                        <a:avLst/>
                      </a:prstGeom>
                      <a:gradFill rotWithShape="0">
                        <a:gsLst>
                          <a:gs pos="0">
                            <a:srgbClr val="FCFDFE"/>
                          </a:gs>
                          <a:gs pos="74001">
                            <a:srgbClr val="E0F1F2"/>
                          </a:gs>
                          <a:gs pos="83000">
                            <a:srgbClr val="E0F1F2"/>
                          </a:gs>
                          <a:gs pos="100000">
                            <a:srgbClr val="EBF6F7"/>
                          </a:gs>
                        </a:gsLst>
                        <a:lin ang="5400000" scaled="1"/>
                      </a:gradFill>
                    </p:spPr>
                  </p:pic>
                </p:oleObj>
              </mc:Fallback>
            </mc:AlternateContent>
          </a:graphicData>
        </a:graphic>
      </p:graphicFrame>
    </p:spTree>
    <p:extLst>
      <p:ext uri="{BB962C8B-B14F-4D97-AF65-F5344CB8AC3E}">
        <p14:creationId xmlns:p14="http://schemas.microsoft.com/office/powerpoint/2010/main" val="38380735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6400" y="234950"/>
            <a:ext cx="8237538" cy="652463"/>
          </a:xfrm>
        </p:spPr>
        <p:txBody>
          <a:bodyPr/>
          <a:lstStyle/>
          <a:p>
            <a:r>
              <a:rPr lang="fr-FR" sz="2000" dirty="0" smtClean="0"/>
              <a:t>Le tableau comparatif des décrets 2008 RCE et 2012 GBCP (1/3)</a:t>
            </a:r>
            <a:endParaRPr lang="fr-FR" sz="2000" dirty="0"/>
          </a:p>
        </p:txBody>
      </p:sp>
      <p:sp>
        <p:nvSpPr>
          <p:cNvPr id="3" name="Espace réservé du contenu 2"/>
          <p:cNvSpPr>
            <a:spLocks noGrp="1"/>
          </p:cNvSpPr>
          <p:nvPr>
            <p:ph idx="1"/>
          </p:nvPr>
        </p:nvSpPr>
        <p:spPr/>
        <p:txBody>
          <a:bodyPr/>
          <a:lstStyle/>
          <a:p>
            <a:pPr marL="0" indent="0">
              <a:buNone/>
            </a:pPr>
            <a:endParaRPr lang="fr-FR" dirty="0"/>
          </a:p>
          <a:p>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45</a:t>
            </a:fld>
            <a:endParaRPr lang="fr-FR" dirty="0"/>
          </a:p>
        </p:txBody>
      </p:sp>
      <p:sp>
        <p:nvSpPr>
          <p:cNvPr id="8" name="Espace réservé du contenu 5"/>
          <p:cNvSpPr>
            <a:spLocks noGrp="1"/>
          </p:cNvSpPr>
          <p:nvPr/>
        </p:nvSpPr>
        <p:spPr>
          <a:xfrm>
            <a:off x="576184" y="887413"/>
            <a:ext cx="7776219" cy="45578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lang="fr-FR" sz="2000" b="1" kern="1200">
                <a:solidFill>
                  <a:schemeClr val="tx2">
                    <a:lumMod val="60000"/>
                    <a:lumOff val="4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v"/>
              <a:defRPr lang="fr-FR" sz="1800" b="0" kern="1200" dirty="0" smtClean="0">
                <a:solidFill>
                  <a:schemeClr val="accent2">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ü"/>
              <a:defRPr lang="fr-FR" sz="1600" b="0" kern="1200" dirty="0" smtClean="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1600" b="0" kern="1200" dirty="0" smtClean="0">
                <a:solidFill>
                  <a:schemeClr val="accent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smtClean="0"/>
          </a:p>
        </p:txBody>
      </p:sp>
      <p:graphicFrame>
        <p:nvGraphicFramePr>
          <p:cNvPr id="9" name="Tableau 8"/>
          <p:cNvGraphicFramePr>
            <a:graphicFrameLocks noGrp="1"/>
          </p:cNvGraphicFramePr>
          <p:nvPr>
            <p:extLst>
              <p:ext uri="{D42A27DB-BD31-4B8C-83A1-F6EECF244321}">
                <p14:modId xmlns:p14="http://schemas.microsoft.com/office/powerpoint/2010/main" val="1056007315"/>
              </p:ext>
            </p:extLst>
          </p:nvPr>
        </p:nvGraphicFramePr>
        <p:xfrm>
          <a:off x="73156" y="743314"/>
          <a:ext cx="8595169" cy="5421989"/>
        </p:xfrm>
        <a:graphic>
          <a:graphicData uri="http://schemas.openxmlformats.org/drawingml/2006/table">
            <a:tbl>
              <a:tblPr/>
              <a:tblGrid>
                <a:gridCol w="1080119"/>
                <a:gridCol w="1296144"/>
                <a:gridCol w="1944216"/>
                <a:gridCol w="1872208"/>
                <a:gridCol w="2402482"/>
              </a:tblGrid>
              <a:tr h="403175">
                <a:tc gridSpan="2">
                  <a:txBody>
                    <a:bodyPr/>
                    <a:lstStyle/>
                    <a:p>
                      <a:pPr algn="ctr" fontAlgn="ctr"/>
                      <a:r>
                        <a:rPr lang="fr-FR" sz="1200" b="1" i="0" u="none" strike="noStrike" dirty="0">
                          <a:solidFill>
                            <a:srgbClr val="000000"/>
                          </a:solidFill>
                          <a:effectLst/>
                          <a:latin typeface="Calibri" panose="020F0502020204030204" pitchFamily="34" charset="0"/>
                        </a:rPr>
                        <a:t>Grandes thématiques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fr-FR"/>
                    </a:p>
                  </a:txBody>
                  <a:tcPr/>
                </a:tc>
                <a:tc>
                  <a:txBody>
                    <a:bodyPr/>
                    <a:lstStyle/>
                    <a:p>
                      <a:pPr algn="ctr" fontAlgn="ctr"/>
                      <a:r>
                        <a:rPr lang="fr-FR" sz="1200" b="1" i="0" u="none" strike="noStrike" dirty="0" smtClean="0">
                          <a:solidFill>
                            <a:srgbClr val="000000"/>
                          </a:solidFill>
                          <a:effectLst/>
                          <a:latin typeface="Calibri" panose="020F0502020204030204" pitchFamily="34" charset="0"/>
                        </a:rPr>
                        <a:t>Décret RCE 2008-618</a:t>
                      </a:r>
                      <a:endParaRPr lang="fr-FR" sz="1200" b="1" i="0" u="none" strike="noStrike" dirty="0">
                        <a:solidFill>
                          <a:srgbClr val="000000"/>
                        </a:solidFill>
                        <a:effectLst/>
                        <a:latin typeface="Calibri" panose="020F0502020204030204" pitchFamily="34" charset="0"/>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panose="020F0502020204030204" pitchFamily="34" charset="0"/>
                        </a:rPr>
                        <a:t>Décrets </a:t>
                      </a:r>
                      <a:r>
                        <a:rPr lang="fr-FR" sz="1200" b="1" i="0" u="none" strike="noStrike" dirty="0" smtClean="0">
                          <a:solidFill>
                            <a:srgbClr val="000000"/>
                          </a:solidFill>
                          <a:effectLst/>
                          <a:latin typeface="Calibri" panose="020F0502020204030204" pitchFamily="34" charset="0"/>
                        </a:rPr>
                        <a:t>GBCP 2012-1246 </a:t>
                      </a:r>
                      <a:r>
                        <a:rPr lang="fr-FR" sz="1200" b="1" i="0" u="none" strike="noStrike" dirty="0">
                          <a:solidFill>
                            <a:srgbClr val="000000"/>
                          </a:solidFill>
                          <a:effectLst/>
                          <a:latin typeface="Calibri" panose="020F0502020204030204" pitchFamily="34" charset="0"/>
                        </a:rPr>
                        <a:t>et 2012-1247</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panose="020F0502020204030204" pitchFamily="34" charset="0"/>
                        </a:rPr>
                        <a:t>Commentaires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90696">
                <a:tc>
                  <a:txBody>
                    <a:bodyPr/>
                    <a:lstStyle/>
                    <a:p>
                      <a:pPr algn="ctr" fontAlgn="ctr"/>
                      <a:r>
                        <a:rPr lang="fr-FR" sz="1100" b="0" i="0" u="none" strike="noStrike" dirty="0">
                          <a:solidFill>
                            <a:srgbClr val="000000"/>
                          </a:solidFill>
                          <a:effectLst/>
                          <a:latin typeface="Calibri" panose="020F0502020204030204" pitchFamily="34" charset="0"/>
                        </a:rPr>
                        <a:t>Nouveaux concepts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comptabilité budgétaire</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égalité entre comptabilité budgétaire (de la responsabilité de l'ordonnateur) et comptabilité générale (de la responsabilité de l'agent comptable) : tenues toutes les deux selon le principe des droits constatés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Le budget est présenté selon une logique de trésorerie et selon le principe des droits constatés :</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La comptabilité budgétaire des crédits de paiement et des recettes est une comptabilité de caisse</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Le compte de résultat et le tableau de financement sont maintenus selon le principe des droits constatés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Désormais le comptable est directement impliqué dans l'élaboration </a:t>
                      </a:r>
                      <a:r>
                        <a:rPr lang="fr-FR" sz="1100" b="0" i="0" u="none" strike="noStrike" dirty="0" smtClean="0">
                          <a:solidFill>
                            <a:srgbClr val="000000"/>
                          </a:solidFill>
                          <a:effectLst/>
                          <a:latin typeface="Calibri" panose="020F0502020204030204" pitchFamily="34" charset="0"/>
                        </a:rPr>
                        <a:t>budgétaire, puisque celle-ci s’appuie sur une</a:t>
                      </a:r>
                      <a:r>
                        <a:rPr lang="fr-FR" sz="1100" b="0" i="0" u="none" strike="noStrike" baseline="0" dirty="0" smtClean="0">
                          <a:solidFill>
                            <a:srgbClr val="000000"/>
                          </a:solidFill>
                          <a:effectLst/>
                          <a:latin typeface="Calibri" panose="020F0502020204030204" pitchFamily="34" charset="0"/>
                        </a:rPr>
                        <a:t> logique de caisse.</a:t>
                      </a:r>
                      <a:endParaRPr lang="fr-FR" sz="1100" b="0" i="0" u="none" strike="noStrike" dirty="0">
                        <a:solidFill>
                          <a:srgbClr val="000000"/>
                        </a:solidFill>
                        <a:effectLst/>
                        <a:latin typeface="Calibri" panose="020F0502020204030204" pitchFamily="34" charset="0"/>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2627">
                <a:tc rowSpan="3">
                  <a:txBody>
                    <a:bodyPr/>
                    <a:lstStyle/>
                    <a:p>
                      <a:pPr algn="ctr" fontAlgn="ctr"/>
                      <a:r>
                        <a:rPr lang="fr-FR" sz="1100" b="0" i="0" u="none" strike="noStrike">
                          <a:solidFill>
                            <a:srgbClr val="000000"/>
                          </a:solidFill>
                          <a:effectLst/>
                          <a:latin typeface="Calibri" panose="020F0502020204030204" pitchFamily="34" charset="0"/>
                        </a:rPr>
                        <a:t>Organisation des fonctions financières et comptables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Responsabilité conjointe de l'ordonnateur et du comptable sur la comptabilité budgétaire</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 </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208</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Responsabilité des AE : l'ordonnateur</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Responsabilité des CP : le comptable</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Gestion de la trésorerie : les opérations non budgétaires actuellement mais impactant la trésorerie seront désormais présentées dans les documents budgétaires (opérations pour comptes de tiers notamment).</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6455">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Service facturier</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Article 35</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41</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La définition donnée par la GBCP est un peu plus complète, mais l'objet reste le même</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9036">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Dématérialisation des pièces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Article 33</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51 - Article 192</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La GBCP généralise la dématérialisation des pièces justificatives de manière générale, et l'envoi des ordres de recouvrer par voie électronique</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5234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6400" y="234950"/>
            <a:ext cx="8237538" cy="652463"/>
          </a:xfrm>
        </p:spPr>
        <p:txBody>
          <a:bodyPr/>
          <a:lstStyle/>
          <a:p>
            <a:r>
              <a:rPr lang="fr-FR" sz="2000" dirty="0" smtClean="0"/>
              <a:t>Le tableau comparatif des décrets 2008 RCE et 2012 GBCP (2/3)</a:t>
            </a:r>
            <a:endParaRPr lang="fr-FR" sz="2000" dirty="0"/>
          </a:p>
        </p:txBody>
      </p:sp>
      <p:sp>
        <p:nvSpPr>
          <p:cNvPr id="3" name="Espace réservé du contenu 2"/>
          <p:cNvSpPr>
            <a:spLocks noGrp="1"/>
          </p:cNvSpPr>
          <p:nvPr>
            <p:ph idx="1"/>
          </p:nvPr>
        </p:nvSpPr>
        <p:spPr/>
        <p:txBody>
          <a:bodyPr/>
          <a:lstStyle/>
          <a:p>
            <a:pPr marL="0" indent="0">
              <a:buNone/>
            </a:pPr>
            <a:endParaRPr lang="fr-FR" dirty="0"/>
          </a:p>
          <a:p>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46</a:t>
            </a:fld>
            <a:endParaRPr lang="fr-FR" dirty="0"/>
          </a:p>
        </p:txBody>
      </p:sp>
      <p:sp>
        <p:nvSpPr>
          <p:cNvPr id="8" name="Espace réservé du contenu 5"/>
          <p:cNvSpPr>
            <a:spLocks noGrp="1"/>
          </p:cNvSpPr>
          <p:nvPr/>
        </p:nvSpPr>
        <p:spPr>
          <a:xfrm>
            <a:off x="576184" y="887413"/>
            <a:ext cx="7776219" cy="45578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lang="fr-FR" sz="2000" b="1" kern="1200">
                <a:solidFill>
                  <a:schemeClr val="tx2">
                    <a:lumMod val="60000"/>
                    <a:lumOff val="4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v"/>
              <a:defRPr lang="fr-FR" sz="1800" b="0" kern="1200" dirty="0" smtClean="0">
                <a:solidFill>
                  <a:schemeClr val="accent2">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ü"/>
              <a:defRPr lang="fr-FR" sz="1600" b="0" kern="1200" dirty="0" smtClean="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1600" b="0" kern="1200" dirty="0" smtClean="0">
                <a:solidFill>
                  <a:schemeClr val="accent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smtClean="0"/>
          </a:p>
        </p:txBody>
      </p:sp>
      <p:graphicFrame>
        <p:nvGraphicFramePr>
          <p:cNvPr id="9" name="Tableau 8"/>
          <p:cNvGraphicFramePr>
            <a:graphicFrameLocks noGrp="1"/>
          </p:cNvGraphicFramePr>
          <p:nvPr>
            <p:extLst>
              <p:ext uri="{D42A27DB-BD31-4B8C-83A1-F6EECF244321}">
                <p14:modId xmlns:p14="http://schemas.microsoft.com/office/powerpoint/2010/main" val="3885163526"/>
              </p:ext>
            </p:extLst>
          </p:nvPr>
        </p:nvGraphicFramePr>
        <p:xfrm>
          <a:off x="73598" y="1052736"/>
          <a:ext cx="8595169" cy="5053329"/>
        </p:xfrm>
        <a:graphic>
          <a:graphicData uri="http://schemas.openxmlformats.org/drawingml/2006/table">
            <a:tbl>
              <a:tblPr/>
              <a:tblGrid>
                <a:gridCol w="1080119"/>
                <a:gridCol w="1296144"/>
                <a:gridCol w="1944216"/>
                <a:gridCol w="1872208"/>
                <a:gridCol w="2402482"/>
              </a:tblGrid>
              <a:tr h="293341">
                <a:tc gridSpan="2">
                  <a:txBody>
                    <a:bodyPr/>
                    <a:lstStyle/>
                    <a:p>
                      <a:pPr algn="ctr" fontAlgn="ctr"/>
                      <a:r>
                        <a:rPr lang="fr-FR" sz="1200" b="1" i="0" u="none" strike="noStrike" dirty="0">
                          <a:solidFill>
                            <a:srgbClr val="000000"/>
                          </a:solidFill>
                          <a:effectLst/>
                          <a:latin typeface="Calibri" panose="020F0502020204030204" pitchFamily="34" charset="0"/>
                        </a:rPr>
                        <a:t>Grandes thématiques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fr-FR"/>
                    </a:p>
                  </a:txBody>
                  <a:tcPr/>
                </a:tc>
                <a:tc>
                  <a:txBody>
                    <a:bodyPr/>
                    <a:lstStyle/>
                    <a:p>
                      <a:pPr algn="ctr" fontAlgn="ctr"/>
                      <a:r>
                        <a:rPr lang="fr-FR" sz="1200" b="1" i="0" u="none" strike="noStrike" dirty="0" smtClean="0">
                          <a:solidFill>
                            <a:srgbClr val="000000"/>
                          </a:solidFill>
                          <a:effectLst/>
                          <a:latin typeface="Calibri" panose="020F0502020204030204" pitchFamily="34" charset="0"/>
                        </a:rPr>
                        <a:t>Décret RCE 2008-618</a:t>
                      </a:r>
                      <a:endParaRPr lang="fr-FR" sz="1200" b="1" i="0" u="none" strike="noStrike" dirty="0">
                        <a:solidFill>
                          <a:srgbClr val="000000"/>
                        </a:solidFill>
                        <a:effectLst/>
                        <a:latin typeface="Calibri" panose="020F0502020204030204" pitchFamily="34" charset="0"/>
                      </a:endParaRP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panose="020F0502020204030204" pitchFamily="34" charset="0"/>
                        </a:rPr>
                        <a:t>Décrets </a:t>
                      </a:r>
                      <a:r>
                        <a:rPr lang="fr-FR" sz="1200" b="1" i="0" u="none" strike="noStrike" dirty="0" smtClean="0">
                          <a:solidFill>
                            <a:srgbClr val="000000"/>
                          </a:solidFill>
                          <a:effectLst/>
                          <a:latin typeface="Calibri" panose="020F0502020204030204" pitchFamily="34" charset="0"/>
                        </a:rPr>
                        <a:t>GBCP 2012-1246 </a:t>
                      </a:r>
                      <a:r>
                        <a:rPr lang="fr-FR" sz="1200" b="1" i="0" u="none" strike="noStrike" dirty="0">
                          <a:solidFill>
                            <a:srgbClr val="000000"/>
                          </a:solidFill>
                          <a:effectLst/>
                          <a:latin typeface="Calibri" panose="020F0502020204030204" pitchFamily="34" charset="0"/>
                        </a:rPr>
                        <a:t>et 2012-1247</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200" b="1" i="0" u="none" strike="noStrike" dirty="0">
                          <a:solidFill>
                            <a:srgbClr val="000000"/>
                          </a:solidFill>
                          <a:effectLst/>
                          <a:latin typeface="Calibri" panose="020F0502020204030204" pitchFamily="34" charset="0"/>
                        </a:rPr>
                        <a:t>Commentaires</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318172">
                <a:tc>
                  <a:txBody>
                    <a:bodyPr/>
                    <a:lstStyle/>
                    <a:p>
                      <a:pPr algn="ctr" fontAlgn="ctr"/>
                      <a:r>
                        <a:rPr lang="fr-FR" sz="1100" b="0" i="0" u="none" strike="noStrike" dirty="0">
                          <a:solidFill>
                            <a:srgbClr val="000000"/>
                          </a:solidFill>
                          <a:effectLst/>
                          <a:latin typeface="Calibri" panose="020F0502020204030204" pitchFamily="34" charset="0"/>
                        </a:rPr>
                        <a:t>Pluriannualité</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 </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42 : comptabilité des engagements annuels et pluriannuels</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Article 2 : Programmes pluriannuels d'investissement et restes à réaliser sur contrats de recherche,</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Article 47 : suivi des engagements pluriannuels sur les PPI.</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Traduction dans les annexes 6 et 7 de la nomenclature M9-3</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Articles 181 à 183 : gestion en autorisations d'engagement et crédits de paiement</a:t>
                      </a:r>
                    </a:p>
                  </a:txBody>
                  <a:tcPr marL="5632" marR="5632" marT="56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fr-FR" sz="1100" b="0" i="0" u="none" strike="noStrike" dirty="0">
                          <a:solidFill>
                            <a:srgbClr val="000000"/>
                          </a:solidFill>
                          <a:effectLst/>
                          <a:latin typeface="Calibri" panose="020F0502020204030204" pitchFamily="34" charset="0"/>
                        </a:rPr>
                        <a:t>les AE peuvent être associées à un échéancier pluriannuel de crédits de paiement. Les AE permettent de retracer les engagements de l’établissement de manière exhaustive et le cas échéant pluriannuelle. La pluriannualité s'élargit donc au-delà du PPI et des contrats de recherche, à la fois en prévision et en exécution.</a:t>
                      </a:r>
                    </a:p>
                  </a:txBody>
                  <a:tcPr marL="5632" marR="5632" marT="563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172">
                <a:tc rowSpan="2">
                  <a:txBody>
                    <a:bodyPr/>
                    <a:lstStyle/>
                    <a:p>
                      <a:pPr algn="ctr" fontAlgn="ctr"/>
                      <a:r>
                        <a:rPr lang="fr-FR" sz="1100" b="0" i="0" u="none" strike="noStrike" dirty="0">
                          <a:solidFill>
                            <a:srgbClr val="000000"/>
                          </a:solidFill>
                          <a:effectLst/>
                          <a:latin typeface="Calibri" panose="020F0502020204030204" pitchFamily="34" charset="0"/>
                        </a:rPr>
                        <a:t>Equilibre budgétaire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Niveaux d'appréciation</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9 : Equilibre apprécié par rapport au compte de résultat prévisionnel et au tableau de financement</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9 décret de 2008 modifié: Equilibre apprécié par rapport au compte de résultat prévisionnel, au tableau de financement et au tableau d'équilibre financier (tableau 2)</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100" b="0" i="0" u="none" strike="noStrike" dirty="0">
                          <a:solidFill>
                            <a:srgbClr val="000000"/>
                          </a:solidFill>
                          <a:effectLst/>
                          <a:latin typeface="Calibri" panose="020F0502020204030204" pitchFamily="34" charset="0"/>
                        </a:rPr>
                        <a:t>Le tableau d'équilibre financier (tableau 2) est un niveau d'appréciation de l'équilibre budgétaire, c'est-à-dire qu'est regardée maintenant la variation de la trésorerie </a:t>
                      </a:r>
                      <a:r>
                        <a:rPr lang="fr-FR" sz="1100" b="0" i="0" u="none" strike="noStrike" dirty="0" smtClean="0">
                          <a:solidFill>
                            <a:srgbClr val="000000"/>
                          </a:solidFill>
                          <a:effectLst/>
                          <a:latin typeface="Calibri" panose="020F0502020204030204" pitchFamily="34" charset="0"/>
                        </a:rPr>
                        <a:t>de l’établissement.</a:t>
                      </a:r>
                      <a:r>
                        <a:rPr lang="fr-FR" sz="1100" b="0" i="0" u="none" strike="noStrike" dirty="0">
                          <a:solidFill>
                            <a:srgbClr val="000000"/>
                          </a:solidFill>
                          <a:effectLst/>
                          <a:latin typeface="Calibri" panose="020F0502020204030204" pitchFamily="34" charset="0"/>
                        </a:rPr>
                        <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Une variation d'un de ces critères nécessite un budget rectificatif</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8172">
                <a:tc vMerge="1">
                  <a:txBody>
                    <a:bodyPr/>
                    <a:lstStyle/>
                    <a:p>
                      <a:endParaRPr lang="fr-F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Critères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9 : le budget doit être voté en équilibre au niveau du compte de résultat prévisionnel, du tableau de financement, la masse salariale doit être inférieure à  la dotation annuelle de masse salariale de l'Etat majorée des ressources propres d'exploitation de l'établissement</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Article 9 décret de 2008 modifié : mêmes critères + équilibre du tableau 2 d'équilibre financier</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518651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856" y="234231"/>
            <a:ext cx="8237538" cy="652463"/>
          </a:xfrm>
        </p:spPr>
        <p:txBody>
          <a:bodyPr/>
          <a:lstStyle/>
          <a:p>
            <a:r>
              <a:rPr lang="fr-FR" sz="2000" dirty="0" smtClean="0"/>
              <a:t>Le tableau comparatif des décrets 2008 RCE et 2012 GBCP (3/3)</a:t>
            </a:r>
            <a:endParaRPr lang="fr-FR" sz="2000" dirty="0"/>
          </a:p>
        </p:txBody>
      </p:sp>
      <p:sp>
        <p:nvSpPr>
          <p:cNvPr id="3" name="Espace réservé du contenu 2"/>
          <p:cNvSpPr>
            <a:spLocks noGrp="1"/>
          </p:cNvSpPr>
          <p:nvPr>
            <p:ph idx="1"/>
          </p:nvPr>
        </p:nvSpPr>
        <p:spPr/>
        <p:txBody>
          <a:bodyPr/>
          <a:lstStyle/>
          <a:p>
            <a:pPr marL="0" indent="0">
              <a:buNone/>
            </a:pPr>
            <a:endParaRPr lang="fr-FR" dirty="0"/>
          </a:p>
          <a:p>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47</a:t>
            </a:fld>
            <a:endParaRPr lang="fr-FR" dirty="0"/>
          </a:p>
        </p:txBody>
      </p:sp>
      <p:sp>
        <p:nvSpPr>
          <p:cNvPr id="8" name="Espace réservé du contenu 5"/>
          <p:cNvSpPr>
            <a:spLocks noGrp="1"/>
          </p:cNvSpPr>
          <p:nvPr/>
        </p:nvSpPr>
        <p:spPr>
          <a:xfrm>
            <a:off x="576184" y="887413"/>
            <a:ext cx="7776219" cy="45578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lang="fr-FR" sz="2000" b="1" kern="1200">
                <a:solidFill>
                  <a:schemeClr val="tx2">
                    <a:lumMod val="60000"/>
                    <a:lumOff val="4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v"/>
              <a:defRPr lang="fr-FR" sz="1800" b="0" kern="1200" dirty="0" smtClean="0">
                <a:solidFill>
                  <a:schemeClr val="accent2">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ü"/>
              <a:defRPr lang="fr-FR" sz="1600" b="0" kern="1200" dirty="0" smtClean="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1600" b="0" kern="1200" dirty="0" smtClean="0">
                <a:solidFill>
                  <a:schemeClr val="accent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smtClean="0"/>
          </a:p>
        </p:txBody>
      </p:sp>
      <p:graphicFrame>
        <p:nvGraphicFramePr>
          <p:cNvPr id="6" name="Tableau 5"/>
          <p:cNvGraphicFramePr>
            <a:graphicFrameLocks noGrp="1"/>
          </p:cNvGraphicFramePr>
          <p:nvPr>
            <p:extLst>
              <p:ext uri="{D42A27DB-BD31-4B8C-83A1-F6EECF244321}">
                <p14:modId xmlns:p14="http://schemas.microsoft.com/office/powerpoint/2010/main" val="627755846"/>
              </p:ext>
            </p:extLst>
          </p:nvPr>
        </p:nvGraphicFramePr>
        <p:xfrm>
          <a:off x="62036" y="764704"/>
          <a:ext cx="8640639" cy="5434578"/>
        </p:xfrm>
        <a:graphic>
          <a:graphicData uri="http://schemas.openxmlformats.org/drawingml/2006/table">
            <a:tbl>
              <a:tblPr/>
              <a:tblGrid>
                <a:gridCol w="1246622"/>
                <a:gridCol w="1426564"/>
                <a:gridCol w="1867947"/>
                <a:gridCol w="2049753"/>
                <a:gridCol w="2049753"/>
              </a:tblGrid>
              <a:tr h="288004">
                <a:tc gridSpan="2">
                  <a:txBody>
                    <a:bodyPr/>
                    <a:lstStyle/>
                    <a:p>
                      <a:pPr algn="ctr" fontAlgn="ctr"/>
                      <a:r>
                        <a:rPr lang="fr-FR" sz="1100" b="1" i="0" u="none" strike="noStrike" dirty="0">
                          <a:solidFill>
                            <a:srgbClr val="000000"/>
                          </a:solidFill>
                          <a:effectLst/>
                          <a:latin typeface="Calibri" panose="020F0502020204030204" pitchFamily="34" charset="0"/>
                        </a:rPr>
                        <a:t>Grandes thématiques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hMerge="1">
                  <a:txBody>
                    <a:bodyPr/>
                    <a:lstStyle/>
                    <a:p>
                      <a:endParaRPr lang="fr-FR"/>
                    </a:p>
                  </a:txBody>
                  <a:tcPr/>
                </a:tc>
                <a:tc>
                  <a:txBody>
                    <a:bodyPr/>
                    <a:lstStyle/>
                    <a:p>
                      <a:pPr algn="ctr" fontAlgn="ctr"/>
                      <a:r>
                        <a:rPr lang="fr-FR" sz="1100" b="1" i="0" u="none" strike="noStrike" dirty="0">
                          <a:solidFill>
                            <a:srgbClr val="000000"/>
                          </a:solidFill>
                          <a:effectLst/>
                          <a:latin typeface="Calibri" panose="020F0502020204030204" pitchFamily="34" charset="0"/>
                        </a:rPr>
                        <a:t>Décret </a:t>
                      </a:r>
                      <a:r>
                        <a:rPr lang="fr-FR" sz="1100" b="1" i="0" u="none" strike="noStrike" dirty="0" smtClean="0">
                          <a:solidFill>
                            <a:srgbClr val="000000"/>
                          </a:solidFill>
                          <a:effectLst/>
                          <a:latin typeface="Calibri" panose="020F0502020204030204" pitchFamily="34" charset="0"/>
                        </a:rPr>
                        <a:t> RCE 2008-618 </a:t>
                      </a:r>
                      <a:r>
                        <a:rPr lang="fr-FR" sz="1100" b="1" i="0" u="none" strike="noStrike" dirty="0">
                          <a:solidFill>
                            <a:srgbClr val="000000"/>
                          </a:solidFill>
                          <a:effectLst/>
                          <a:latin typeface="Calibri" panose="020F0502020204030204" pitchFamily="34" charset="0"/>
                        </a:rPr>
                        <a:t>initial</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1" i="0" u="none" strike="noStrike" dirty="0">
                          <a:solidFill>
                            <a:srgbClr val="000000"/>
                          </a:solidFill>
                          <a:effectLst/>
                          <a:latin typeface="Calibri" panose="020F0502020204030204" pitchFamily="34" charset="0"/>
                        </a:rPr>
                        <a:t>Décrets </a:t>
                      </a:r>
                      <a:r>
                        <a:rPr lang="fr-FR" sz="1100" b="1" i="0" u="none" strike="noStrike" dirty="0" smtClean="0">
                          <a:solidFill>
                            <a:srgbClr val="000000"/>
                          </a:solidFill>
                          <a:effectLst/>
                          <a:latin typeface="Calibri" panose="020F0502020204030204" pitchFamily="34" charset="0"/>
                        </a:rPr>
                        <a:t>GBCP 2012-1246 </a:t>
                      </a:r>
                      <a:r>
                        <a:rPr lang="fr-FR" sz="1100" b="1" i="0" u="none" strike="noStrike" dirty="0">
                          <a:solidFill>
                            <a:srgbClr val="000000"/>
                          </a:solidFill>
                          <a:effectLst/>
                          <a:latin typeface="Calibri" panose="020F0502020204030204" pitchFamily="34" charset="0"/>
                        </a:rPr>
                        <a:t>et 2012-1247</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fr-FR" sz="1100" b="1" i="0" u="none" strike="noStrike" dirty="0">
                          <a:solidFill>
                            <a:srgbClr val="000000"/>
                          </a:solidFill>
                          <a:effectLst/>
                          <a:latin typeface="Calibri" panose="020F0502020204030204" pitchFamily="34" charset="0"/>
                        </a:rPr>
                        <a:t>Commentaires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200015">
                <a:tc>
                  <a:txBody>
                    <a:bodyPr/>
                    <a:lstStyle/>
                    <a:p>
                      <a:pPr algn="ctr" fontAlgn="ctr"/>
                      <a:r>
                        <a:rPr lang="fr-FR" sz="950" b="0" i="0" u="none" strike="noStrike" dirty="0">
                          <a:solidFill>
                            <a:srgbClr val="000000"/>
                          </a:solidFill>
                          <a:effectLst/>
                          <a:latin typeface="Calibri" panose="020F0502020204030204" pitchFamily="34" charset="0"/>
                        </a:rPr>
                        <a:t>Gestion de la trésorerie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 </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 </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Articles </a:t>
                      </a:r>
                      <a:r>
                        <a:rPr lang="fr-FR" sz="950" b="0" i="0" u="none" strike="noStrike" dirty="0" smtClean="0">
                          <a:solidFill>
                            <a:srgbClr val="000000"/>
                          </a:solidFill>
                          <a:effectLst/>
                          <a:latin typeface="Calibri" panose="020F0502020204030204" pitchFamily="34" charset="0"/>
                        </a:rPr>
                        <a:t>180 et 205 : </a:t>
                      </a:r>
                      <a:r>
                        <a:rPr lang="fr-FR" sz="950" b="0" i="0" u="none" strike="noStrike" dirty="0">
                          <a:solidFill>
                            <a:srgbClr val="000000"/>
                          </a:solidFill>
                          <a:effectLst/>
                          <a:latin typeface="Calibri" panose="020F0502020204030204" pitchFamily="34" charset="0"/>
                        </a:rPr>
                        <a:t>Gestion en crédits de paiement </a:t>
                      </a:r>
                      <a:r>
                        <a:rPr lang="fr-FR" sz="950" b="0" i="0" u="none" strike="noStrike" dirty="0" smtClean="0">
                          <a:solidFill>
                            <a:srgbClr val="000000"/>
                          </a:solidFill>
                          <a:effectLst/>
                          <a:latin typeface="Calibri" panose="020F0502020204030204" pitchFamily="34" charset="0"/>
                        </a:rPr>
                        <a:t>et recettes correspondant </a:t>
                      </a:r>
                      <a:r>
                        <a:rPr lang="fr-FR" sz="950" b="0" i="0" u="none" strike="noStrike" dirty="0">
                          <a:solidFill>
                            <a:srgbClr val="000000"/>
                          </a:solidFill>
                          <a:effectLst/>
                          <a:latin typeface="Calibri" panose="020F0502020204030204" pitchFamily="34" charset="0"/>
                        </a:rPr>
                        <a:t>aux encaissements et aux décaissements.</a:t>
                      </a:r>
                      <a:br>
                        <a:rPr lang="fr-FR" sz="950" b="0" i="0" u="none" strike="noStrike" dirty="0">
                          <a:solidFill>
                            <a:srgbClr val="000000"/>
                          </a:solidFill>
                          <a:effectLst/>
                          <a:latin typeface="Calibri" panose="020F0502020204030204" pitchFamily="34" charset="0"/>
                        </a:rPr>
                      </a:br>
                      <a:endParaRPr lang="fr-FR" sz="950" b="0" i="0" u="none" strike="noStrike" dirty="0">
                        <a:solidFill>
                          <a:srgbClr val="000000"/>
                        </a:solidFill>
                        <a:effectLst/>
                        <a:latin typeface="Calibri" panose="020F0502020204030204" pitchFamily="34" charset="0"/>
                      </a:endParaRP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Déclinaison de cette gestion de la trésorerie en mode GBCP dans la circulaire opérateurs pour 2013 :  tableaux GBCP 1 à 4 + plan de trésorerie</a:t>
                      </a:r>
                      <a:br>
                        <a:rPr lang="fr-FR" sz="950" b="0" i="0" u="none" strike="noStrike" dirty="0">
                          <a:solidFill>
                            <a:srgbClr val="000000"/>
                          </a:solidFill>
                          <a:effectLst/>
                          <a:latin typeface="Calibri" panose="020F0502020204030204" pitchFamily="34" charset="0"/>
                        </a:rPr>
                      </a:br>
                      <a:r>
                        <a:rPr lang="fr-FR" sz="950" b="0" i="0" u="none" strike="noStrike" dirty="0">
                          <a:solidFill>
                            <a:srgbClr val="000000"/>
                          </a:solidFill>
                          <a:effectLst/>
                          <a:latin typeface="Calibri" panose="020F0502020204030204" pitchFamily="34" charset="0"/>
                        </a:rPr>
                        <a:t>Appréciation de l'équilibre budgétaire au vu de l'équilibre financier (tableau 2), voir ci-dessous.</a:t>
                      </a:r>
                      <a:br>
                        <a:rPr lang="fr-FR" sz="950" b="0" i="0" u="none" strike="noStrike" dirty="0">
                          <a:solidFill>
                            <a:srgbClr val="000000"/>
                          </a:solidFill>
                          <a:effectLst/>
                          <a:latin typeface="Calibri" panose="020F0502020204030204" pitchFamily="34" charset="0"/>
                        </a:rPr>
                      </a:br>
                      <a:r>
                        <a:rPr lang="fr-FR" sz="950" b="0" i="0" u="none" strike="noStrike" dirty="0">
                          <a:solidFill>
                            <a:srgbClr val="000000"/>
                          </a:solidFill>
                          <a:effectLst/>
                          <a:latin typeface="Calibri" panose="020F0502020204030204" pitchFamily="34" charset="0"/>
                        </a:rPr>
                        <a:t>Distinction trésorerie fléchée/disponible/pour compte de tiers</a:t>
                      </a:r>
                      <a:br>
                        <a:rPr lang="fr-FR" sz="950" b="0" i="0" u="none" strike="noStrike" dirty="0">
                          <a:solidFill>
                            <a:srgbClr val="000000"/>
                          </a:solidFill>
                          <a:effectLst/>
                          <a:latin typeface="Calibri" panose="020F0502020204030204" pitchFamily="34" charset="0"/>
                        </a:rPr>
                      </a:br>
                      <a:r>
                        <a:rPr lang="fr-FR" sz="950" b="0" i="0" u="none" strike="noStrike" dirty="0">
                          <a:solidFill>
                            <a:srgbClr val="000000"/>
                          </a:solidFill>
                          <a:effectLst/>
                          <a:latin typeface="Calibri" panose="020F0502020204030204" pitchFamily="34" charset="0"/>
                        </a:rPr>
                        <a:t>L'introduction de la gestion de la trésorerie au niveau budgétaire répond à la démarche de responsabilité conjointe ordonnateur-comptable sur le budget.</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6673">
                <a:tc rowSpan="3">
                  <a:txBody>
                    <a:bodyPr/>
                    <a:lstStyle/>
                    <a:p>
                      <a:pPr algn="ctr" fontAlgn="ctr"/>
                      <a:r>
                        <a:rPr lang="fr-FR" sz="950" b="0" i="0" u="none" strike="noStrike">
                          <a:solidFill>
                            <a:srgbClr val="000000"/>
                          </a:solidFill>
                          <a:effectLst/>
                          <a:latin typeface="Calibri" panose="020F0502020204030204" pitchFamily="34" charset="0"/>
                        </a:rPr>
                        <a:t>Modalités de contrôles et audit internes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Contrôle interne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Pas de disposition spécifique mais cadre général posé : dans la Constitution (article 47-2), la LOLF (article 31), la Loi de sécurité financière du </a:t>
                      </a:r>
                      <a:r>
                        <a:rPr lang="fr-FR" sz="950" b="0" i="0" u="none" strike="noStrike" dirty="0" smtClean="0">
                          <a:solidFill>
                            <a:srgbClr val="000000"/>
                          </a:solidFill>
                          <a:effectLst/>
                          <a:latin typeface="Calibri" panose="020F0502020204030204" pitchFamily="34" charset="0"/>
                        </a:rPr>
                        <a:t>01/08/2003, la</a:t>
                      </a:r>
                      <a:r>
                        <a:rPr lang="fr-FR" sz="950" b="0" i="0" u="none" strike="noStrike" baseline="0" dirty="0" smtClean="0">
                          <a:solidFill>
                            <a:srgbClr val="000000"/>
                          </a:solidFill>
                          <a:effectLst/>
                          <a:latin typeface="Calibri" panose="020F0502020204030204" pitchFamily="34" charset="0"/>
                        </a:rPr>
                        <a:t> circulaire DGFIP du 1</a:t>
                      </a:r>
                      <a:r>
                        <a:rPr lang="fr-FR" sz="950" b="0" i="0" u="none" strike="noStrike" baseline="30000" dirty="0" smtClean="0">
                          <a:solidFill>
                            <a:srgbClr val="000000"/>
                          </a:solidFill>
                          <a:effectLst/>
                          <a:latin typeface="Calibri" panose="020F0502020204030204" pitchFamily="34" charset="0"/>
                        </a:rPr>
                        <a:t>er</a:t>
                      </a:r>
                      <a:r>
                        <a:rPr lang="fr-FR" sz="950" b="0" i="0" u="none" strike="noStrike" baseline="0" dirty="0" smtClean="0">
                          <a:solidFill>
                            <a:srgbClr val="000000"/>
                          </a:solidFill>
                          <a:effectLst/>
                          <a:latin typeface="Calibri" panose="020F0502020204030204" pitchFamily="34" charset="0"/>
                        </a:rPr>
                        <a:t> juin 2011</a:t>
                      </a:r>
                      <a:r>
                        <a:rPr lang="fr-FR" sz="950" b="0" i="0" u="none" strike="noStrike" dirty="0" smtClean="0">
                          <a:solidFill>
                            <a:srgbClr val="000000"/>
                          </a:solidFill>
                          <a:effectLst/>
                          <a:latin typeface="Calibri" panose="020F0502020204030204" pitchFamily="34" charset="0"/>
                        </a:rPr>
                        <a:t>…</a:t>
                      </a:r>
                      <a:endParaRPr lang="fr-FR" sz="950" b="0" i="0" u="none" strike="noStrike" dirty="0">
                        <a:solidFill>
                          <a:srgbClr val="000000"/>
                        </a:solidFill>
                        <a:effectLst/>
                        <a:latin typeface="Calibri" panose="020F0502020204030204" pitchFamily="34" charset="0"/>
                      </a:endParaRP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215 : contrôle interne budgétaire et comptable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Introduction du Contrôle interne budgétaire : qualité et soutenabilité de la prévision budgétaire et de son exécution.</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6007">
                <a:tc vMerge="1">
                  <a:txBody>
                    <a:bodyPr/>
                    <a:lstStyle/>
                    <a:p>
                      <a:endParaRPr lang="fr-FR"/>
                    </a:p>
                  </a:txBody>
                  <a:tcPr/>
                </a:tc>
                <a:tc>
                  <a:txBody>
                    <a:bodyPr/>
                    <a:lstStyle/>
                    <a:p>
                      <a:pPr algn="ctr" fontAlgn="ctr"/>
                      <a:r>
                        <a:rPr lang="fr-FR" sz="950" b="0" i="0" u="none" strike="noStrike">
                          <a:solidFill>
                            <a:srgbClr val="000000"/>
                          </a:solidFill>
                          <a:effectLst/>
                          <a:latin typeface="Calibri" panose="020F0502020204030204" pitchFamily="34" charset="0"/>
                        </a:rPr>
                        <a:t>Audit interne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52 : audit vu comme outil de pilotage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216 : définition plus précise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Appréciation de la maîtrise des risques budgétaires et comptables, et la qualité du contrôle interne budgétaire et comptable. Les établissements se dotent de programmes d'audit et peuvent constituer des comités d'audit.</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5339">
                <a:tc vMerge="1">
                  <a:txBody>
                    <a:bodyPr/>
                    <a:lstStyle/>
                    <a:p>
                      <a:endParaRPr lang="fr-FR"/>
                    </a:p>
                  </a:txBody>
                  <a:tcPr/>
                </a:tc>
                <a:tc>
                  <a:txBody>
                    <a:bodyPr/>
                    <a:lstStyle/>
                    <a:p>
                      <a:pPr algn="ctr" fontAlgn="ctr"/>
                      <a:r>
                        <a:rPr lang="fr-FR" sz="950" b="0" i="0" u="none" strike="noStrike">
                          <a:solidFill>
                            <a:srgbClr val="000000"/>
                          </a:solidFill>
                          <a:effectLst/>
                          <a:latin typeface="Calibri" panose="020F0502020204030204" pitchFamily="34" charset="0"/>
                        </a:rPr>
                        <a:t>CHD - Contrôle partenarial</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a:solidFill>
                            <a:srgbClr val="000000"/>
                          </a:solidFill>
                          <a:effectLst/>
                          <a:latin typeface="Calibri" panose="020F0502020204030204" pitchFamily="34" charset="0"/>
                        </a:rPr>
                        <a:t>Article 33</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42</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La GBCP est plus précise sur le CHD (celui-ci porte sur le périmètre, l'intensité et la périodicité des contrôles selon un plan de contrôle) et elle introduit la notion de contrôle partenarial</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0006">
                <a:tc>
                  <a:txBody>
                    <a:bodyPr/>
                    <a:lstStyle/>
                    <a:p>
                      <a:pPr algn="ctr" fontAlgn="ctr"/>
                      <a:r>
                        <a:rPr lang="fr-FR" sz="950" b="0" i="0" u="none" strike="noStrike">
                          <a:solidFill>
                            <a:srgbClr val="000000"/>
                          </a:solidFill>
                          <a:effectLst/>
                          <a:latin typeface="Calibri" panose="020F0502020204030204" pitchFamily="34" charset="0"/>
                        </a:rPr>
                        <a:t>Arrêté des comptes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Certification des comptes et délais de clôture</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49 : certification des comptes par les commissaires aux comptes</a:t>
                      </a:r>
                      <a:br>
                        <a:rPr lang="fr-FR" sz="950" b="0" i="0" u="none" strike="noStrike" dirty="0">
                          <a:solidFill>
                            <a:srgbClr val="000000"/>
                          </a:solidFill>
                          <a:effectLst/>
                          <a:latin typeface="Calibri" panose="020F0502020204030204" pitchFamily="34" charset="0"/>
                        </a:rPr>
                      </a:br>
                      <a:r>
                        <a:rPr lang="fr-FR" sz="950" b="0" i="0" u="none" strike="noStrike" dirty="0">
                          <a:solidFill>
                            <a:srgbClr val="000000"/>
                          </a:solidFill>
                          <a:effectLst/>
                          <a:latin typeface="Calibri" panose="020F0502020204030204" pitchFamily="34" charset="0"/>
                        </a:rPr>
                        <a:t>Délai d'approbation : article 185 du décret de 1962 : avant le 30 avril</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Article 212 : délai d'arrêté des comptes fixé au 28/02/N+1, avec régime transitoire (article 232) jusqu'au 31/03/N+1 pour les comptes financiers 2012 à 2014</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50" b="0" i="0" u="none" strike="noStrike" dirty="0">
                          <a:solidFill>
                            <a:srgbClr val="000000"/>
                          </a:solidFill>
                          <a:effectLst/>
                          <a:latin typeface="Calibri" panose="020F0502020204030204" pitchFamily="34" charset="0"/>
                        </a:rPr>
                        <a:t>La réduction des délais correspond notamment aux impératifs de l'Etat de certification des comptes. Certification et réduction des délais sont liées.</a:t>
                      </a:r>
                    </a:p>
                  </a:txBody>
                  <a:tcPr marL="5333" marR="5333" marT="53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38010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solde budgétaire : tableau I GBCP</a:t>
            </a:r>
            <a:endParaRPr lang="fr-FR" dirty="0"/>
          </a:p>
        </p:txBody>
      </p:sp>
      <p:sp>
        <p:nvSpPr>
          <p:cNvPr id="4" name="Espace réservé du numéro de diapositive 3"/>
          <p:cNvSpPr>
            <a:spLocks noGrp="1"/>
          </p:cNvSpPr>
          <p:nvPr>
            <p:ph type="sldNum" sz="quarter" idx="10"/>
          </p:nvPr>
        </p:nvSpPr>
        <p:spPr>
          <a:xfrm>
            <a:off x="8702675" y="908720"/>
            <a:ext cx="431800" cy="431800"/>
          </a:xfrm>
        </p:spPr>
        <p:txBody>
          <a:bodyPr/>
          <a:lstStyle/>
          <a:p>
            <a:pPr>
              <a:defRPr/>
            </a:pPr>
            <a:fld id="{DADEDA90-912B-4D5A-9EFC-C27B7EBD05CF}" type="slidenum">
              <a:rPr lang="fr-FR" smtClean="0"/>
              <a:pPr>
                <a:defRPr/>
              </a:pPr>
              <a:t>48</a:t>
            </a:fld>
            <a:endParaRPr lang="fr-FR" dirty="0"/>
          </a:p>
        </p:txBody>
      </p:sp>
      <p:pic>
        <p:nvPicPr>
          <p:cNvPr id="7" name="Imag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884" y="2318619"/>
            <a:ext cx="8891270" cy="3212465"/>
          </a:xfrm>
          <a:prstGeom prst="rect">
            <a:avLst/>
          </a:prstGeom>
          <a:noFill/>
          <a:ln>
            <a:noFill/>
          </a:ln>
        </p:spPr>
      </p:pic>
      <p:sp>
        <p:nvSpPr>
          <p:cNvPr id="8" name="Espace réservé du contenu 5"/>
          <p:cNvSpPr>
            <a:spLocks noGrp="1"/>
          </p:cNvSpPr>
          <p:nvPr/>
        </p:nvSpPr>
        <p:spPr>
          <a:xfrm>
            <a:off x="576184" y="1247440"/>
            <a:ext cx="7776219" cy="455782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lang="fr-FR" sz="2000" b="1" kern="1200">
                <a:solidFill>
                  <a:schemeClr val="tx2">
                    <a:lumMod val="60000"/>
                    <a:lumOff val="4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v"/>
              <a:defRPr lang="fr-FR" sz="1800" b="0" kern="1200" dirty="0" smtClean="0">
                <a:solidFill>
                  <a:schemeClr val="accent2">
                    <a:lumMod val="75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ü"/>
              <a:defRPr lang="fr-FR" sz="1600" b="0" kern="1200" dirty="0" smtClean="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1600" b="0" kern="1200" dirty="0" smtClean="0">
                <a:solidFill>
                  <a:schemeClr val="accent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dirty="0" smtClean="0"/>
          </a:p>
        </p:txBody>
      </p:sp>
      <p:sp>
        <p:nvSpPr>
          <p:cNvPr id="9" name="Rectangle à coins arrondis 8"/>
          <p:cNvSpPr/>
          <p:nvPr/>
        </p:nvSpPr>
        <p:spPr>
          <a:xfrm>
            <a:off x="2712140" y="3632047"/>
            <a:ext cx="1247775" cy="1076325"/>
          </a:xfrm>
          <a:prstGeom prst="roundRect">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a:solidFill>
                  <a:srgbClr val="000000"/>
                </a:solidFill>
                <a:effectLst/>
                <a:ea typeface="Times New Roman" panose="02020603050405020304" pitchFamily="18" charset="0"/>
                <a:cs typeface="Times New Roman" panose="02020603050405020304" pitchFamily="18" charset="0"/>
              </a:rPr>
              <a:t>AE et CP = montants limitatifs par enveloppes</a:t>
            </a:r>
            <a:endParaRPr lang="fr-FR" sz="1200">
              <a:effectLst/>
              <a:latin typeface="Times New Roman" panose="02020603050405020304" pitchFamily="18" charset="0"/>
              <a:ea typeface="Times New Roman" panose="02020603050405020304" pitchFamily="18" charset="0"/>
            </a:endParaRPr>
          </a:p>
        </p:txBody>
      </p:sp>
      <p:sp>
        <p:nvSpPr>
          <p:cNvPr id="10" name="Rectangle à coins arrondis 9"/>
          <p:cNvSpPr/>
          <p:nvPr/>
        </p:nvSpPr>
        <p:spPr>
          <a:xfrm>
            <a:off x="6768227" y="3789412"/>
            <a:ext cx="1799590" cy="647700"/>
          </a:xfrm>
          <a:prstGeom prst="wedgeRoundRectCallout">
            <a:avLst>
              <a:gd name="adj1" fmla="val -159656"/>
              <a:gd name="adj2" fmla="val -21158"/>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a:solidFill>
                  <a:srgbClr val="000000"/>
                </a:solidFill>
                <a:effectLst/>
                <a:ea typeface="Times New Roman" panose="02020603050405020304" pitchFamily="18" charset="0"/>
                <a:cs typeface="Times New Roman" panose="02020603050405020304" pitchFamily="18" charset="0"/>
              </a:rPr>
              <a:t>Montant des prévisions d’encaissement</a:t>
            </a:r>
            <a:endParaRPr lang="fr-FR" sz="1200">
              <a:effectLst/>
              <a:latin typeface="Times New Roman" panose="02020603050405020304" pitchFamily="18" charset="0"/>
              <a:ea typeface="Times New Roman" panose="02020603050405020304" pitchFamily="18" charset="0"/>
            </a:endParaRPr>
          </a:p>
        </p:txBody>
      </p:sp>
      <p:sp>
        <p:nvSpPr>
          <p:cNvPr id="11" name="Rectangle à coins arrondis 10"/>
          <p:cNvSpPr/>
          <p:nvPr/>
        </p:nvSpPr>
        <p:spPr>
          <a:xfrm>
            <a:off x="2464673" y="5611202"/>
            <a:ext cx="4104005" cy="626110"/>
          </a:xfrm>
          <a:prstGeom prst="roundRect">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a:solidFill>
                  <a:srgbClr val="000000"/>
                </a:solidFill>
                <a:effectLst/>
                <a:ea typeface="Times New Roman" panose="02020603050405020304" pitchFamily="18" charset="0"/>
                <a:cs typeface="Times New Roman" panose="02020603050405020304" pitchFamily="18" charset="0"/>
              </a:rPr>
              <a:t>Encaissements – décaissements = </a:t>
            </a:r>
            <a:br>
              <a:rPr lang="fr-FR" sz="1200" kern="1200">
                <a:solidFill>
                  <a:srgbClr val="000000"/>
                </a:solidFill>
                <a:effectLst/>
                <a:ea typeface="Times New Roman" panose="02020603050405020304" pitchFamily="18" charset="0"/>
                <a:cs typeface="Times New Roman" panose="02020603050405020304" pitchFamily="18" charset="0"/>
              </a:rPr>
            </a:br>
            <a:r>
              <a:rPr lang="fr-FR" sz="1200" kern="1200">
                <a:solidFill>
                  <a:srgbClr val="000000"/>
                </a:solidFill>
                <a:effectLst/>
                <a:ea typeface="Times New Roman" panose="02020603050405020304" pitchFamily="18" charset="0"/>
                <a:cs typeface="Times New Roman" panose="02020603050405020304" pitchFamily="18" charset="0"/>
              </a:rPr>
              <a:t>solde budgétaire = besoin ou excédent de trésorerie</a:t>
            </a:r>
            <a:endParaRPr lang="fr-FR" sz="1200">
              <a:effectLst/>
              <a:latin typeface="Times New Roman" panose="02020603050405020304" pitchFamily="18" charset="0"/>
              <a:ea typeface="Times New Roman" panose="02020603050405020304" pitchFamily="18" charset="0"/>
            </a:endParaRPr>
          </a:p>
        </p:txBody>
      </p:sp>
      <p:sp>
        <p:nvSpPr>
          <p:cNvPr id="12" name="Rectangle à coins arrondis 11"/>
          <p:cNvSpPr/>
          <p:nvPr/>
        </p:nvSpPr>
        <p:spPr>
          <a:xfrm>
            <a:off x="2664064" y="1490215"/>
            <a:ext cx="2087880" cy="503555"/>
          </a:xfrm>
          <a:prstGeom prst="wedgeRoundRectCallout">
            <a:avLst>
              <a:gd name="adj1" fmla="val 1300"/>
              <a:gd name="adj2" fmla="val 177599"/>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a:solidFill>
                  <a:srgbClr val="000000"/>
                </a:solidFill>
                <a:effectLst/>
                <a:ea typeface="Times New Roman" panose="02020603050405020304" pitchFamily="18" charset="0"/>
                <a:cs typeface="Times New Roman" panose="02020603050405020304" pitchFamily="18" charset="0"/>
              </a:rPr>
              <a:t>Montant des prévisions de décaissements</a:t>
            </a:r>
            <a:endParaRPr lang="fr-FR" sz="1200">
              <a:effectLst/>
              <a:latin typeface="Times New Roman" panose="02020603050405020304" pitchFamily="18" charset="0"/>
              <a:ea typeface="Times New Roman" panose="02020603050405020304" pitchFamily="18" charset="0"/>
            </a:endParaRPr>
          </a:p>
        </p:txBody>
      </p:sp>
      <p:sp>
        <p:nvSpPr>
          <p:cNvPr id="13" name="Rectangle à coins arrondis 12"/>
          <p:cNvSpPr/>
          <p:nvPr/>
        </p:nvSpPr>
        <p:spPr>
          <a:xfrm>
            <a:off x="87131" y="1315795"/>
            <a:ext cx="2087880" cy="719455"/>
          </a:xfrm>
          <a:prstGeom prst="wedgeRoundRectCallout">
            <a:avLst>
              <a:gd name="adj1" fmla="val 95160"/>
              <a:gd name="adj2" fmla="val 135413"/>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a:solidFill>
                  <a:srgbClr val="000000"/>
                </a:solidFill>
                <a:effectLst/>
                <a:ea typeface="Times New Roman" panose="02020603050405020304" pitchFamily="18" charset="0"/>
                <a:cs typeface="Times New Roman" panose="02020603050405020304" pitchFamily="18" charset="0"/>
              </a:rPr>
              <a:t>Pluriannualité : engagement juridique consommé dans l’exercice</a:t>
            </a:r>
            <a:endParaRPr lang="fr-FR"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29094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L’équilibre financier: tableau II GBCP</a:t>
            </a:r>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49</a:t>
            </a:fld>
            <a:endParaRPr lang="fr-FR" dirty="0"/>
          </a:p>
        </p:txBody>
      </p:sp>
      <p:graphicFrame>
        <p:nvGraphicFramePr>
          <p:cNvPr id="6" name="Objet 5"/>
          <p:cNvGraphicFramePr>
            <a:graphicFrameLocks noChangeAspect="1"/>
          </p:cNvGraphicFramePr>
          <p:nvPr>
            <p:extLst>
              <p:ext uri="{D42A27DB-BD31-4B8C-83A1-F6EECF244321}">
                <p14:modId xmlns:p14="http://schemas.microsoft.com/office/powerpoint/2010/main" val="835785638"/>
              </p:ext>
            </p:extLst>
          </p:nvPr>
        </p:nvGraphicFramePr>
        <p:xfrm>
          <a:off x="64997" y="2060848"/>
          <a:ext cx="9019237" cy="2736304"/>
        </p:xfrm>
        <a:graphic>
          <a:graphicData uri="http://schemas.openxmlformats.org/presentationml/2006/ole">
            <mc:AlternateContent xmlns:mc="http://schemas.openxmlformats.org/markup-compatibility/2006">
              <mc:Choice xmlns:v="urn:schemas-microsoft-com:vml" Requires="v">
                <p:oleObj spid="_x0000_s1186" name="Feuille de calcul" r:id="rId5" imgW="12839700" imgH="3895657" progId="Excel.Sheet.8">
                  <p:embed/>
                </p:oleObj>
              </mc:Choice>
              <mc:Fallback>
                <p:oleObj name="Feuille de calcul" r:id="rId5" imgW="12839700" imgH="3895657" progId="Excel.Sheet.8">
                  <p:embed/>
                  <p:pic>
                    <p:nvPicPr>
                      <p:cNvPr id="0" name="Picture 1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997" y="2060848"/>
                        <a:ext cx="9019237" cy="27363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58803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lstStyle/>
          <a:p>
            <a:r>
              <a:rPr lang="fr-FR" smtClean="0"/>
              <a:t>La GBCP : calendrier</a:t>
            </a:r>
            <a:endParaRPr lang="fr-FR" dirty="0" smtClean="0"/>
          </a:p>
        </p:txBody>
      </p:sp>
      <p:sp>
        <p:nvSpPr>
          <p:cNvPr id="5" name="Rectangle 3"/>
          <p:cNvSpPr>
            <a:spLocks noGrp="1" noChangeArrowheads="1"/>
          </p:cNvSpPr>
          <p:nvPr>
            <p:ph idx="1"/>
          </p:nvPr>
        </p:nvSpPr>
        <p:spPr/>
        <p:txBody>
          <a:bodyPr/>
          <a:lstStyle/>
          <a:p>
            <a:r>
              <a:rPr lang="fr-FR" dirty="0" smtClean="0"/>
              <a:t>En raison des ses impacts majeurs sur les règles budgétaires, l’organisation des établissements et les systèmes d’information, la GBCP s’applique en deux temps :</a:t>
            </a:r>
          </a:p>
          <a:p>
            <a:pPr lvl="1"/>
            <a:r>
              <a:rPr lang="fr-FR" dirty="0" smtClean="0"/>
              <a:t>Au 1er janvier 2013, les dispositions relatives à la modernisation des organisations, au contrôle interne et au pilotage des emplois et de la masse salariale sont applicables. Pour les EPSCP, une grande partie de ces dispositions étaient en fait déjà contenues dans leur réglementation spécifique, notamment le décret n°2008-618.</a:t>
            </a:r>
          </a:p>
          <a:p>
            <a:pPr lvl="1"/>
            <a:endParaRPr lang="fr-FR" dirty="0" smtClean="0"/>
          </a:p>
          <a:p>
            <a:pPr lvl="1"/>
            <a:r>
              <a:rPr lang="fr-FR" dirty="0" smtClean="0"/>
              <a:t>Au 1er janvier 2016 s’appliquent les dispositions ayant le plus lourd impact sur le cadre budgétaire et comptable des établissements.</a:t>
            </a:r>
            <a:endParaRPr lang="fr-FR" dirty="0"/>
          </a:p>
        </p:txBody>
      </p:sp>
      <p:sp>
        <p:nvSpPr>
          <p:cNvPr id="4" name="Espace réservé du numéro de diapositive 3"/>
          <p:cNvSpPr>
            <a:spLocks noGrp="1"/>
          </p:cNvSpPr>
          <p:nvPr>
            <p:ph type="sldNum" sz="quarter" idx="10"/>
          </p:nvPr>
        </p:nvSpPr>
        <p:spPr/>
        <p:txBody>
          <a:bodyPr/>
          <a:lstStyle/>
          <a:p>
            <a:fld id="{C2457C66-70F1-4ECD-8EDE-5966AFD4A661}" type="slidenum">
              <a:rPr lang="fr-FR" smtClean="0"/>
              <a:pPr/>
              <a:t>5</a:t>
            </a:fld>
            <a:endParaRPr lang="fr-FR" dirty="0"/>
          </a:p>
        </p:txBody>
      </p:sp>
    </p:spTree>
    <p:extLst>
      <p:ext uri="{BB962C8B-B14F-4D97-AF65-F5344CB8AC3E}">
        <p14:creationId xmlns:p14="http://schemas.microsoft.com/office/powerpoint/2010/main" val="7715346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recettes fléchées : tableau III GBCP</a:t>
            </a:r>
            <a:endParaRPr lang="fr-FR" dirty="0"/>
          </a:p>
        </p:txBody>
      </p:sp>
      <p:sp>
        <p:nvSpPr>
          <p:cNvPr id="4" name="Espace réservé du numéro de diapositive 3"/>
          <p:cNvSpPr>
            <a:spLocks noGrp="1"/>
          </p:cNvSpPr>
          <p:nvPr>
            <p:ph type="sldNum" sz="quarter" idx="10"/>
          </p:nvPr>
        </p:nvSpPr>
        <p:spPr/>
        <p:txBody>
          <a:bodyPr/>
          <a:lstStyle/>
          <a:p>
            <a:pPr>
              <a:defRPr/>
            </a:pPr>
            <a:fld id="{DADEDA90-912B-4D5A-9EFC-C27B7EBD05CF}" type="slidenum">
              <a:rPr lang="fr-FR" smtClean="0"/>
              <a:pPr>
                <a:defRPr/>
              </a:pPr>
              <a:t>50</a:t>
            </a:fld>
            <a:endParaRPr lang="fr-FR" dirty="0"/>
          </a:p>
        </p:txBody>
      </p:sp>
      <p:sp>
        <p:nvSpPr>
          <p:cNvPr id="14" name="Rectangle à coins arrondis 13"/>
          <p:cNvSpPr/>
          <p:nvPr/>
        </p:nvSpPr>
        <p:spPr>
          <a:xfrm>
            <a:off x="5364088" y="1269385"/>
            <a:ext cx="2880320" cy="791463"/>
          </a:xfrm>
          <a:prstGeom prst="wedgeRoundRectCallout">
            <a:avLst>
              <a:gd name="adj1" fmla="val 20841"/>
              <a:gd name="adj2" fmla="val 91764"/>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dirty="0" smtClean="0">
                <a:solidFill>
                  <a:srgbClr val="000000"/>
                </a:solidFill>
                <a:effectLst/>
                <a:ea typeface="Times New Roman" panose="02020603050405020304" pitchFamily="18" charset="0"/>
                <a:cs typeface="Times New Roman" panose="02020603050405020304" pitchFamily="18" charset="0"/>
              </a:rPr>
              <a:t>Projection pluriannuelle de la réalisation en trésorerie des opérations fléchées :</a:t>
            </a:r>
          </a:p>
          <a:p>
            <a:pPr algn="ctr" fontAlgn="base">
              <a:spcAft>
                <a:spcPts val="0"/>
              </a:spcAft>
            </a:pPr>
            <a:r>
              <a:rPr lang="fr-FR" sz="1200" dirty="0" smtClean="0">
                <a:solidFill>
                  <a:srgbClr val="000000"/>
                </a:solidFill>
                <a:ea typeface="Times New Roman" panose="02020603050405020304" pitchFamily="18" charset="0"/>
                <a:cs typeface="Times New Roman" panose="02020603050405020304" pitchFamily="18" charset="0"/>
              </a:rPr>
              <a:t>N = exercice à venir</a:t>
            </a:r>
            <a:endParaRPr lang="fr-FR" sz="1200" dirty="0">
              <a:effectLst/>
              <a:ea typeface="Times New Roman" panose="02020603050405020304" pitchFamily="18" charset="0"/>
            </a:endParaRPr>
          </a:p>
        </p:txBody>
      </p:sp>
      <p:graphicFrame>
        <p:nvGraphicFramePr>
          <p:cNvPr id="9" name="Tableau 8"/>
          <p:cNvGraphicFramePr>
            <a:graphicFrameLocks noGrp="1"/>
          </p:cNvGraphicFramePr>
          <p:nvPr/>
        </p:nvGraphicFramePr>
        <p:xfrm>
          <a:off x="179510" y="2516711"/>
          <a:ext cx="8784977" cy="3432568"/>
        </p:xfrm>
        <a:graphic>
          <a:graphicData uri="http://schemas.openxmlformats.org/drawingml/2006/table">
            <a:tbl>
              <a:tblPr/>
              <a:tblGrid>
                <a:gridCol w="4364097"/>
                <a:gridCol w="964497"/>
                <a:gridCol w="803855"/>
                <a:gridCol w="884176"/>
                <a:gridCol w="884176"/>
                <a:gridCol w="884176"/>
              </a:tblGrid>
              <a:tr h="317682">
                <a:tc>
                  <a:txBody>
                    <a:bodyPr/>
                    <a:lstStyle/>
                    <a:p>
                      <a:pPr algn="ctr"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latin typeface="Arial"/>
                        </a:rPr>
                        <a:t>Antérieures à N</a:t>
                      </a:r>
                      <a:br>
                        <a:rPr lang="fr-FR" sz="1000" b="0" i="0" u="none" strike="noStrike">
                          <a:latin typeface="Arial"/>
                        </a:rPr>
                      </a:br>
                      <a:r>
                        <a:rPr lang="fr-FR" sz="1000" b="0" i="0" u="none" strike="noStrike">
                          <a:latin typeface="Arial"/>
                        </a:rPr>
                        <a:t>Non dénouées</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latin typeface="Arial"/>
                        </a:rPr>
                        <a:t>N</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latin typeface="Arial"/>
                        </a:rPr>
                        <a:t> N+1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latin typeface="Arial"/>
                        </a:rPr>
                        <a:t>N+2</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latin typeface="Arial"/>
                        </a:rPr>
                        <a:t> N+3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682">
                <a:tc>
                  <a:txBody>
                    <a:bodyPr/>
                    <a:lstStyle/>
                    <a:p>
                      <a:pPr algn="r" fontAlgn="ctr"/>
                      <a:r>
                        <a:rPr lang="fr-FR" sz="1000" b="1" i="0" u="none" strike="noStrike" dirty="0">
                          <a:latin typeface="Arial"/>
                        </a:rPr>
                        <a:t>Position de financement des opérations fléchées en début d'exercice (a)</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66784">
                <a:tc>
                  <a:txBody>
                    <a:bodyPr/>
                    <a:lstStyle/>
                    <a:p>
                      <a:pPr algn="r"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1" i="0" u="none" strike="noStrike">
                          <a:latin typeface="Arial"/>
                        </a:rPr>
                        <a:t>Recettes fléchées (b)</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66784">
                <a:tc>
                  <a:txBody>
                    <a:bodyPr/>
                    <a:lstStyle/>
                    <a:p>
                      <a:pPr algn="r" fontAlgn="ctr"/>
                      <a:r>
                        <a:rPr lang="fr-FR" sz="1000" b="0" i="0" u="none" strike="noStrike">
                          <a:latin typeface="Arial"/>
                        </a:rPr>
                        <a:t>Financements de l'État fléchés</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0" u="none" strike="noStrike">
                          <a:latin typeface="Arial"/>
                        </a:rPr>
                        <a:t>Autres financements publics fléchés</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0" u="none" strike="noStrike">
                          <a:latin typeface="Arial"/>
                        </a:rPr>
                        <a:t>Mécénat fléché</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0" u="none" strike="noStrike">
                          <a:latin typeface="Arial"/>
                        </a:rPr>
                        <a:t>Autres recettes fléchées</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1" i="0" u="none" strike="noStrike">
                          <a:latin typeface="Arial"/>
                        </a:rPr>
                        <a:t>Dépenses sur recettes fléchées (c)</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66784">
                <a:tc>
                  <a:txBody>
                    <a:bodyPr/>
                    <a:lstStyle/>
                    <a:p>
                      <a:pPr algn="r" fontAlgn="ctr"/>
                      <a:r>
                        <a:rPr lang="fr-FR" sz="1000" b="0" i="0" u="none" strike="noStrike">
                          <a:latin typeface="Arial"/>
                        </a:rPr>
                        <a:t>Personnel (AE = CP)</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0" u="none" strike="noStrike">
                          <a:latin typeface="Arial"/>
                        </a:rPr>
                        <a:t>Fonctionnement</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1" u="none" strike="noStrike">
                          <a:latin typeface="Arial"/>
                        </a:rPr>
                        <a:t>AE</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1" u="none" strike="noStrike">
                          <a:latin typeface="Arial"/>
                        </a:rPr>
                        <a:t>CP</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0" u="none" strike="noStrike">
                          <a:latin typeface="Arial"/>
                        </a:rPr>
                        <a:t>Investissement</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1" u="none" strike="noStrike">
                          <a:latin typeface="Arial"/>
                        </a:rPr>
                        <a:t>AE</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4">
                <a:tc>
                  <a:txBody>
                    <a:bodyPr/>
                    <a:lstStyle/>
                    <a:p>
                      <a:pPr algn="r" fontAlgn="ctr"/>
                      <a:r>
                        <a:rPr lang="fr-FR" sz="1000" b="0" i="1" u="none" strike="noStrike">
                          <a:latin typeface="Arial"/>
                        </a:rPr>
                        <a:t>CP</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799">
                <a:tc>
                  <a:txBody>
                    <a:bodyPr/>
                    <a:lstStyle/>
                    <a:p>
                      <a:pPr algn="r" fontAlgn="ctr"/>
                      <a:r>
                        <a:rPr lang="fr-FR" sz="1000" b="1" i="0" u="none" strike="noStrike">
                          <a:latin typeface="Arial"/>
                        </a:rPr>
                        <a:t>Solde budgétaire de l'exercice résultant des opérations fléchées (b) - (c)</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000" b="1" i="0" u="none" strike="noStrike" dirty="0">
                          <a:latin typeface="Arial"/>
                        </a:rPr>
                        <a:t>X</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1" i="0" u="none" strike="noStrike">
                          <a:latin typeface="Arial"/>
                        </a:rPr>
                        <a:t> </a:t>
                      </a:r>
                    </a:p>
                  </a:txBody>
                  <a:tcPr marL="4222" marR="4222" marT="42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160429">
                <a:tc>
                  <a:txBody>
                    <a:bodyPr/>
                    <a:lstStyle/>
                    <a:p>
                      <a:pPr algn="l" fontAlgn="b"/>
                      <a:endParaRPr lang="fr-FR" sz="1000" b="0" i="0" u="none" strike="noStrike">
                        <a:latin typeface="Arial"/>
                      </a:endParaRPr>
                    </a:p>
                  </a:txBody>
                  <a:tcPr marL="4222" marR="4222" marT="422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dirty="0">
                        <a:latin typeface="Arial"/>
                      </a:endParaRPr>
                    </a:p>
                  </a:txBody>
                  <a:tcPr marL="4222" marR="4222" marT="4222" marB="0" anchor="b">
                    <a:lnL>
                      <a:noFill/>
                    </a:lnL>
                    <a:lnR>
                      <a:noFill/>
                    </a:lnR>
                    <a:lnT w="6350" cap="flat" cmpd="sng" algn="ctr">
                      <a:solidFill>
                        <a:srgbClr val="000000"/>
                      </a:solidFill>
                      <a:prstDash val="solid"/>
                      <a:round/>
                      <a:headEnd type="none" w="med" len="med"/>
                      <a:tailEnd type="none" w="med" len="med"/>
                    </a:lnT>
                    <a:lnB>
                      <a:noFill/>
                    </a:lnB>
                  </a:tcPr>
                </a:tc>
                <a:tc gridSpan="4">
                  <a:txBody>
                    <a:bodyPr/>
                    <a:lstStyle/>
                    <a:p>
                      <a:pPr algn="l" fontAlgn="b"/>
                      <a:r>
                        <a:rPr lang="fr-FR" sz="1000" b="1" i="1" u="none" strike="noStrike" dirty="0">
                          <a:latin typeface="Arial"/>
                        </a:rPr>
                        <a:t>X</a:t>
                      </a:r>
                      <a:r>
                        <a:rPr lang="fr-FR" sz="1000" b="0" i="1" u="none" strike="noStrike" dirty="0">
                          <a:latin typeface="Arial"/>
                        </a:rPr>
                        <a:t> repris au tableau 2 d'équilibre financier en (a)</a:t>
                      </a:r>
                      <a:endParaRPr lang="fr-FR" sz="1000" b="1" i="1" u="none" strike="noStrike" dirty="0">
                        <a:latin typeface="Arial"/>
                      </a:endParaRPr>
                    </a:p>
                  </a:txBody>
                  <a:tcPr marL="4222" marR="4222" marT="422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pPr algn="l" fontAlgn="b"/>
                      <a:endParaRPr lang="fr-FR" sz="1000" b="0" i="0" u="none" strike="noStrike" dirty="0">
                        <a:latin typeface="Arial"/>
                      </a:endParaRPr>
                    </a:p>
                  </a:txBody>
                  <a:tcPr marL="4222" marR="4222" marT="4222"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5" name="Rectangle à coins arrondis 14"/>
          <p:cNvSpPr/>
          <p:nvPr/>
        </p:nvSpPr>
        <p:spPr>
          <a:xfrm>
            <a:off x="5504300" y="2396753"/>
            <a:ext cx="3532196" cy="528191"/>
          </a:xfrm>
          <a:prstGeom prst="wedgeRoundRectCallout">
            <a:avLst>
              <a:gd name="adj1" fmla="val 22168"/>
              <a:gd name="adj2" fmla="val 41696"/>
              <a:gd name="adj3" fmla="val 16667"/>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endParaRPr lang="fr-FR" sz="1200" dirty="0">
              <a:effectLst/>
              <a:latin typeface="Times New Roman" panose="02020603050405020304" pitchFamily="18" charset="0"/>
              <a:ea typeface="Times New Roman" panose="02020603050405020304" pitchFamily="18" charset="0"/>
            </a:endParaRPr>
          </a:p>
        </p:txBody>
      </p:sp>
      <p:sp>
        <p:nvSpPr>
          <p:cNvPr id="16" name="Rectangle à coins arrondis 15"/>
          <p:cNvSpPr/>
          <p:nvPr/>
        </p:nvSpPr>
        <p:spPr>
          <a:xfrm>
            <a:off x="251520" y="1124744"/>
            <a:ext cx="4176464" cy="1008112"/>
          </a:xfrm>
          <a:prstGeom prst="wedgeRoundRectCallout">
            <a:avLst>
              <a:gd name="adj1" fmla="val 53676"/>
              <a:gd name="adj2" fmla="val 94804"/>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dirty="0" smtClean="0">
                <a:solidFill>
                  <a:srgbClr val="000000"/>
                </a:solidFill>
                <a:effectLst/>
                <a:ea typeface="Times New Roman" panose="02020603050405020304" pitchFamily="18" charset="0"/>
                <a:cs typeface="Times New Roman" panose="02020603050405020304" pitchFamily="18" charset="0"/>
              </a:rPr>
              <a:t>Montant des encaissements et décaissements des opérations en cours et qui se poursuivront en N.</a:t>
            </a:r>
          </a:p>
          <a:p>
            <a:pPr algn="ctr" fontAlgn="base">
              <a:spcAft>
                <a:spcPts val="0"/>
              </a:spcAft>
            </a:pPr>
            <a:r>
              <a:rPr lang="fr-FR" sz="1200" dirty="0" smtClean="0">
                <a:solidFill>
                  <a:srgbClr val="000000"/>
                </a:solidFill>
                <a:ea typeface="Times New Roman" panose="02020603050405020304" pitchFamily="18" charset="0"/>
                <a:cs typeface="Times New Roman" panose="02020603050405020304" pitchFamily="18" charset="0"/>
              </a:rPr>
              <a:t>Les montants correspondent aux encaissements et décaissements réalisés et projetés jusqu’au 31 décembre de l’exercice en cours</a:t>
            </a:r>
            <a:r>
              <a:rPr lang="fr-FR" sz="1200" kern="1200" dirty="0" smtClean="0">
                <a:solidFill>
                  <a:srgbClr val="000000"/>
                </a:solidFill>
                <a:effectLst/>
                <a:ea typeface="Times New Roman" panose="02020603050405020304" pitchFamily="18" charset="0"/>
                <a:cs typeface="Times New Roman" panose="02020603050405020304" pitchFamily="18" charset="0"/>
              </a:rPr>
              <a:t>.</a:t>
            </a:r>
            <a:endParaRPr lang="fr-F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38709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opérations pour compte de tiers : tableau IV GBCP</a:t>
            </a:r>
            <a:endParaRPr lang="fr-FR" dirty="0"/>
          </a:p>
        </p:txBody>
      </p:sp>
      <p:sp>
        <p:nvSpPr>
          <p:cNvPr id="4" name="Espace réservé du numéro de diapositive 3"/>
          <p:cNvSpPr>
            <a:spLocks noGrp="1"/>
          </p:cNvSpPr>
          <p:nvPr>
            <p:ph type="sldNum" sz="quarter" idx="10"/>
          </p:nvPr>
        </p:nvSpPr>
        <p:spPr>
          <a:xfrm>
            <a:off x="8702675" y="908720"/>
            <a:ext cx="431800" cy="431800"/>
          </a:xfrm>
        </p:spPr>
        <p:txBody>
          <a:bodyPr/>
          <a:lstStyle/>
          <a:p>
            <a:pPr>
              <a:defRPr/>
            </a:pPr>
            <a:fld id="{DADEDA90-912B-4D5A-9EFC-C27B7EBD05CF}" type="slidenum">
              <a:rPr lang="fr-FR" smtClean="0"/>
              <a:pPr>
                <a:defRPr/>
              </a:pPr>
              <a:t>51</a:t>
            </a:fld>
            <a:endParaRPr lang="fr-FR" dirty="0"/>
          </a:p>
        </p:txBody>
      </p:sp>
      <p:sp>
        <p:nvSpPr>
          <p:cNvPr id="11" name="Rectangle à coins arrondis 10"/>
          <p:cNvSpPr/>
          <p:nvPr/>
        </p:nvSpPr>
        <p:spPr>
          <a:xfrm>
            <a:off x="5216268" y="3068960"/>
            <a:ext cx="3604204" cy="720080"/>
          </a:xfrm>
          <a:prstGeom prst="wedgeRoundRectCallout">
            <a:avLst>
              <a:gd name="adj1" fmla="val 22168"/>
              <a:gd name="adj2" fmla="val 41696"/>
              <a:gd name="adj3" fmla="val 16667"/>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endParaRPr lang="fr-FR" sz="1200" dirty="0">
              <a:effectLst/>
              <a:latin typeface="Times New Roman" panose="02020603050405020304" pitchFamily="18" charset="0"/>
              <a:ea typeface="Times New Roman" panose="02020603050405020304" pitchFamily="18" charset="0"/>
            </a:endParaRPr>
          </a:p>
        </p:txBody>
      </p:sp>
      <p:sp>
        <p:nvSpPr>
          <p:cNvPr id="12" name="Rectangle à coins arrondis 11"/>
          <p:cNvSpPr/>
          <p:nvPr/>
        </p:nvSpPr>
        <p:spPr>
          <a:xfrm>
            <a:off x="5364088" y="1916832"/>
            <a:ext cx="2880320" cy="791463"/>
          </a:xfrm>
          <a:prstGeom prst="wedgeRoundRectCallout">
            <a:avLst>
              <a:gd name="adj1" fmla="val 20841"/>
              <a:gd name="adj2" fmla="val 91764"/>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dirty="0" smtClean="0">
                <a:solidFill>
                  <a:srgbClr val="000000"/>
                </a:solidFill>
                <a:effectLst/>
                <a:ea typeface="Times New Roman" panose="02020603050405020304" pitchFamily="18" charset="0"/>
                <a:cs typeface="Times New Roman" panose="02020603050405020304" pitchFamily="18" charset="0"/>
              </a:rPr>
              <a:t>Projection pluriannuelle de la réalisation en trésorerie des opérations pour le compte de tiers:</a:t>
            </a:r>
          </a:p>
          <a:p>
            <a:pPr algn="ctr" fontAlgn="base">
              <a:spcAft>
                <a:spcPts val="0"/>
              </a:spcAft>
            </a:pPr>
            <a:r>
              <a:rPr lang="fr-FR" sz="1200" dirty="0" smtClean="0">
                <a:solidFill>
                  <a:srgbClr val="000000"/>
                </a:solidFill>
                <a:ea typeface="Times New Roman" panose="02020603050405020304" pitchFamily="18" charset="0"/>
                <a:cs typeface="Times New Roman" panose="02020603050405020304" pitchFamily="18" charset="0"/>
              </a:rPr>
              <a:t>N = exercice à venir</a:t>
            </a:r>
            <a:endParaRPr lang="fr-FR" sz="1200" dirty="0">
              <a:effectLst/>
              <a:ea typeface="Times New Roman" panose="02020603050405020304" pitchFamily="18" charset="0"/>
            </a:endParaRPr>
          </a:p>
        </p:txBody>
      </p:sp>
      <p:sp>
        <p:nvSpPr>
          <p:cNvPr id="16" name="Rectangle à coins arrondis 15"/>
          <p:cNvSpPr/>
          <p:nvPr/>
        </p:nvSpPr>
        <p:spPr>
          <a:xfrm>
            <a:off x="179512" y="1844824"/>
            <a:ext cx="4176464" cy="1008112"/>
          </a:xfrm>
          <a:prstGeom prst="wedgeRoundRectCallout">
            <a:avLst>
              <a:gd name="adj1" fmla="val 53676"/>
              <a:gd name="adj2" fmla="val 94804"/>
              <a:gd name="adj3" fmla="val 16667"/>
            </a:avLst>
          </a:prstGeom>
          <a:solidFill>
            <a:srgbClr val="FD9F5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base">
              <a:spcAft>
                <a:spcPts val="0"/>
              </a:spcAft>
            </a:pPr>
            <a:r>
              <a:rPr lang="fr-FR" sz="1200" kern="1200" dirty="0" smtClean="0">
                <a:solidFill>
                  <a:srgbClr val="000000"/>
                </a:solidFill>
                <a:effectLst/>
                <a:ea typeface="Times New Roman" panose="02020603050405020304" pitchFamily="18" charset="0"/>
                <a:cs typeface="Times New Roman" panose="02020603050405020304" pitchFamily="18" charset="0"/>
              </a:rPr>
              <a:t>Montant des encaissements et décaissements des opérations en cours et qui se poursuivront en N.</a:t>
            </a:r>
          </a:p>
          <a:p>
            <a:pPr algn="ctr" fontAlgn="base">
              <a:spcAft>
                <a:spcPts val="0"/>
              </a:spcAft>
            </a:pPr>
            <a:r>
              <a:rPr lang="fr-FR" sz="1200" dirty="0" smtClean="0">
                <a:solidFill>
                  <a:srgbClr val="000000"/>
                </a:solidFill>
                <a:ea typeface="Times New Roman" panose="02020603050405020304" pitchFamily="18" charset="0"/>
                <a:cs typeface="Times New Roman" panose="02020603050405020304" pitchFamily="18" charset="0"/>
              </a:rPr>
              <a:t>Les montants correspondent aux encaissements et décaissements réalisés et projetés jusqu’au 31 décembre de l’exercice en cours</a:t>
            </a:r>
            <a:r>
              <a:rPr lang="fr-FR" sz="1200" kern="1200" dirty="0" smtClean="0">
                <a:solidFill>
                  <a:srgbClr val="000000"/>
                </a:solidFill>
                <a:effectLst/>
                <a:ea typeface="Times New Roman" panose="02020603050405020304" pitchFamily="18" charset="0"/>
                <a:cs typeface="Times New Roman" panose="02020603050405020304" pitchFamily="18" charset="0"/>
              </a:rPr>
              <a:t>.</a:t>
            </a:r>
            <a:endParaRPr lang="fr-FR" sz="1200" dirty="0">
              <a:effectLst/>
              <a:latin typeface="Times New Roman" panose="02020603050405020304" pitchFamily="18" charset="0"/>
              <a:ea typeface="Times New Roman" panose="02020603050405020304" pitchFamily="18" charset="0"/>
            </a:endParaRPr>
          </a:p>
        </p:txBody>
      </p:sp>
      <p:graphicFrame>
        <p:nvGraphicFramePr>
          <p:cNvPr id="17" name="Tableau 16"/>
          <p:cNvGraphicFramePr>
            <a:graphicFrameLocks noGrp="1"/>
          </p:cNvGraphicFramePr>
          <p:nvPr/>
        </p:nvGraphicFramePr>
        <p:xfrm>
          <a:off x="251519" y="3132034"/>
          <a:ext cx="8568952" cy="2097166"/>
        </p:xfrm>
        <a:graphic>
          <a:graphicData uri="http://schemas.openxmlformats.org/drawingml/2006/table">
            <a:tbl>
              <a:tblPr/>
              <a:tblGrid>
                <a:gridCol w="4005247"/>
                <a:gridCol w="963306"/>
                <a:gridCol w="862176"/>
                <a:gridCol w="912741"/>
                <a:gridCol w="912741"/>
                <a:gridCol w="912741"/>
              </a:tblGrid>
              <a:tr h="603503">
                <a:tc>
                  <a:txBody>
                    <a:bodyPr/>
                    <a:lstStyle/>
                    <a:p>
                      <a:pPr algn="ctr" fontAlgn="ctr"/>
                      <a:r>
                        <a:rPr lang="fr-FR" sz="1000" b="1"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dirty="0">
                          <a:solidFill>
                            <a:srgbClr val="000000"/>
                          </a:solidFill>
                          <a:latin typeface="+mn-lt"/>
                        </a:rPr>
                        <a:t>Antérieures à N</a:t>
                      </a:r>
                      <a:br>
                        <a:rPr lang="fr-FR" sz="1000" b="0" i="0" u="none" strike="noStrike" dirty="0">
                          <a:solidFill>
                            <a:srgbClr val="000000"/>
                          </a:solidFill>
                          <a:latin typeface="+mn-lt"/>
                        </a:rPr>
                      </a:br>
                      <a:r>
                        <a:rPr lang="fr-FR" sz="1000" b="0" i="0" u="none" strike="noStrike" dirty="0">
                          <a:solidFill>
                            <a:srgbClr val="000000"/>
                          </a:solidFill>
                          <a:latin typeface="+mn-lt"/>
                        </a:rPr>
                        <a:t>Non dénouées</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dirty="0">
                          <a:solidFill>
                            <a:srgbClr val="000000"/>
                          </a:solidFill>
                          <a:latin typeface="+mn-lt"/>
                        </a:rPr>
                        <a:t>N</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mn-lt"/>
                        </a:rPr>
                        <a:t> N+1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latin typeface="+mn-lt"/>
                        </a:rPr>
                        <a:t>N+2</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dirty="0">
                          <a:solidFill>
                            <a:srgbClr val="000000"/>
                          </a:solidFill>
                          <a:latin typeface="+mn-lt"/>
                        </a:rPr>
                        <a:t> N+3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2275">
                <a:tc>
                  <a:txBody>
                    <a:bodyPr/>
                    <a:lstStyle/>
                    <a:p>
                      <a:pPr algn="r" fontAlgn="ctr"/>
                      <a:r>
                        <a:rPr lang="fr-FR" sz="1000" b="0" i="0" u="none" strike="noStrike">
                          <a:solidFill>
                            <a:srgbClr val="000000"/>
                          </a:solidFill>
                          <a:latin typeface="+mn-lt"/>
                        </a:rPr>
                        <a:t>Encaissement sur opérations réalisées au nom et pour compte le de tiers</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2275">
                <a:tc>
                  <a:txBody>
                    <a:bodyPr/>
                    <a:lstStyle/>
                    <a:p>
                      <a:pPr algn="r" fontAlgn="ctr"/>
                      <a:r>
                        <a:rPr lang="fr-FR" sz="1000" b="0" i="0" u="none" strike="noStrike">
                          <a:solidFill>
                            <a:srgbClr val="000000"/>
                          </a:solidFill>
                          <a:latin typeface="+mn-lt"/>
                        </a:rPr>
                        <a:t>Décaissement sur opérations réalisées au nom et pour le compte de tiers</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7362">
                <a:tc>
                  <a:txBody>
                    <a:bodyPr/>
                    <a:lstStyle/>
                    <a:p>
                      <a:pPr algn="r" fontAlgn="ctr"/>
                      <a:r>
                        <a:rPr lang="fr-FR" sz="1000" b="1" i="0" u="none" strike="noStrike">
                          <a:solidFill>
                            <a:srgbClr val="000000"/>
                          </a:solidFill>
                          <a:latin typeface="+mn-lt"/>
                        </a:rPr>
                        <a:t>Solde en trésorerie des opérations pour compte de tiers</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0" i="0" u="none" strike="noStrike">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000" b="1" i="0" u="none" strike="noStrike" dirty="0">
                          <a:solidFill>
                            <a:srgbClr val="000000"/>
                          </a:solidFill>
                          <a:latin typeface="+mn-lt"/>
                        </a:rPr>
                        <a:t>x</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l" fontAlgn="ctr"/>
                      <a:r>
                        <a:rPr lang="fr-FR" sz="1000" b="0" i="0" u="none" strike="noStrike" dirty="0">
                          <a:solidFill>
                            <a:srgbClr val="000000"/>
                          </a:solidFill>
                          <a:latin typeface="+mn-lt"/>
                        </a:rPr>
                        <a:t> </a:t>
                      </a:r>
                    </a:p>
                  </a:txBody>
                  <a:tcPr marL="4273" marR="4273" marT="42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301751">
                <a:tc>
                  <a:txBody>
                    <a:bodyPr/>
                    <a:lstStyle/>
                    <a:p>
                      <a:pPr algn="l" fontAlgn="b"/>
                      <a:endParaRPr lang="fr-FR" sz="1000" b="0" i="0" u="none" strike="noStrike">
                        <a:solidFill>
                          <a:srgbClr val="000000"/>
                        </a:solidFill>
                        <a:latin typeface="+mn-lt"/>
                      </a:endParaRPr>
                    </a:p>
                  </a:txBody>
                  <a:tcPr marL="4273" marR="4273" marT="4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000" b="0" i="0" u="none" strike="noStrike">
                        <a:solidFill>
                          <a:srgbClr val="000000"/>
                        </a:solidFill>
                        <a:latin typeface="+mn-lt"/>
                      </a:endParaRPr>
                    </a:p>
                  </a:txBody>
                  <a:tcPr marL="4273" marR="4273" marT="4273" marB="0" anchor="b">
                    <a:lnL>
                      <a:noFill/>
                    </a:lnL>
                    <a:lnR>
                      <a:noFill/>
                    </a:lnR>
                    <a:lnT w="6350" cap="flat" cmpd="sng" algn="ctr">
                      <a:solidFill>
                        <a:srgbClr val="000000"/>
                      </a:solidFill>
                      <a:prstDash val="solid"/>
                      <a:round/>
                      <a:headEnd type="none" w="med" len="med"/>
                      <a:tailEnd type="none" w="med" len="med"/>
                    </a:lnT>
                    <a:lnB>
                      <a:noFill/>
                    </a:lnB>
                  </a:tcPr>
                </a:tc>
                <a:tc gridSpan="4">
                  <a:txBody>
                    <a:bodyPr/>
                    <a:lstStyle/>
                    <a:p>
                      <a:pPr algn="l" fontAlgn="b"/>
                      <a:r>
                        <a:rPr lang="fr-FR" sz="1000" b="0" i="1" u="none" strike="noStrike" dirty="0">
                          <a:solidFill>
                            <a:srgbClr val="000000"/>
                          </a:solidFill>
                          <a:latin typeface="+mn-lt"/>
                        </a:rPr>
                        <a:t>X : repris au tableau 2 d'équilibre financier en c</a:t>
                      </a:r>
                    </a:p>
                  </a:txBody>
                  <a:tcPr marL="4273" marR="4273" marT="4273"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pPr algn="l" fontAlgn="b"/>
                      <a:endParaRPr lang="fr-FR" sz="1000" b="0" i="0" u="none" strike="noStrike" dirty="0">
                        <a:solidFill>
                          <a:srgbClr val="000000"/>
                        </a:solidFill>
                        <a:latin typeface="+mn-lt"/>
                      </a:endParaRPr>
                    </a:p>
                  </a:txBody>
                  <a:tcPr marL="4273" marR="4273" marT="4273"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fr-FR" sz="1000" b="0" i="0" u="none" strike="noStrike" dirty="0">
                        <a:solidFill>
                          <a:srgbClr val="000000"/>
                        </a:solidFill>
                        <a:latin typeface="+mn-lt"/>
                      </a:endParaRPr>
                    </a:p>
                  </a:txBody>
                  <a:tcPr marL="4273" marR="4273" marT="4273"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462545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Remerciements</a:t>
            </a:r>
            <a:endParaRPr lang="fr-FR" dirty="0"/>
          </a:p>
        </p:txBody>
      </p:sp>
      <p:sp>
        <p:nvSpPr>
          <p:cNvPr id="6" name="Espace réservé du texte 5"/>
          <p:cNvSpPr>
            <a:spLocks noGrp="1"/>
          </p:cNvSpPr>
          <p:nvPr>
            <p:ph type="body" sz="quarter" idx="11"/>
          </p:nvPr>
        </p:nvSpPr>
        <p:spPr/>
        <p:txBody>
          <a:bodyPr>
            <a:normAutofit lnSpcReduction="10000"/>
          </a:bodyPr>
          <a:lstStyle/>
          <a:p>
            <a:r>
              <a:rPr lang="fr-FR" dirty="0" smtClean="0"/>
              <a:t>Les membres du groupe de travail ci-dessous sont remerciés pour leur implication dans la réflexion et la rédaction de cette présentation de la réforme GBCP :</a:t>
            </a:r>
            <a:endParaRPr lang="fr-FR" dirty="0"/>
          </a:p>
          <a:p>
            <a:pPr lvl="1">
              <a:lnSpc>
                <a:spcPct val="150000"/>
              </a:lnSpc>
            </a:pPr>
            <a:r>
              <a:rPr lang="fr-FR" sz="1600" dirty="0" smtClean="0"/>
              <a:t>Caroline Ribière, Responsable des services financiers de l’université Paris 10 – </a:t>
            </a:r>
            <a:r>
              <a:rPr lang="fr-FR" sz="1600" dirty="0"/>
              <a:t>P</a:t>
            </a:r>
            <a:r>
              <a:rPr lang="fr-FR" sz="1600" dirty="0" smtClean="0"/>
              <a:t>aris Ouest </a:t>
            </a:r>
            <a:r>
              <a:rPr lang="fr-FR" sz="1600" dirty="0"/>
              <a:t>N</a:t>
            </a:r>
            <a:r>
              <a:rPr lang="fr-FR" sz="1600" dirty="0" smtClean="0"/>
              <a:t>anterre La Défense</a:t>
            </a:r>
          </a:p>
          <a:p>
            <a:pPr lvl="1">
              <a:lnSpc>
                <a:spcPct val="150000"/>
              </a:lnSpc>
            </a:pPr>
            <a:r>
              <a:rPr lang="fr-FR" sz="1600" dirty="0" smtClean="0"/>
              <a:t>Hervé Branchereau, Directeur financier de l’université de Nantes</a:t>
            </a:r>
          </a:p>
          <a:p>
            <a:pPr lvl="1">
              <a:lnSpc>
                <a:spcPct val="150000"/>
              </a:lnSpc>
            </a:pPr>
            <a:r>
              <a:rPr lang="fr-FR" sz="1600" dirty="0"/>
              <a:t>Jean-Baptiste Hervouet, chargé de domaine finances à </a:t>
            </a:r>
            <a:r>
              <a:rPr lang="fr-FR" sz="1600" dirty="0" smtClean="0"/>
              <a:t>l’Amue</a:t>
            </a:r>
            <a:endParaRPr lang="fr-FR" sz="1600" dirty="0"/>
          </a:p>
          <a:p>
            <a:pPr lvl="1">
              <a:lnSpc>
                <a:spcPct val="150000"/>
              </a:lnSpc>
            </a:pPr>
            <a:r>
              <a:rPr lang="fr-FR" sz="1600" dirty="0" smtClean="0"/>
              <a:t>Jean-François </a:t>
            </a:r>
            <a:r>
              <a:rPr lang="fr-FR" sz="1600" dirty="0" err="1" smtClean="0"/>
              <a:t>Kapps</a:t>
            </a:r>
            <a:r>
              <a:rPr lang="fr-FR" sz="1600" dirty="0" smtClean="0"/>
              <a:t>, Agent comptable de l’université de Strasbourg</a:t>
            </a:r>
          </a:p>
          <a:p>
            <a:pPr lvl="1">
              <a:lnSpc>
                <a:spcPct val="150000"/>
              </a:lnSpc>
            </a:pPr>
            <a:r>
              <a:rPr lang="fr-FR" sz="1600" dirty="0"/>
              <a:t>Serge Bourgine, chargé de domaine finances à l’Amue</a:t>
            </a:r>
          </a:p>
          <a:p>
            <a:pPr lvl="1">
              <a:lnSpc>
                <a:spcPct val="150000"/>
              </a:lnSpc>
            </a:pPr>
            <a:r>
              <a:rPr lang="fr-FR" sz="1600" dirty="0" smtClean="0"/>
              <a:t>Serge </a:t>
            </a:r>
            <a:r>
              <a:rPr lang="fr-FR" sz="1600" dirty="0" err="1" smtClean="0"/>
              <a:t>Saettel</a:t>
            </a:r>
            <a:r>
              <a:rPr lang="fr-FR" sz="1600" dirty="0" smtClean="0"/>
              <a:t>, Adjoint de l’agent comptable de l’université de Strasbourg</a:t>
            </a:r>
          </a:p>
          <a:p>
            <a:pPr lvl="1">
              <a:lnSpc>
                <a:spcPct val="150000"/>
              </a:lnSpc>
            </a:pPr>
            <a:r>
              <a:rPr lang="fr-FR" sz="1600" dirty="0" smtClean="0"/>
              <a:t>Servane Lenoir, Directrice financière de l’université Bordeaux 3 – Michel de Montaigne</a:t>
            </a:r>
          </a:p>
        </p:txBody>
      </p:sp>
      <p:sp>
        <p:nvSpPr>
          <p:cNvPr id="4" name="Espace réservé du numéro de diapositive 3"/>
          <p:cNvSpPr>
            <a:spLocks noGrp="1"/>
          </p:cNvSpPr>
          <p:nvPr>
            <p:ph type="sldNum" sz="quarter" idx="12"/>
          </p:nvPr>
        </p:nvSpPr>
        <p:spPr/>
        <p:txBody>
          <a:bodyPr/>
          <a:lstStyle/>
          <a:p>
            <a:pPr>
              <a:defRPr/>
            </a:pPr>
            <a:fld id="{B94E9164-0F45-450D-92E5-51F8802E7D61}" type="slidenum">
              <a:rPr lang="fr-FR" smtClean="0"/>
              <a:pPr>
                <a:defRPr/>
              </a:pPr>
              <a:t>52</a:t>
            </a:fld>
            <a:endParaRPr lang="fr-FR" dirty="0"/>
          </a:p>
        </p:txBody>
      </p:sp>
    </p:spTree>
    <p:extLst>
      <p:ext uri="{BB962C8B-B14F-4D97-AF65-F5344CB8AC3E}">
        <p14:creationId xmlns:p14="http://schemas.microsoft.com/office/powerpoint/2010/main" val="3856317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lstStyle/>
          <a:p>
            <a:r>
              <a:rPr lang="fr-FR" smtClean="0"/>
              <a:t>La GBCP : qui est concerné ?</a:t>
            </a:r>
            <a:endParaRPr lang="fr-FR" dirty="0" smtClean="0"/>
          </a:p>
        </p:txBody>
      </p:sp>
      <p:sp>
        <p:nvSpPr>
          <p:cNvPr id="5" name="Rectangle 3"/>
          <p:cNvSpPr>
            <a:spLocks noGrp="1" noChangeArrowheads="1"/>
          </p:cNvSpPr>
          <p:nvPr>
            <p:ph idx="1"/>
          </p:nvPr>
        </p:nvSpPr>
        <p:spPr/>
        <p:txBody>
          <a:bodyPr/>
          <a:lstStyle/>
          <a:p>
            <a:r>
              <a:rPr lang="fr-FR" dirty="0"/>
              <a:t>La réforme GBCP a une portée d’harmonisation des règles budgétaires et comptables de </a:t>
            </a:r>
            <a:r>
              <a:rPr lang="fr-FR" dirty="0" smtClean="0"/>
              <a:t>l’État </a:t>
            </a:r>
            <a:r>
              <a:rPr lang="fr-FR" dirty="0"/>
              <a:t>et de ses opérateurs. Elle s’inscrit à ce titre dans la continuité de la </a:t>
            </a:r>
            <a:r>
              <a:rPr lang="fr-FR" dirty="0" smtClean="0"/>
              <a:t>LOLF</a:t>
            </a:r>
          </a:p>
          <a:p>
            <a:endParaRPr lang="fr-FR" dirty="0"/>
          </a:p>
          <a:p>
            <a:r>
              <a:rPr lang="fr-FR" dirty="0" smtClean="0"/>
              <a:t>La GBCP s’applique à un large périmètre d’organismes (les administrations publiques) et notamment à :</a:t>
            </a:r>
          </a:p>
          <a:p>
            <a:pPr lvl="1"/>
            <a:r>
              <a:rPr lang="fr-FR" dirty="0" smtClean="0"/>
              <a:t>L’État,</a:t>
            </a:r>
          </a:p>
          <a:p>
            <a:pPr lvl="1"/>
            <a:r>
              <a:rPr lang="fr-FR" dirty="0" smtClean="0"/>
              <a:t>Les établissements publics de l’État et notamment les EPA, les EPSCP et les EPST</a:t>
            </a:r>
          </a:p>
          <a:p>
            <a:pPr lvl="1"/>
            <a:r>
              <a:rPr lang="fr-FR" dirty="0" smtClean="0"/>
              <a:t>Les collectivités territoriales et leurs établissements publics</a:t>
            </a:r>
          </a:p>
          <a:p>
            <a:pPr lvl="1"/>
            <a:r>
              <a:rPr lang="fr-FR" dirty="0" smtClean="0"/>
              <a:t>Les établissements publics de santé</a:t>
            </a:r>
          </a:p>
          <a:p>
            <a:pPr lvl="1"/>
            <a:r>
              <a:rPr lang="fr-FR" dirty="0" smtClean="0"/>
              <a:t>Certains organismes privés (mais pas les fondations partenariales)</a:t>
            </a:r>
          </a:p>
        </p:txBody>
      </p:sp>
      <p:sp>
        <p:nvSpPr>
          <p:cNvPr id="4" name="Espace réservé du numéro de diapositive 3"/>
          <p:cNvSpPr>
            <a:spLocks noGrp="1"/>
          </p:cNvSpPr>
          <p:nvPr>
            <p:ph type="sldNum" sz="quarter" idx="10"/>
          </p:nvPr>
        </p:nvSpPr>
        <p:spPr/>
        <p:txBody>
          <a:bodyPr/>
          <a:lstStyle/>
          <a:p>
            <a:fld id="{C2457C66-70F1-4ECD-8EDE-5966AFD4A661}" type="slidenum">
              <a:rPr lang="fr-FR" smtClean="0"/>
              <a:pPr/>
              <a:t>6</a:t>
            </a:fld>
            <a:endParaRPr lang="fr-FR" dirty="0"/>
          </a:p>
        </p:txBody>
      </p:sp>
    </p:spTree>
    <p:extLst>
      <p:ext uri="{BB962C8B-B14F-4D97-AF65-F5344CB8AC3E}">
        <p14:creationId xmlns:p14="http://schemas.microsoft.com/office/powerpoint/2010/main" val="3266887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lstStyle/>
          <a:p>
            <a:r>
              <a:rPr lang="fr-FR" dirty="0" smtClean="0"/>
              <a:t>La GBCP et les EPSCP</a:t>
            </a:r>
          </a:p>
        </p:txBody>
      </p:sp>
      <p:sp>
        <p:nvSpPr>
          <p:cNvPr id="5" name="Rectangle 3"/>
          <p:cNvSpPr>
            <a:spLocks noGrp="1" noChangeArrowheads="1"/>
          </p:cNvSpPr>
          <p:nvPr>
            <p:ph idx="1"/>
          </p:nvPr>
        </p:nvSpPr>
        <p:spPr/>
        <p:txBody>
          <a:bodyPr/>
          <a:lstStyle/>
          <a:p>
            <a:r>
              <a:rPr lang="fr-FR" dirty="0" smtClean="0"/>
              <a:t>Les EPSCP sont concernés directement par les décrets GBCP sous réserve des dispositions qui sont présentes dans leurs réglementations spécifiques (voir articles R719-51 et R719-113 du </a:t>
            </a:r>
            <a:r>
              <a:rPr lang="fr-FR" dirty="0"/>
              <a:t>C</a:t>
            </a:r>
            <a:r>
              <a:rPr lang="fr-FR" dirty="0" smtClean="0"/>
              <a:t>ode de l’éducation).</a:t>
            </a:r>
          </a:p>
          <a:p>
            <a:endParaRPr lang="fr-FR" dirty="0" smtClean="0"/>
          </a:p>
          <a:p>
            <a:r>
              <a:rPr lang="fr-FR" dirty="0" smtClean="0"/>
              <a:t>Un certain nombre de dispositions déjà applicables aux EPSCP depuis 2008 sont reprises, précisées et élargies à l’ensemble des opérateurs :</a:t>
            </a:r>
          </a:p>
          <a:p>
            <a:pPr lvl="1"/>
            <a:r>
              <a:rPr lang="fr-FR" dirty="0" smtClean="0"/>
              <a:t>Services facturiers</a:t>
            </a:r>
          </a:p>
          <a:p>
            <a:pPr lvl="1"/>
            <a:r>
              <a:rPr lang="fr-FR" dirty="0"/>
              <a:t>C</a:t>
            </a:r>
            <a:r>
              <a:rPr lang="fr-FR" dirty="0" smtClean="0"/>
              <a:t>ontrôle hiérarchisé de la dépense </a:t>
            </a:r>
          </a:p>
          <a:p>
            <a:pPr lvl="1"/>
            <a:r>
              <a:rPr lang="fr-FR" dirty="0" smtClean="0"/>
              <a:t>Dématérialisation des pièces de dépenses et de recettes</a:t>
            </a:r>
          </a:p>
        </p:txBody>
      </p:sp>
      <p:sp>
        <p:nvSpPr>
          <p:cNvPr id="4" name="Espace réservé du numéro de diapositive 3"/>
          <p:cNvSpPr>
            <a:spLocks noGrp="1"/>
          </p:cNvSpPr>
          <p:nvPr>
            <p:ph type="sldNum" sz="quarter" idx="10"/>
          </p:nvPr>
        </p:nvSpPr>
        <p:spPr/>
        <p:txBody>
          <a:bodyPr/>
          <a:lstStyle/>
          <a:p>
            <a:fld id="{C2457C66-70F1-4ECD-8EDE-5966AFD4A661}" type="slidenum">
              <a:rPr lang="fr-FR" smtClean="0"/>
              <a:pPr/>
              <a:t>7</a:t>
            </a:fld>
            <a:endParaRPr lang="fr-FR" dirty="0"/>
          </a:p>
        </p:txBody>
      </p:sp>
    </p:spTree>
    <p:extLst>
      <p:ext uri="{BB962C8B-B14F-4D97-AF65-F5344CB8AC3E}">
        <p14:creationId xmlns:p14="http://schemas.microsoft.com/office/powerpoint/2010/main" val="2418030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p:txBody>
          <a:bodyPr/>
          <a:lstStyle/>
          <a:p>
            <a:r>
              <a:rPr lang="fr-FR" smtClean="0"/>
              <a:t>La GBCP : enjeux</a:t>
            </a:r>
            <a:endParaRPr lang="fr-FR" dirty="0" smtClean="0"/>
          </a:p>
        </p:txBody>
      </p:sp>
      <p:sp>
        <p:nvSpPr>
          <p:cNvPr id="5" name="Rectangle 3"/>
          <p:cNvSpPr>
            <a:spLocks noGrp="1" noChangeArrowheads="1"/>
          </p:cNvSpPr>
          <p:nvPr>
            <p:ph idx="1"/>
          </p:nvPr>
        </p:nvSpPr>
        <p:spPr/>
        <p:txBody>
          <a:bodyPr/>
          <a:lstStyle/>
          <a:p>
            <a:r>
              <a:rPr lang="fr-FR" dirty="0" smtClean="0"/>
              <a:t>La GBCP n’est pas une simple réforme technique. En effet :</a:t>
            </a:r>
          </a:p>
          <a:p>
            <a:pPr lvl="1"/>
            <a:r>
              <a:rPr lang="fr-FR" dirty="0" smtClean="0"/>
              <a:t>Elle met en avant des modalités d’organisation permettant une modernisation de la gestion des établissements</a:t>
            </a:r>
          </a:p>
          <a:p>
            <a:pPr lvl="1"/>
            <a:endParaRPr lang="fr-FR" sz="1000" dirty="0" smtClean="0"/>
          </a:p>
          <a:p>
            <a:pPr lvl="1"/>
            <a:r>
              <a:rPr lang="fr-FR" dirty="0" smtClean="0"/>
              <a:t>Elle suppose une réflexion sur les structures, les rôles des acteurs et les flux d’information au sein de l’établissement</a:t>
            </a:r>
          </a:p>
          <a:p>
            <a:pPr lvl="1"/>
            <a:endParaRPr lang="fr-FR" sz="1000" dirty="0" smtClean="0"/>
          </a:p>
          <a:p>
            <a:pPr lvl="1"/>
            <a:r>
              <a:rPr lang="fr-FR" dirty="0" smtClean="0"/>
              <a:t>Elle renforce les outils de pilotage via une information plus complète des élus et de la gouvernance sur la situation et la trajectoire financière de l’établissement. </a:t>
            </a:r>
          </a:p>
          <a:p>
            <a:pPr lvl="1"/>
            <a:endParaRPr lang="fr-FR" sz="1000" dirty="0" smtClean="0"/>
          </a:p>
          <a:p>
            <a:pPr lvl="1"/>
            <a:r>
              <a:rPr lang="fr-FR" dirty="0" smtClean="0"/>
              <a:t>Elle implique une dimension budgétaire pluriannuelle traduisant la stratégie de développement définie par l’établissement et répondant aux exigences de sincérité et de soutenabilité</a:t>
            </a:r>
            <a:endParaRPr lang="fr-FR" dirty="0"/>
          </a:p>
        </p:txBody>
      </p:sp>
      <p:sp>
        <p:nvSpPr>
          <p:cNvPr id="4" name="Espace réservé du numéro de diapositive 3"/>
          <p:cNvSpPr>
            <a:spLocks noGrp="1"/>
          </p:cNvSpPr>
          <p:nvPr>
            <p:ph type="sldNum" sz="quarter" idx="10"/>
          </p:nvPr>
        </p:nvSpPr>
        <p:spPr/>
        <p:txBody>
          <a:bodyPr/>
          <a:lstStyle/>
          <a:p>
            <a:fld id="{C2457C66-70F1-4ECD-8EDE-5966AFD4A661}" type="slidenum">
              <a:rPr lang="fr-FR" smtClean="0"/>
              <a:pPr/>
              <a:t>8</a:t>
            </a:fld>
            <a:endParaRPr lang="fr-FR" dirty="0"/>
          </a:p>
        </p:txBody>
      </p:sp>
    </p:spTree>
    <p:extLst>
      <p:ext uri="{BB962C8B-B14F-4D97-AF65-F5344CB8AC3E}">
        <p14:creationId xmlns:p14="http://schemas.microsoft.com/office/powerpoint/2010/main" val="3875460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pPr eaLnBrk="1" hangingPunct="1"/>
            <a:r>
              <a:rPr lang="fr-FR" sz="3200" smtClean="0">
                <a:effectLst>
                  <a:outerShdw blurRad="38100" dist="38100" dir="2700000" algn="tl">
                    <a:srgbClr val="000000">
                      <a:alpha val="43137"/>
                    </a:srgbClr>
                  </a:outerShdw>
                </a:effectLst>
              </a:rPr>
              <a:t>La réforme GBCP :</a:t>
            </a:r>
            <a:br>
              <a:rPr lang="fr-FR" sz="3200" smtClean="0">
                <a:effectLst>
                  <a:outerShdw blurRad="38100" dist="38100" dir="2700000" algn="tl">
                    <a:srgbClr val="000000">
                      <a:alpha val="43137"/>
                    </a:srgbClr>
                  </a:outerShdw>
                </a:effectLst>
              </a:rPr>
            </a:br>
            <a:r>
              <a:rPr lang="fr-FR" sz="3200" smtClean="0">
                <a:effectLst>
                  <a:outerShdw blurRad="38100" dist="38100" dir="2700000" algn="tl">
                    <a:srgbClr val="000000">
                      <a:alpha val="43137"/>
                    </a:srgbClr>
                  </a:outerShdw>
                </a:effectLst>
              </a:rPr>
              <a:t>présentation et enjeux</a:t>
            </a:r>
            <a:endParaRPr lang="fr-FR" sz="3200" dirty="0" smtClean="0">
              <a:effectLst>
                <a:outerShdw blurRad="38100" dist="38100" dir="2700000" algn="tl">
                  <a:srgbClr val="000000">
                    <a:alpha val="43137"/>
                  </a:srgbClr>
                </a:outerShdw>
              </a:effectLst>
            </a:endParaRPr>
          </a:p>
        </p:txBody>
      </p:sp>
      <p:sp>
        <p:nvSpPr>
          <p:cNvPr id="54275" name="Rectangle 1027"/>
          <p:cNvSpPr>
            <a:spLocks noGrp="1" noChangeArrowheads="1"/>
          </p:cNvSpPr>
          <p:nvPr>
            <p:ph idx="1"/>
          </p:nvPr>
        </p:nvSpPr>
        <p:spPr>
          <a:xfrm>
            <a:off x="406400" y="1700808"/>
            <a:ext cx="8229600" cy="5143500"/>
          </a:xfrm>
        </p:spPr>
        <p:txBody>
          <a:bodyPr/>
          <a:lstStyle/>
          <a:p>
            <a:pPr marL="914400" lvl="1" indent="-457200" eaLnBrk="1" hangingPunct="1">
              <a:spcBef>
                <a:spcPct val="0"/>
              </a:spcBef>
              <a:buClrTx/>
              <a:buSzTx/>
              <a:buNone/>
              <a:tabLst>
                <a:tab pos="1257300" algn="l"/>
              </a:tabLst>
              <a:defRPr/>
            </a:pPr>
            <a:r>
              <a:rPr lang="fr-FR" sz="2800" b="1" kern="1200" dirty="0" smtClean="0">
                <a:solidFill>
                  <a:srgbClr val="669900"/>
                </a:solidFill>
              </a:rPr>
              <a:t>1.	GBCP : présentation</a:t>
            </a:r>
            <a:endParaRPr lang="fr-FR" sz="2800" b="1" kern="1200" dirty="0" smtClean="0">
              <a:solidFill>
                <a:srgbClr val="000000"/>
              </a:solidFill>
            </a:endParaRPr>
          </a:p>
          <a:p>
            <a:pPr marL="914400" lvl="1" indent="-457200" eaLnBrk="1" hangingPunct="1">
              <a:spcBef>
                <a:spcPts val="2400"/>
              </a:spcBef>
              <a:buClrTx/>
              <a:buSzTx/>
              <a:buNone/>
              <a:defRPr/>
            </a:pPr>
            <a:r>
              <a:rPr lang="fr-FR" sz="4000" b="1" kern="1200" dirty="0" smtClean="0">
                <a:solidFill>
                  <a:srgbClr val="4597A0"/>
                </a:solidFill>
                <a:effectLst>
                  <a:outerShdw blurRad="38100" dist="38100" dir="2700000" algn="tl">
                    <a:srgbClr val="000000">
                      <a:alpha val="43137"/>
                    </a:srgbClr>
                  </a:outerShdw>
                </a:effectLst>
              </a:rPr>
              <a:t>2.	GBCP : les grands principes</a:t>
            </a:r>
          </a:p>
          <a:p>
            <a:pPr marL="914400" lvl="1" indent="-457200" eaLnBrk="1" hangingPunct="1">
              <a:spcBef>
                <a:spcPts val="2400"/>
              </a:spcBef>
              <a:buClrTx/>
              <a:buSzTx/>
              <a:buNone/>
              <a:defRPr/>
            </a:pPr>
            <a:r>
              <a:rPr lang="fr-FR" sz="2800" b="1" kern="1200" dirty="0" smtClean="0">
                <a:solidFill>
                  <a:srgbClr val="990033"/>
                </a:solidFill>
              </a:rPr>
              <a:t>3.	Modernisation et organisation</a:t>
            </a:r>
            <a:endParaRPr lang="fr-FR" sz="2800" b="1" kern="1200" dirty="0" smtClean="0">
              <a:solidFill>
                <a:srgbClr val="000000"/>
              </a:solidFill>
            </a:endParaRPr>
          </a:p>
          <a:p>
            <a:pPr marL="914400" lvl="1" indent="-457200" eaLnBrk="1" hangingPunct="1">
              <a:spcBef>
                <a:spcPts val="2400"/>
              </a:spcBef>
              <a:buClrTx/>
              <a:buSzTx/>
              <a:buNone/>
              <a:defRPr/>
            </a:pPr>
            <a:r>
              <a:rPr lang="fr-FR" sz="2800" b="1" kern="1200" dirty="0" smtClean="0">
                <a:solidFill>
                  <a:srgbClr val="003399"/>
                </a:solidFill>
              </a:rPr>
              <a:t>4.	GBCP et pilotage</a:t>
            </a:r>
          </a:p>
          <a:p>
            <a:pPr marL="971550" lvl="1" indent="-514350" eaLnBrk="1" hangingPunct="1">
              <a:spcBef>
                <a:spcPts val="2400"/>
              </a:spcBef>
              <a:buClrTx/>
              <a:buSzTx/>
              <a:buFont typeface="Wingdings" pitchFamily="2" charset="2"/>
              <a:buAutoNum type="arabicPeriod" startAt="5"/>
              <a:defRPr/>
            </a:pPr>
            <a:r>
              <a:rPr lang="fr-FR" sz="2800" b="1" kern="1200" dirty="0" smtClean="0">
                <a:solidFill>
                  <a:srgbClr val="FF6600"/>
                </a:solidFill>
              </a:rPr>
              <a:t>Annexes</a:t>
            </a:r>
            <a:endParaRPr lang="fr-FR" sz="2800" b="1" kern="1200" dirty="0">
              <a:solidFill>
                <a:srgbClr val="FF6600"/>
              </a:solidFill>
            </a:endParaRPr>
          </a:p>
        </p:txBody>
      </p:sp>
      <p:sp>
        <p:nvSpPr>
          <p:cNvPr id="4" name="Espace réservé du numéro de diapositive 3"/>
          <p:cNvSpPr>
            <a:spLocks noGrp="1"/>
          </p:cNvSpPr>
          <p:nvPr>
            <p:ph type="sldNum" sz="quarter" idx="10"/>
          </p:nvPr>
        </p:nvSpPr>
        <p:spPr/>
        <p:txBody>
          <a:bodyPr/>
          <a:lstStyle/>
          <a:p>
            <a:pPr>
              <a:defRPr/>
            </a:pPr>
            <a:fld id="{A2B9CCE0-D58A-40A6-99B5-79E1B0C90BAE}" type="slidenum">
              <a:rPr lang="fr-FR" smtClean="0"/>
              <a:pPr>
                <a:defRPr/>
              </a:pPr>
              <a:t>9</a:t>
            </a:fld>
            <a:endParaRPr lang="fr-FR" dirty="0"/>
          </a:p>
        </p:txBody>
      </p:sp>
    </p:spTree>
    <p:extLst>
      <p:ext uri="{BB962C8B-B14F-4D97-AF65-F5344CB8AC3E}">
        <p14:creationId xmlns:p14="http://schemas.microsoft.com/office/powerpoint/2010/main" val="3577935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Architecture">
  <a:themeElements>
    <a:clrScheme name="7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IS-Annexes-transitions">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cteurs">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ontenu">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Aceturs">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rocédure">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Contrats de recherche">
  <a:themeElements>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Diaporama - formation_Budget_v2</Template>
  <TotalTime>26546</TotalTime>
  <Words>5911</Words>
  <Application>Microsoft Office PowerPoint</Application>
  <PresentationFormat>Affichage à l'écran (4:3)</PresentationFormat>
  <Paragraphs>796</Paragraphs>
  <Slides>52</Slides>
  <Notes>52</Notes>
  <HiddenSlides>0</HiddenSlides>
  <MMClips>0</MMClips>
  <ScaleCrop>false</ScaleCrop>
  <HeadingPairs>
    <vt:vector size="8" baseType="variant">
      <vt:variant>
        <vt:lpstr>Polices utilisées</vt:lpstr>
      </vt:variant>
      <vt:variant>
        <vt:i4>7</vt:i4>
      </vt:variant>
      <vt:variant>
        <vt:lpstr>Thème</vt:lpstr>
      </vt:variant>
      <vt:variant>
        <vt:i4>7</vt:i4>
      </vt:variant>
      <vt:variant>
        <vt:lpstr>Serveurs OLE incorporés</vt:lpstr>
      </vt:variant>
      <vt:variant>
        <vt:i4>1</vt:i4>
      </vt:variant>
      <vt:variant>
        <vt:lpstr>Titres des diapositives</vt:lpstr>
      </vt:variant>
      <vt:variant>
        <vt:i4>52</vt:i4>
      </vt:variant>
    </vt:vector>
  </HeadingPairs>
  <TitlesOfParts>
    <vt:vector size="67" baseType="lpstr">
      <vt:lpstr>ＭＳ Ｐゴシック</vt:lpstr>
      <vt:lpstr>Arial</vt:lpstr>
      <vt:lpstr>Calibri</vt:lpstr>
      <vt:lpstr>Times</vt:lpstr>
      <vt:lpstr>Times New Roman</vt:lpstr>
      <vt:lpstr>Verdana</vt:lpstr>
      <vt:lpstr>Wingdings</vt:lpstr>
      <vt:lpstr>Architecture</vt:lpstr>
      <vt:lpstr>GRIS-Annexes-transitions</vt:lpstr>
      <vt:lpstr>Acteurs</vt:lpstr>
      <vt:lpstr>Contenu</vt:lpstr>
      <vt:lpstr>Aceturs</vt:lpstr>
      <vt:lpstr>Procédure</vt:lpstr>
      <vt:lpstr>Contrats de recherche</vt:lpstr>
      <vt:lpstr>Feuille de calcul</vt:lpstr>
      <vt:lpstr>La Gestion Budgétaire et Comptable Publique :  présentation et enjeux</vt:lpstr>
      <vt:lpstr>La Gestion Budgétaire et Comptable Publique : présentation et enjeux</vt:lpstr>
      <vt:lpstr>La Gestion Budgétaire et Comptable Publique : présentation et enjeux</vt:lpstr>
      <vt:lpstr>La GBCP : définition</vt:lpstr>
      <vt:lpstr>La GBCP : calendrier</vt:lpstr>
      <vt:lpstr>La GBCP : qui est concerné ?</vt:lpstr>
      <vt:lpstr>La GBCP et les EPSCP</vt:lpstr>
      <vt:lpstr>La GBCP : enjeux</vt:lpstr>
      <vt:lpstr>La réforme GBCP : présentation et enjeux</vt:lpstr>
      <vt:lpstr>Des principes réaffirmés</vt:lpstr>
      <vt:lpstr>Les comptabilités : contenu et finalités </vt:lpstr>
      <vt:lpstr>Les comptabilités : articulation </vt:lpstr>
      <vt:lpstr>La comptabilité budgétaire : une nouvelle approche </vt:lpstr>
      <vt:lpstr>Les nouveaux concepts : illustration (1/2) </vt:lpstr>
      <vt:lpstr>Les nouveaux concepts : illustration (2/2) </vt:lpstr>
      <vt:lpstr>Les impacts sur le budget </vt:lpstr>
      <vt:lpstr>La limitativité des crédits </vt:lpstr>
      <vt:lpstr>L’équilibre budgétaire </vt:lpstr>
      <vt:lpstr>Les acteurs : la séparation ordonnateur/comptable</vt:lpstr>
      <vt:lpstr>Les acteurs : les nouveaux rôles</vt:lpstr>
      <vt:lpstr>La réforme GBCP : présentation et enjeux</vt:lpstr>
      <vt:lpstr>Les impacts organisationnels</vt:lpstr>
      <vt:lpstr>Les nouveaux rôles : illustration</vt:lpstr>
      <vt:lpstr>Les nouveaux rôles : illustration</vt:lpstr>
      <vt:lpstr>Le circuit d’information</vt:lpstr>
      <vt:lpstr>Modernisation : le service facturier</vt:lpstr>
      <vt:lpstr>Modernisation : le contrôle interne</vt:lpstr>
      <vt:lpstr>Modernisation : le contrôle hiérarchisé de la dépense</vt:lpstr>
      <vt:lpstr>Modernisation : la dématérialisation des pièces</vt:lpstr>
      <vt:lpstr>Modernisation : l’audit interne</vt:lpstr>
      <vt:lpstr>Modernisation : l’arrêté des comptes</vt:lpstr>
      <vt:lpstr>Récapitulatif des impacts organisationnels</vt:lpstr>
      <vt:lpstr>Récapitulatif des impacts organisationnels</vt:lpstr>
      <vt:lpstr>La réforme GBCP : présentation et enjeux</vt:lpstr>
      <vt:lpstr>Les apports de la GBCP : la pluriannualité (1/2)</vt:lpstr>
      <vt:lpstr>Les apports de la GBCP : la pluriannualité (2/2)</vt:lpstr>
      <vt:lpstr>Les apports de la GBCP : la soutenabilité budgétaire</vt:lpstr>
      <vt:lpstr>Des outils de pilotage renforcés (1/2)</vt:lpstr>
      <vt:lpstr>Des outils de pilotage renforcés (2/2)</vt:lpstr>
      <vt:lpstr>Conclusion</vt:lpstr>
      <vt:lpstr>La réforme GBCP : présentation et enjeux</vt:lpstr>
      <vt:lpstr>Pour aller plus loin…</vt:lpstr>
      <vt:lpstr>Calendrier de la réforme GBCP</vt:lpstr>
      <vt:lpstr>La check-list des opérations</vt:lpstr>
      <vt:lpstr>Le tableau comparatif des décrets 2008 RCE et 2012 GBCP (1/3)</vt:lpstr>
      <vt:lpstr>Le tableau comparatif des décrets 2008 RCE et 2012 GBCP (2/3)</vt:lpstr>
      <vt:lpstr>Le tableau comparatif des décrets 2008 RCE et 2012 GBCP (3/3)</vt:lpstr>
      <vt:lpstr>Le solde budgétaire : tableau I GBCP</vt:lpstr>
      <vt:lpstr>L’équilibre financier: tableau II GBCP</vt:lpstr>
      <vt:lpstr>Les recettes fléchées : tableau III GBCP</vt:lpstr>
      <vt:lpstr>Les opérations pour compte de tiers : tableau IV GBCP</vt:lpstr>
      <vt:lpstr>Remerciements</vt:lpstr>
    </vt:vector>
  </TitlesOfParts>
  <Company>amue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Séminaires</dc:subject>
  <dc:creator>ms.bourgine@free.fr</dc:creator>
  <cp:lastModifiedBy>Carole.Naud</cp:lastModifiedBy>
  <cp:revision>1986</cp:revision>
  <cp:lastPrinted>2013-08-29T07:35:33Z</cp:lastPrinted>
  <dcterms:created xsi:type="dcterms:W3CDTF">2004-09-08T13:56:18Z</dcterms:created>
  <dcterms:modified xsi:type="dcterms:W3CDTF">2013-09-16T14:51:54Z</dcterms:modified>
  <cp:category>Modèles</cp:category>
</cp:coreProperties>
</file>