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9" r:id="rId4"/>
    <p:sldId id="296" r:id="rId5"/>
    <p:sldId id="297" r:id="rId6"/>
    <p:sldId id="299" r:id="rId7"/>
    <p:sldId id="303" r:id="rId8"/>
    <p:sldId id="304" r:id="rId9"/>
    <p:sldId id="305" r:id="rId10"/>
    <p:sldId id="300" r:id="rId11"/>
    <p:sldId id="309" r:id="rId12"/>
    <p:sldId id="301" r:id="rId13"/>
    <p:sldId id="306" r:id="rId14"/>
    <p:sldId id="307" r:id="rId15"/>
    <p:sldId id="302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73EF9F1-6559-49AB-B83D-5F5ADA91F808}">
          <p14:sldIdLst>
            <p14:sldId id="256"/>
          </p14:sldIdLst>
        </p14:section>
        <p14:section name="contexte" id="{4A8491D9-DFCC-4E11-AB5D-0CE09D934315}">
          <p14:sldIdLst>
            <p14:sldId id="276"/>
            <p14:sldId id="279"/>
            <p14:sldId id="296"/>
            <p14:sldId id="297"/>
          </p14:sldIdLst>
        </p14:section>
        <p14:section name="Agilité et atelier" id="{2FB3D77A-C87B-46B8-8987-7D8671FBE137}">
          <p14:sldIdLst>
            <p14:sldId id="299"/>
            <p14:sldId id="303"/>
            <p14:sldId id="304"/>
            <p14:sldId id="305"/>
            <p14:sldId id="300"/>
            <p14:sldId id="309"/>
          </p14:sldIdLst>
        </p14:section>
        <p14:section name="déploiement" id="{FD30516F-BF6D-418D-9644-917D79CF6673}">
          <p14:sldIdLst>
            <p14:sldId id="301"/>
            <p14:sldId id="306"/>
            <p14:sldId id="307"/>
            <p14:sldId id="302"/>
            <p14:sldId id="267"/>
          </p14:sldIdLst>
        </p14:section>
        <p14:section name="démonstration" id="{4D571812-E45A-4C2C-976E-08246A50A65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A66"/>
    <a:srgbClr val="EEC1BB"/>
    <a:srgbClr val="217B96"/>
    <a:srgbClr val="6C3DFF"/>
    <a:srgbClr val="ABB3DA"/>
    <a:srgbClr val="6E79B1"/>
    <a:srgbClr val="A2E2E1"/>
    <a:srgbClr val="65BBBA"/>
    <a:srgbClr val="00604C"/>
    <a:srgbClr val="1CA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6670" autoAdjust="0"/>
  </p:normalViewPr>
  <p:slideViewPr>
    <p:cSldViewPr snapToGrid="0">
      <p:cViewPr varScale="1">
        <p:scale>
          <a:sx n="103" d="100"/>
          <a:sy n="103" d="100"/>
        </p:scale>
        <p:origin x="13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40" d="100"/>
          <a:sy n="40" d="100"/>
        </p:scale>
        <p:origin x="4776" y="15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CFB-2A85-4D0E-A036-411F0A88D32F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384D5-D147-43CC-869B-62087518E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5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77B9-E795-499F-B7F4-08C76AD5EB0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47664-8461-4402-A4FA-A4A74BC0A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6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34592" y="2415073"/>
            <a:ext cx="3320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6D3DFF"/>
                </a:solidFill>
              </a:rPr>
              <a:t>Titre</a:t>
            </a: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ABA31A-F543-4EB2-A239-E83148AE2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76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1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2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RGAA: Formation des devs, coaching UX design, 70 % de conformité avec aucune page bloquante</a:t>
            </a:r>
          </a:p>
          <a:p>
            <a:r>
              <a:rPr lang="fr-FR" dirty="0"/>
              <a:t>Structuration sécuritaire : homologation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66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5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7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6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96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7664-8461-4402-A4FA-A4A74BC0A48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6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735320" y="558086"/>
            <a:ext cx="56184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du power point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735320" y="3151903"/>
            <a:ext cx="561848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 titre du power point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1" t="86357" r="615" b="3179"/>
          <a:stretch/>
        </p:blipFill>
        <p:spPr>
          <a:xfrm>
            <a:off x="10157012" y="6173694"/>
            <a:ext cx="2038632" cy="68430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80512" y="4915058"/>
            <a:ext cx="7307580" cy="1261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 userDrawn="1"/>
        </p:nvSpPr>
        <p:spPr>
          <a:xfrm>
            <a:off x="9752495" y="5087844"/>
            <a:ext cx="863600" cy="86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 userDrawn="1"/>
        </p:nvSpPr>
        <p:spPr>
          <a:xfrm>
            <a:off x="10922000" y="5087844"/>
            <a:ext cx="863600" cy="863600"/>
          </a:xfrm>
          <a:prstGeom prst="ellipse">
            <a:avLst/>
          </a:prstGeom>
          <a:solidFill>
            <a:srgbClr val="6C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1FD37A-8B14-412A-A6A7-42D3F5928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93" y="5013882"/>
            <a:ext cx="4307408" cy="1084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1FE55C-D184-44B7-A1F2-B6F71D3F1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4" b="15513"/>
          <a:stretch/>
        </p:blipFill>
        <p:spPr>
          <a:xfrm>
            <a:off x="0" y="0"/>
            <a:ext cx="4895101" cy="68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et contenus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9" t="87117" r="1474" b="4983"/>
          <a:stretch/>
        </p:blipFill>
        <p:spPr>
          <a:xfrm>
            <a:off x="10336306" y="6177525"/>
            <a:ext cx="1848606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9"/>
          <a:stretch/>
        </p:blipFill>
        <p:spPr>
          <a:xfrm>
            <a:off x="1" y="-10624"/>
            <a:ext cx="1286540" cy="6858000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83853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sp>
        <p:nvSpPr>
          <p:cNvPr id="24" name="Espace réservé du contenu 3"/>
          <p:cNvSpPr>
            <a:spLocks noGrp="1"/>
          </p:cNvSpPr>
          <p:nvPr>
            <p:ph sz="half" idx="18" hasCustomPrompt="1"/>
          </p:nvPr>
        </p:nvSpPr>
        <p:spPr>
          <a:xfrm>
            <a:off x="378511" y="679623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1678168" y="3075655"/>
            <a:ext cx="2560637" cy="1365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5" name="Espace réservé pour une image  2"/>
          <p:cNvSpPr>
            <a:spLocks noGrp="1"/>
          </p:cNvSpPr>
          <p:nvPr>
            <p:ph type="pic" sz="quarter" idx="21"/>
          </p:nvPr>
        </p:nvSpPr>
        <p:spPr>
          <a:xfrm>
            <a:off x="1678168" y="1545231"/>
            <a:ext cx="2560637" cy="1365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pour une image  2"/>
          <p:cNvSpPr>
            <a:spLocks noGrp="1"/>
          </p:cNvSpPr>
          <p:nvPr>
            <p:ph type="pic" sz="quarter" idx="23"/>
          </p:nvPr>
        </p:nvSpPr>
        <p:spPr>
          <a:xfrm>
            <a:off x="1678168" y="4603017"/>
            <a:ext cx="2560637" cy="1365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Titre 1"/>
          <p:cNvSpPr>
            <a:spLocks noGrp="1"/>
          </p:cNvSpPr>
          <p:nvPr>
            <p:ph type="title" hasCustomPrompt="1"/>
          </p:nvPr>
        </p:nvSpPr>
        <p:spPr>
          <a:xfrm>
            <a:off x="1465516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4"/>
          </p:nvPr>
        </p:nvSpPr>
        <p:spPr>
          <a:xfrm>
            <a:off x="4348163" y="1544638"/>
            <a:ext cx="7070725" cy="1365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4"/>
          <p:cNvSpPr>
            <a:spLocks noGrp="1"/>
          </p:cNvSpPr>
          <p:nvPr>
            <p:ph sz="quarter" idx="25"/>
          </p:nvPr>
        </p:nvSpPr>
        <p:spPr>
          <a:xfrm>
            <a:off x="4348163" y="3075577"/>
            <a:ext cx="7070725" cy="1365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sz="quarter" idx="26"/>
          </p:nvPr>
        </p:nvSpPr>
        <p:spPr>
          <a:xfrm>
            <a:off x="4348163" y="4596231"/>
            <a:ext cx="7070725" cy="1365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527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et contenu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7" t="87117" r="1474" b="4983"/>
          <a:stretch/>
        </p:blipFill>
        <p:spPr>
          <a:xfrm>
            <a:off x="10228729" y="6177525"/>
            <a:ext cx="1956183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9"/>
          <a:stretch/>
        </p:blipFill>
        <p:spPr>
          <a:xfrm>
            <a:off x="1" y="-10624"/>
            <a:ext cx="1286540" cy="6858000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83853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sp>
        <p:nvSpPr>
          <p:cNvPr id="24" name="Espace réservé du contenu 3"/>
          <p:cNvSpPr>
            <a:spLocks noGrp="1"/>
          </p:cNvSpPr>
          <p:nvPr>
            <p:ph sz="half" idx="18" hasCustomPrompt="1"/>
          </p:nvPr>
        </p:nvSpPr>
        <p:spPr>
          <a:xfrm>
            <a:off x="387476" y="679623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8075255" y="1626916"/>
            <a:ext cx="2560637" cy="12322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"/>
          <p:cNvSpPr>
            <a:spLocks noGrp="1"/>
          </p:cNvSpPr>
          <p:nvPr>
            <p:ph type="pic" sz="quarter" idx="23"/>
          </p:nvPr>
        </p:nvSpPr>
        <p:spPr>
          <a:xfrm>
            <a:off x="5273345" y="1626916"/>
            <a:ext cx="2560637" cy="12322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sz="half" idx="24" hasCustomPrompt="1"/>
          </p:nvPr>
        </p:nvSpPr>
        <p:spPr>
          <a:xfrm>
            <a:off x="5273344" y="3055265"/>
            <a:ext cx="2560637" cy="2990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2471435" y="1626916"/>
            <a:ext cx="2560637" cy="12322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Titre 1"/>
          <p:cNvSpPr>
            <a:spLocks noGrp="1"/>
          </p:cNvSpPr>
          <p:nvPr>
            <p:ph type="title" hasCustomPrompt="1"/>
          </p:nvPr>
        </p:nvSpPr>
        <p:spPr>
          <a:xfrm>
            <a:off x="1465516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sz="half" idx="27" hasCustomPrompt="1"/>
          </p:nvPr>
        </p:nvSpPr>
        <p:spPr>
          <a:xfrm>
            <a:off x="8074950" y="3070225"/>
            <a:ext cx="2560637" cy="2990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sz="half" idx="28" hasCustomPrompt="1"/>
          </p:nvPr>
        </p:nvSpPr>
        <p:spPr>
          <a:xfrm>
            <a:off x="2471435" y="3070225"/>
            <a:ext cx="2560637" cy="2990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1819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8" t="87117" r="1474" b="4983"/>
          <a:stretch/>
        </p:blipFill>
        <p:spPr>
          <a:xfrm>
            <a:off x="10345271" y="6177525"/>
            <a:ext cx="1839641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1465516" y="1493521"/>
            <a:ext cx="9411584" cy="424926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465516" y="53386"/>
            <a:ext cx="941158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1465516" y="2033019"/>
            <a:ext cx="9411584" cy="3820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870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 utilisateurs membres 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9" t="87117" r="1474" b="4983"/>
          <a:stretch/>
        </p:blipFill>
        <p:spPr>
          <a:xfrm>
            <a:off x="10336306" y="6177525"/>
            <a:ext cx="1848606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25037" r="32598" b="24148"/>
          <a:stretch/>
        </p:blipFill>
        <p:spPr>
          <a:xfrm>
            <a:off x="5445760" y="1920240"/>
            <a:ext cx="1686560" cy="348488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488558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1146539" y="1841077"/>
            <a:ext cx="3191544" cy="3730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7956689" y="1886352"/>
            <a:ext cx="3191544" cy="3730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474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mod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6" t="87117" r="1474" b="4983"/>
          <a:stretch/>
        </p:blipFill>
        <p:spPr>
          <a:xfrm>
            <a:off x="10506635" y="6177525"/>
            <a:ext cx="1678277" cy="669851"/>
          </a:xfrm>
          <a:prstGeom prst="rect">
            <a:avLst/>
          </a:prstGeom>
        </p:spPr>
      </p:pic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995680" y="305045"/>
            <a:ext cx="2306638" cy="180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12"/>
          <p:cNvSpPr>
            <a:spLocks noGrp="1"/>
          </p:cNvSpPr>
          <p:nvPr>
            <p:ph sz="quarter" idx="15"/>
          </p:nvPr>
        </p:nvSpPr>
        <p:spPr>
          <a:xfrm>
            <a:off x="995680" y="4288083"/>
            <a:ext cx="2306638" cy="180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217920" y="305045"/>
            <a:ext cx="2306638" cy="180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12"/>
          <p:cNvSpPr>
            <a:spLocks noGrp="1"/>
          </p:cNvSpPr>
          <p:nvPr>
            <p:ph sz="quarter" idx="19"/>
          </p:nvPr>
        </p:nvSpPr>
        <p:spPr>
          <a:xfrm>
            <a:off x="3606800" y="2313411"/>
            <a:ext cx="2306638" cy="180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12"/>
          <p:cNvSpPr>
            <a:spLocks noGrp="1"/>
          </p:cNvSpPr>
          <p:nvPr>
            <p:ph sz="quarter" idx="21"/>
          </p:nvPr>
        </p:nvSpPr>
        <p:spPr>
          <a:xfrm>
            <a:off x="8829040" y="2313411"/>
            <a:ext cx="2306638" cy="180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12"/>
          <p:cNvSpPr>
            <a:spLocks noGrp="1"/>
          </p:cNvSpPr>
          <p:nvPr>
            <p:ph sz="quarter" idx="23"/>
          </p:nvPr>
        </p:nvSpPr>
        <p:spPr>
          <a:xfrm>
            <a:off x="6217920" y="4288083"/>
            <a:ext cx="2306638" cy="180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995680" y="2313411"/>
            <a:ext cx="2306638" cy="1808162"/>
          </a:xfrm>
          <a:prstGeom prst="rect">
            <a:avLst/>
          </a:prstGeom>
          <a:solidFill>
            <a:srgbClr val="6D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 userDrawn="1"/>
        </p:nvSpPr>
        <p:spPr>
          <a:xfrm>
            <a:off x="3606800" y="4298243"/>
            <a:ext cx="2306638" cy="1808162"/>
          </a:xfrm>
          <a:prstGeom prst="rect">
            <a:avLst/>
          </a:prstGeom>
          <a:solidFill>
            <a:srgbClr val="220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 userDrawn="1"/>
        </p:nvSpPr>
        <p:spPr>
          <a:xfrm>
            <a:off x="4186079" y="4618124"/>
            <a:ext cx="1148080" cy="1148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454" b="13074"/>
          <a:stretch/>
        </p:blipFill>
        <p:spPr>
          <a:xfrm>
            <a:off x="6228398" y="2317043"/>
            <a:ext cx="2296160" cy="184912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r="3527" b="13696"/>
          <a:stretch/>
        </p:blipFill>
        <p:spPr>
          <a:xfrm>
            <a:off x="8829040" y="305529"/>
            <a:ext cx="2306638" cy="1827122"/>
          </a:xfrm>
          <a:prstGeom prst="rect">
            <a:avLst/>
          </a:prstGeom>
          <a:solidFill>
            <a:srgbClr val="CD89A8"/>
          </a:solidFill>
        </p:spPr>
      </p:pic>
      <p:sp>
        <p:nvSpPr>
          <p:cNvPr id="31" name="Rectangle 30"/>
          <p:cNvSpPr/>
          <p:nvPr userDrawn="1"/>
        </p:nvSpPr>
        <p:spPr>
          <a:xfrm>
            <a:off x="8846879" y="4298243"/>
            <a:ext cx="2334405" cy="1808162"/>
          </a:xfrm>
          <a:prstGeom prst="rect">
            <a:avLst/>
          </a:prstGeom>
          <a:solidFill>
            <a:srgbClr val="E3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en arc 33"/>
          <p:cNvCxnSpPr/>
          <p:nvPr userDrawn="1"/>
        </p:nvCxnSpPr>
        <p:spPr>
          <a:xfrm rot="10800000">
            <a:off x="9235044" y="4618124"/>
            <a:ext cx="1519740" cy="115328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3606800" y="299146"/>
            <a:ext cx="2306638" cy="1827606"/>
          </a:xfrm>
          <a:prstGeom prst="rect">
            <a:avLst/>
          </a:prstGeom>
          <a:solidFill>
            <a:srgbClr val="EE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45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0"/>
          <a:stretch/>
        </p:blipFill>
        <p:spPr>
          <a:xfrm>
            <a:off x="0" y="-12700"/>
            <a:ext cx="9247656" cy="5880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b="51525"/>
          <a:stretch/>
        </p:blipFill>
        <p:spPr>
          <a:xfrm>
            <a:off x="8006316" y="-7951"/>
            <a:ext cx="4185684" cy="33598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74335" y="62460"/>
            <a:ext cx="56184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1695" y="6135048"/>
            <a:ext cx="5618480" cy="455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020175" y="4182387"/>
            <a:ext cx="3183735" cy="1672314"/>
          </a:xfrm>
          <a:prstGeom prst="rect">
            <a:avLst/>
          </a:prstGeom>
          <a:solidFill>
            <a:srgbClr val="220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8031930" y="4517508"/>
            <a:ext cx="4171980" cy="103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>
                <a:solidFill>
                  <a:schemeClr val="bg1"/>
                </a:solidFill>
                <a:latin typeface="Montserrat ExtraBold" panose="00000900000000000000" pitchFamily="2" charset="0"/>
              </a:rPr>
              <a:t>amue.fr</a:t>
            </a:r>
          </a:p>
          <a:p>
            <a:r>
              <a:rPr lang="fr-FR" sz="1700" b="0" dirty="0">
                <a:solidFill>
                  <a:schemeClr val="bg1"/>
                </a:solidFill>
                <a:latin typeface="Montserrat" panose="00000500000000000000" pitchFamily="2" charset="0"/>
              </a:rPr>
              <a:t>Nos réseaux </a:t>
            </a:r>
            <a:r>
              <a:rPr lang="fr-FR" sz="1700" b="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: @amue_com</a:t>
            </a:r>
            <a:endParaRPr lang="fr-FR" sz="1700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4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3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8"/>
          <a:stretch/>
        </p:blipFill>
        <p:spPr>
          <a:xfrm>
            <a:off x="0" y="303"/>
            <a:ext cx="9334500" cy="59178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621635" y="-11506"/>
            <a:ext cx="4570365" cy="5912576"/>
          </a:xfrm>
          <a:prstGeom prst="rect">
            <a:avLst/>
          </a:prstGeom>
          <a:solidFill>
            <a:srgbClr val="E3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4" t="87117" r="1474" b="4983"/>
          <a:stretch/>
        </p:blipFill>
        <p:spPr>
          <a:xfrm>
            <a:off x="10273553" y="6177525"/>
            <a:ext cx="1911360" cy="66985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75614" y="1629411"/>
            <a:ext cx="637421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 partie 1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954209" y="3577000"/>
            <a:ext cx="1616075" cy="1230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6D3DFF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4375150" y="3106738"/>
            <a:ext cx="6375400" cy="645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85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>
          <a:xfrm>
            <a:off x="0" y="2075"/>
            <a:ext cx="9258300" cy="58780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651191" y="14437"/>
            <a:ext cx="6540810" cy="5852668"/>
          </a:xfrm>
          <a:prstGeom prst="rect">
            <a:avLst/>
          </a:prstGeom>
          <a:solidFill>
            <a:srgbClr val="EE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7" t="87117" r="1474" b="4983"/>
          <a:stretch/>
        </p:blipFill>
        <p:spPr>
          <a:xfrm>
            <a:off x="10237693" y="6177525"/>
            <a:ext cx="1947219" cy="669851"/>
          </a:xfrm>
          <a:prstGeom prst="rect">
            <a:avLst/>
          </a:prstGeom>
        </p:spPr>
      </p:pic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35196"/>
            <a:ext cx="542267" cy="36331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944049" y="3577000"/>
            <a:ext cx="1616075" cy="1230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6D3DFF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4375150" y="3213068"/>
            <a:ext cx="6375400" cy="645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Deuxième niveau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4376332" y="1768840"/>
            <a:ext cx="637421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Partie 3</a:t>
            </a:r>
          </a:p>
        </p:txBody>
      </p:sp>
    </p:spTree>
    <p:extLst>
      <p:ext uri="{BB962C8B-B14F-4D97-AF65-F5344CB8AC3E}">
        <p14:creationId xmlns:p14="http://schemas.microsoft.com/office/powerpoint/2010/main" val="4784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s un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37"/>
          <a:stretch/>
        </p:blipFill>
        <p:spPr>
          <a:xfrm>
            <a:off x="-5696" y="-10625"/>
            <a:ext cx="1294913" cy="68686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4" t="87117" r="1474" b="4983"/>
          <a:stretch/>
        </p:blipFill>
        <p:spPr>
          <a:xfrm>
            <a:off x="10192870" y="6177525"/>
            <a:ext cx="1992041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41321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sp>
        <p:nvSpPr>
          <p:cNvPr id="21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410410" y="530763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706146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1706563" y="1658938"/>
            <a:ext cx="10136187" cy="430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025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r="85740"/>
          <a:stretch/>
        </p:blipFill>
        <p:spPr>
          <a:xfrm>
            <a:off x="4032" y="-21265"/>
            <a:ext cx="1331709" cy="6879273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>
            <a:off x="224715" y="474320"/>
            <a:ext cx="904629" cy="904629"/>
          </a:xfrm>
          <a:prstGeom prst="ellipse">
            <a:avLst/>
          </a:prstGeom>
          <a:solidFill>
            <a:srgbClr val="E1E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7" t="87117" r="1474" b="4983"/>
          <a:stretch/>
        </p:blipFill>
        <p:spPr>
          <a:xfrm>
            <a:off x="10551458" y="6177525"/>
            <a:ext cx="1633453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41321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5" t="32248" r="7011" b="46201"/>
          <a:stretch/>
        </p:blipFill>
        <p:spPr>
          <a:xfrm>
            <a:off x="9494874" y="2211572"/>
            <a:ext cx="1020725" cy="1477926"/>
          </a:xfrm>
          <a:prstGeom prst="rect">
            <a:avLst/>
          </a:prstGeom>
        </p:spPr>
      </p:pic>
      <p:sp>
        <p:nvSpPr>
          <p:cNvPr id="21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419375" y="668990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722188" y="53386"/>
            <a:ext cx="887409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706564" y="1658938"/>
            <a:ext cx="7885672" cy="43021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6"/>
              </a:buBlip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Liste 1</a:t>
            </a:r>
          </a:p>
          <a:p>
            <a:pPr lvl="0"/>
            <a:r>
              <a:rPr lang="fr-FR" dirty="0"/>
              <a:t>Liste 2</a:t>
            </a:r>
          </a:p>
          <a:p>
            <a:pPr lvl="0"/>
            <a:r>
              <a:rPr lang="fr-FR" dirty="0"/>
              <a:t>Liste 3</a:t>
            </a:r>
          </a:p>
          <a:p>
            <a:pPr lvl="0"/>
            <a:r>
              <a:rPr lang="fr-FR" dirty="0"/>
              <a:t>Liste 4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20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et focus ou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2" t="87117" r="1474" b="4983"/>
          <a:stretch/>
        </p:blipFill>
        <p:spPr>
          <a:xfrm>
            <a:off x="10425953" y="6177525"/>
            <a:ext cx="1758959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9"/>
          <a:stretch/>
        </p:blipFill>
        <p:spPr>
          <a:xfrm>
            <a:off x="1" y="-10624"/>
            <a:ext cx="1286540" cy="6858000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83853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4" t="35039" r="6546" b="17520"/>
          <a:stretch/>
        </p:blipFill>
        <p:spPr>
          <a:xfrm>
            <a:off x="9335253" y="1826187"/>
            <a:ext cx="2321779" cy="3819701"/>
          </a:xfrm>
          <a:prstGeom prst="rect">
            <a:avLst/>
          </a:prstGeom>
        </p:spPr>
      </p:pic>
      <p:sp>
        <p:nvSpPr>
          <p:cNvPr id="19" name="Ellipse 18"/>
          <p:cNvSpPr/>
          <p:nvPr userDrawn="1"/>
        </p:nvSpPr>
        <p:spPr>
          <a:xfrm>
            <a:off x="8817932" y="1393265"/>
            <a:ext cx="1034642" cy="1034642"/>
          </a:xfrm>
          <a:prstGeom prst="ellipse">
            <a:avLst/>
          </a:prstGeom>
          <a:solidFill>
            <a:srgbClr val="6D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sp>
        <p:nvSpPr>
          <p:cNvPr id="2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376843" y="679631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2" name="Espace réservé du contenu 5"/>
          <p:cNvSpPr>
            <a:spLocks noGrp="1"/>
          </p:cNvSpPr>
          <p:nvPr>
            <p:ph sz="quarter" idx="17"/>
          </p:nvPr>
        </p:nvSpPr>
        <p:spPr>
          <a:xfrm>
            <a:off x="1585278" y="1930905"/>
            <a:ext cx="7243762" cy="408883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 hasCustomPrompt="1"/>
          </p:nvPr>
        </p:nvSpPr>
        <p:spPr>
          <a:xfrm>
            <a:off x="1593852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sz="quarter" idx="18"/>
          </p:nvPr>
        </p:nvSpPr>
        <p:spPr>
          <a:xfrm>
            <a:off x="1585278" y="2494829"/>
            <a:ext cx="7243762" cy="3151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8884019" y="1721693"/>
            <a:ext cx="899431" cy="617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9494874" y="2463383"/>
            <a:ext cx="1924493" cy="2945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161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37"/>
          <a:stretch/>
        </p:blipFill>
        <p:spPr>
          <a:xfrm>
            <a:off x="-5696" y="-10625"/>
            <a:ext cx="1294913" cy="68686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5516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65516" y="1795145"/>
            <a:ext cx="5181600" cy="383279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63907"/>
            <a:ext cx="1278963" cy="16267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6" t="87117" r="1474" b="4983"/>
          <a:stretch/>
        </p:blipFill>
        <p:spPr>
          <a:xfrm>
            <a:off x="10372165" y="6177525"/>
            <a:ext cx="1812747" cy="669851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51954" y="4016387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394773" y="515127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7"/>
          </p:nvPr>
        </p:nvSpPr>
        <p:spPr>
          <a:xfrm>
            <a:off x="1465516" y="2339033"/>
            <a:ext cx="5181600" cy="380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/>
          </p:nvPr>
        </p:nvSpPr>
        <p:spPr>
          <a:xfrm>
            <a:off x="6799516" y="1795145"/>
            <a:ext cx="5181600" cy="383279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half" idx="19"/>
          </p:nvPr>
        </p:nvSpPr>
        <p:spPr>
          <a:xfrm>
            <a:off x="6799516" y="2339033"/>
            <a:ext cx="5181600" cy="380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6646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deux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29"/>
          <a:stretch/>
        </p:blipFill>
        <p:spPr>
          <a:xfrm>
            <a:off x="0" y="-10624"/>
            <a:ext cx="128654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9" t="87117" r="1474" b="4983"/>
          <a:stretch/>
        </p:blipFill>
        <p:spPr>
          <a:xfrm>
            <a:off x="10497670" y="6177525"/>
            <a:ext cx="1687241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370325" y="641736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41321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465516" y="1795146"/>
            <a:ext cx="10198164" cy="395026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1465516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sz="half" idx="16"/>
          </p:nvPr>
        </p:nvSpPr>
        <p:spPr>
          <a:xfrm>
            <a:off x="1465516" y="2283434"/>
            <a:ext cx="10198164" cy="13702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half" idx="17"/>
          </p:nvPr>
        </p:nvSpPr>
        <p:spPr>
          <a:xfrm>
            <a:off x="1465516" y="3853932"/>
            <a:ext cx="10198164" cy="395026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sz="half" idx="18"/>
          </p:nvPr>
        </p:nvSpPr>
        <p:spPr>
          <a:xfrm>
            <a:off x="1465516" y="4342220"/>
            <a:ext cx="10198164" cy="13702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3pPr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178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s étape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37"/>
          <a:stretch/>
        </p:blipFill>
        <p:spPr>
          <a:xfrm>
            <a:off x="-5696" y="-10625"/>
            <a:ext cx="1294913" cy="68686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8" t="87117" r="1474" b="4983"/>
          <a:stretch/>
        </p:blipFill>
        <p:spPr>
          <a:xfrm>
            <a:off x="10515600" y="6177525"/>
            <a:ext cx="1669312" cy="669851"/>
          </a:xfrm>
          <a:prstGeom prst="rect">
            <a:avLst/>
          </a:prstGeom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77100" y="6377729"/>
            <a:ext cx="542267" cy="288887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3EC42CCE-B077-441A-A648-C04F022151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385810" y="509505"/>
            <a:ext cx="709969" cy="50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4" hasCustomPrompt="1"/>
          </p:nvPr>
        </p:nvSpPr>
        <p:spPr>
          <a:xfrm rot="16200000">
            <a:off x="-1041321" y="4112082"/>
            <a:ext cx="3402553" cy="29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2" b="76279"/>
          <a:stretch/>
        </p:blipFill>
        <p:spPr>
          <a:xfrm>
            <a:off x="10914565" y="32008"/>
            <a:ext cx="1278963" cy="1626781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sz="half" idx="15"/>
          </p:nvPr>
        </p:nvSpPr>
        <p:spPr>
          <a:xfrm>
            <a:off x="4677423" y="3732647"/>
            <a:ext cx="1917764" cy="222883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 marL="914400" indent="0">
              <a:buNone/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half" idx="16"/>
          </p:nvPr>
        </p:nvSpPr>
        <p:spPr>
          <a:xfrm>
            <a:off x="6806288" y="3732647"/>
            <a:ext cx="1917764" cy="222883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 marL="914400" indent="0">
              <a:buNone/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sz="half" idx="17"/>
          </p:nvPr>
        </p:nvSpPr>
        <p:spPr>
          <a:xfrm>
            <a:off x="8925681" y="3732647"/>
            <a:ext cx="1917764" cy="222883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 marL="914400" indent="0">
              <a:buNone/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llipse 2"/>
          <p:cNvSpPr/>
          <p:nvPr userDrawn="1"/>
        </p:nvSpPr>
        <p:spPr>
          <a:xfrm>
            <a:off x="2773680" y="1658789"/>
            <a:ext cx="1625600" cy="1625600"/>
          </a:xfrm>
          <a:prstGeom prst="ellipse">
            <a:avLst/>
          </a:prstGeom>
          <a:solidFill>
            <a:srgbClr val="E3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 userDrawn="1"/>
        </p:nvSpPr>
        <p:spPr>
          <a:xfrm>
            <a:off x="4762432" y="1658789"/>
            <a:ext cx="1625600" cy="1625600"/>
          </a:xfrm>
          <a:prstGeom prst="ellipse">
            <a:avLst/>
          </a:prstGeom>
          <a:solidFill>
            <a:srgbClr val="EEC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 userDrawn="1"/>
        </p:nvSpPr>
        <p:spPr>
          <a:xfrm>
            <a:off x="6891079" y="1658789"/>
            <a:ext cx="1625600" cy="1625600"/>
          </a:xfrm>
          <a:prstGeom prst="ellipse">
            <a:avLst/>
          </a:prstGeom>
          <a:solidFill>
            <a:srgbClr val="220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 userDrawn="1"/>
        </p:nvSpPr>
        <p:spPr>
          <a:xfrm>
            <a:off x="8999406" y="1594993"/>
            <a:ext cx="1625600" cy="1625600"/>
          </a:xfrm>
          <a:prstGeom prst="ellipse">
            <a:avLst/>
          </a:prstGeom>
          <a:solidFill>
            <a:srgbClr val="E1E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6769" flipH="1">
            <a:off x="3732922" y="2462782"/>
            <a:ext cx="1801372" cy="18044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6769" flipH="1">
            <a:off x="5769227" y="2462782"/>
            <a:ext cx="1801372" cy="180442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6769" flipH="1">
            <a:off x="7927052" y="2480995"/>
            <a:ext cx="1801372" cy="1804420"/>
          </a:xfrm>
          <a:prstGeom prst="rect">
            <a:avLst/>
          </a:prstGeom>
        </p:spPr>
      </p:pic>
      <p:sp>
        <p:nvSpPr>
          <p:cNvPr id="31" name="Titre 1"/>
          <p:cNvSpPr>
            <a:spLocks noGrp="1"/>
          </p:cNvSpPr>
          <p:nvPr>
            <p:ph type="title" hasCustomPrompt="1"/>
          </p:nvPr>
        </p:nvSpPr>
        <p:spPr>
          <a:xfrm>
            <a:off x="1465516" y="533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D3DFF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32" name="Espace réservé du contenu 2"/>
          <p:cNvSpPr>
            <a:spLocks noGrp="1"/>
          </p:cNvSpPr>
          <p:nvPr>
            <p:ph sz="half" idx="22"/>
          </p:nvPr>
        </p:nvSpPr>
        <p:spPr>
          <a:xfrm>
            <a:off x="2583744" y="3724561"/>
            <a:ext cx="1917764" cy="2228834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2200C8"/>
                </a:solidFill>
                <a:latin typeface="+mn-lt"/>
              </a:defRPr>
            </a:lvl1pPr>
            <a:lvl3pPr marL="914400" indent="0">
              <a:buNone/>
              <a:defRPr>
                <a:solidFill>
                  <a:srgbClr val="6D3DFF"/>
                </a:solidFill>
              </a:defRPr>
            </a:lvl3pPr>
            <a:lvl5pPr>
              <a:defRPr sz="14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7188377" y="2018727"/>
            <a:ext cx="108585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24" hasCustomPrompt="1"/>
          </p:nvPr>
        </p:nvSpPr>
        <p:spPr>
          <a:xfrm>
            <a:off x="5030505" y="2011363"/>
            <a:ext cx="108585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34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3083488" y="2003276"/>
            <a:ext cx="108585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35" name="Espace réservé du texte 5"/>
          <p:cNvSpPr>
            <a:spLocks noGrp="1"/>
          </p:cNvSpPr>
          <p:nvPr>
            <p:ph type="body" sz="quarter" idx="26" hasCustomPrompt="1"/>
          </p:nvPr>
        </p:nvSpPr>
        <p:spPr>
          <a:xfrm>
            <a:off x="9348142" y="1986691"/>
            <a:ext cx="108585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05954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D7EE-BF5B-4ABD-901F-3BF1843637BA}" type="datetime1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2CCE-B077-441A-A648-C04F02215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1" r:id="rId4"/>
    <p:sldLayoutId id="2147483663" r:id="rId5"/>
    <p:sldLayoutId id="2147483650" r:id="rId6"/>
    <p:sldLayoutId id="2147483652" r:id="rId7"/>
    <p:sldLayoutId id="2147483664" r:id="rId8"/>
    <p:sldLayoutId id="2147483669" r:id="rId9"/>
    <p:sldLayoutId id="2147483665" r:id="rId10"/>
    <p:sldLayoutId id="2147483667" r:id="rId11"/>
    <p:sldLayoutId id="2147483654" r:id="rId12"/>
    <p:sldLayoutId id="2147483670" r:id="rId13"/>
    <p:sldLayoutId id="2147483655" r:id="rId14"/>
    <p:sldLayoutId id="2147483662" r:id="rId15"/>
    <p:sldLayoutId id="214748366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rgbClr val="2200C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D3D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35320" y="400431"/>
            <a:ext cx="5618480" cy="1538728"/>
          </a:xfrm>
        </p:spPr>
        <p:txBody>
          <a:bodyPr>
            <a:normAutofit fontScale="90000"/>
          </a:bodyPr>
          <a:lstStyle/>
          <a:p>
            <a:r>
              <a:rPr lang="fr-FR" dirty="0"/>
              <a:t>WEBCONFERENCE</a:t>
            </a:r>
            <a:br>
              <a:rPr lang="fr-FR" dirty="0"/>
            </a:br>
            <a:r>
              <a:rPr lang="fr-FR" sz="4000" dirty="0"/>
              <a:t>17 septembre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35320" y="2694703"/>
            <a:ext cx="5618480" cy="1655762"/>
          </a:xfrm>
        </p:spPr>
        <p:txBody>
          <a:bodyPr/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SI pour les Projets de la Recherche et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1973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8516679" y="6485753"/>
            <a:ext cx="1956391" cy="372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DEMONSTRATION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Créer, candidater, exporter</a:t>
            </a:r>
          </a:p>
        </p:txBody>
      </p:sp>
    </p:spTree>
    <p:extLst>
      <p:ext uri="{BB962C8B-B14F-4D97-AF65-F5344CB8AC3E}">
        <p14:creationId xmlns:p14="http://schemas.microsoft.com/office/powerpoint/2010/main" val="119459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ACE5DDF-992D-45D4-9346-0B8D522A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48EA3-7EFC-48D4-9556-9C6BF815471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41AB52-A643-4BA4-BAE7-47F39C45C418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169CE18-599B-4BE1-91C2-EE393131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3336D8-831A-4B53-8834-4A467CA7C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22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8516679" y="6485753"/>
            <a:ext cx="1956391" cy="372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DEPLOIEMENT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375149" y="3106738"/>
            <a:ext cx="6748121" cy="68975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Raccordement / Accompagnement</a:t>
            </a:r>
          </a:p>
        </p:txBody>
      </p:sp>
    </p:spTree>
    <p:extLst>
      <p:ext uri="{BB962C8B-B14F-4D97-AF65-F5344CB8AC3E}">
        <p14:creationId xmlns:p14="http://schemas.microsoft.com/office/powerpoint/2010/main" val="259056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7881D4-6BEB-48B1-A1DC-4CF2BC05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4CB5A-4EDC-4983-86F7-8C4981D97CD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43C40B-6DA8-4048-90BF-2F465BF36F5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71F082-7FA8-4BC7-9CB6-0134B6F3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16" y="515127"/>
            <a:ext cx="10515600" cy="863822"/>
          </a:xfrm>
        </p:spPr>
        <p:txBody>
          <a:bodyPr/>
          <a:lstStyle/>
          <a:p>
            <a:r>
              <a:rPr lang="fr-FR" dirty="0"/>
              <a:t>Modalités de déploiement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482A8C0-2FD3-41F9-85EA-A5D5B286468D}"/>
              </a:ext>
            </a:extLst>
          </p:cNvPr>
          <p:cNvSpPr txBox="1">
            <a:spLocks/>
          </p:cNvSpPr>
          <p:nvPr/>
        </p:nvSpPr>
        <p:spPr>
          <a:xfrm>
            <a:off x="1465516" y="1471053"/>
            <a:ext cx="5181600" cy="383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/>
              <a:t>Raccordement et paramétrage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E17C8EA-4C23-44A1-A17C-FE138EF974AC}"/>
              </a:ext>
            </a:extLst>
          </p:cNvPr>
          <p:cNvSpPr txBox="1">
            <a:spLocks/>
          </p:cNvSpPr>
          <p:nvPr/>
        </p:nvSpPr>
        <p:spPr>
          <a:xfrm>
            <a:off x="10877100" y="6377729"/>
            <a:ext cx="542267" cy="288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C42CCE-B077-441A-A648-C04F0221519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DEEB9EAF-67E3-4F49-9397-B8AB0D05FEA6}"/>
              </a:ext>
            </a:extLst>
          </p:cNvPr>
          <p:cNvSpPr txBox="1">
            <a:spLocks/>
          </p:cNvSpPr>
          <p:nvPr/>
        </p:nvSpPr>
        <p:spPr>
          <a:xfrm>
            <a:off x="1465516" y="2014940"/>
            <a:ext cx="5181600" cy="46516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b="0" i="1">
                <a:solidFill>
                  <a:schemeClr val="accent3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rgbClr val="6D3DFF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Mobilisation des équipes techniques de l’établissement pour:</a:t>
            </a:r>
          </a:p>
          <a:p>
            <a:r>
              <a:rPr lang="fr-FR" dirty="0"/>
              <a:t>Connexion à la Fédération</a:t>
            </a:r>
          </a:p>
          <a:p>
            <a:r>
              <a:rPr lang="fr-FR" dirty="0"/>
              <a:t>Connexion à </a:t>
            </a:r>
            <a:r>
              <a:rPr lang="fr-FR" dirty="0" err="1"/>
              <a:t>Gravitee</a:t>
            </a:r>
            <a:endParaRPr lang="fr-FR" dirty="0"/>
          </a:p>
          <a:p>
            <a:r>
              <a:rPr lang="fr-FR" dirty="0"/>
              <a:t>Connexion à </a:t>
            </a:r>
            <a:r>
              <a:rPr lang="fr-FR" dirty="0" err="1"/>
              <a:t>Supcoop</a:t>
            </a:r>
            <a:endParaRPr lang="fr-FR" dirty="0"/>
          </a:p>
          <a:p>
            <a:r>
              <a:rPr lang="fr-FR" dirty="0"/>
              <a:t>Initialisation de l’instance SIPRES de l’établissement</a:t>
            </a:r>
          </a:p>
          <a:p>
            <a:endParaRPr lang="fr-FR" dirty="0"/>
          </a:p>
          <a:p>
            <a:r>
              <a:rPr lang="fr-FR" dirty="0"/>
              <a:t>Mobilisation des équipes fonctionnelles de l’établissement pour:</a:t>
            </a:r>
          </a:p>
          <a:p>
            <a:r>
              <a:rPr lang="fr-FR" dirty="0"/>
              <a:t>Récupération des informations établissement (logo, nomenclatures, mail d’assistance pour le 1er niveau)</a:t>
            </a:r>
          </a:p>
          <a:p>
            <a:r>
              <a:rPr lang="fr-FR" dirty="0"/>
              <a:t>Désignation des personnes clés 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8D2F721B-588D-48FE-8EA2-7206712C3B41}"/>
              </a:ext>
            </a:extLst>
          </p:cNvPr>
          <p:cNvSpPr txBox="1">
            <a:spLocks/>
          </p:cNvSpPr>
          <p:nvPr/>
        </p:nvSpPr>
        <p:spPr>
          <a:xfrm>
            <a:off x="6799516" y="1471053"/>
            <a:ext cx="5181600" cy="383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/>
              <a:t>Accompagnement et assistance</a:t>
            </a:r>
            <a:endParaRPr lang="fr-FR" dirty="0"/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F61DCCF7-38E5-4DDA-8BF1-35367C8F559B}"/>
              </a:ext>
            </a:extLst>
          </p:cNvPr>
          <p:cNvSpPr txBox="1">
            <a:spLocks/>
          </p:cNvSpPr>
          <p:nvPr/>
        </p:nvSpPr>
        <p:spPr>
          <a:xfrm>
            <a:off x="6799516" y="2014941"/>
            <a:ext cx="5181600" cy="3807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i="1" dirty="0">
                <a:solidFill>
                  <a:schemeClr val="accent3">
                    <a:lumMod val="50000"/>
                  </a:schemeClr>
                </a:solidFill>
              </a:rPr>
              <a:t>Déploiement prévu au fil de l’eau</a:t>
            </a:r>
          </a:p>
          <a:p>
            <a:endParaRPr lang="fr-FR" sz="18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Rendez-vous de préparation au déploiement</a:t>
            </a:r>
          </a:p>
          <a:p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Ouverture des outils de partage AMUE</a:t>
            </a:r>
          </a:p>
          <a:p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Support au déploiement</a:t>
            </a:r>
          </a:p>
          <a:p>
            <a:endParaRPr lang="fr-FR" sz="1800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Gestion des demandes d’assistance (2-3</a:t>
            </a:r>
            <a:r>
              <a:rPr lang="fr-FR" sz="1800" b="0" baseline="30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 niveau)</a:t>
            </a:r>
          </a:p>
          <a:p>
            <a:endParaRPr lang="fr-FR" sz="18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6DDE1A4-8BD0-44E9-924C-61BF48639CB9}"/>
              </a:ext>
            </a:extLst>
          </p:cNvPr>
          <p:cNvGrpSpPr/>
          <p:nvPr/>
        </p:nvGrpSpPr>
        <p:grpSpPr>
          <a:xfrm>
            <a:off x="1588191" y="26525"/>
            <a:ext cx="10268597" cy="369332"/>
            <a:chOff x="1588191" y="54429"/>
            <a:chExt cx="10268597" cy="36933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9521F35-4DE1-4574-95CD-CD92D6DC4BD8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CONTEXTE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DF1ECC0-845D-4E4F-96FA-FA2A9A1A5DC9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CONCEPTION  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73AFBA2-C255-49BB-B33B-5942EE21B959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AA7BF97-892B-4C5B-8F30-84FD44334F46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BB90DBA-A22A-4981-8EEA-91FD751D31EE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26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F35BD7-2F4A-4077-B0A7-9FD01C19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7D6CC-A897-48C0-AA51-1BD975A9096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15468A-B1C5-4216-9E0B-3711068CE0E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B1F196B-96C8-4380-929D-7181FC2B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36" y="668990"/>
            <a:ext cx="10515600" cy="863822"/>
          </a:xfrm>
        </p:spPr>
        <p:txBody>
          <a:bodyPr>
            <a:noAutofit/>
          </a:bodyPr>
          <a:lstStyle/>
          <a:p>
            <a:r>
              <a:rPr lang="fr-FR" dirty="0"/>
              <a:t>Modèle économique de l’incubateur</a:t>
            </a:r>
            <a:br>
              <a:rPr lang="fr-FR" dirty="0"/>
            </a:br>
            <a:endParaRPr lang="fr-FR" dirty="0"/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7069CAC1-100D-4613-B9A4-96EE781483EF}"/>
              </a:ext>
            </a:extLst>
          </p:cNvPr>
          <p:cNvSpPr txBox="1">
            <a:spLocks/>
          </p:cNvSpPr>
          <p:nvPr/>
        </p:nvSpPr>
        <p:spPr>
          <a:xfrm>
            <a:off x="1595568" y="2212199"/>
            <a:ext cx="10357268" cy="3807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L’application est en mode service. La cotisation d’usage couvre l’accès à l’application et la maintenance de la solution. </a:t>
            </a:r>
          </a:p>
          <a:p>
            <a:pPr marL="0" indent="0">
              <a:buNone/>
            </a:pPr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La cotisation d’usage dépend du nombre d’appels à projets publiés par an sur l’application. Deux niveaux de forfait sont prévus. </a:t>
            </a:r>
          </a:p>
          <a:p>
            <a:pPr marL="0" indent="0">
              <a:buNone/>
            </a:pPr>
            <a:r>
              <a:rPr lang="fr-FR" sz="1800" b="0" dirty="0">
                <a:solidFill>
                  <a:schemeClr val="accent3">
                    <a:lumMod val="50000"/>
                  </a:schemeClr>
                </a:solidFill>
              </a:rPr>
              <a:t>Une régularisation peut intervenir en fin d’année si le nombre d’AAP publiés correspond à la tarification supérieure (&gt;20 AAP).</a:t>
            </a:r>
          </a:p>
          <a:p>
            <a:pPr marL="0" indent="0">
              <a:buNone/>
            </a:pPr>
            <a:r>
              <a:rPr lang="fr-FR" sz="1800" dirty="0"/>
              <a:t>Tarif </a:t>
            </a:r>
          </a:p>
          <a:p>
            <a:pPr marL="0" indent="0">
              <a:buNone/>
            </a:pPr>
            <a:r>
              <a:rPr lang="fr-FR" sz="1800" dirty="0"/>
              <a:t>≤ 20 AAP : montant fixe de 8 000 € HT (9 600 € TTC) </a:t>
            </a:r>
          </a:p>
          <a:p>
            <a:pPr marL="0" indent="0">
              <a:buNone/>
            </a:pPr>
            <a:r>
              <a:rPr lang="fr-FR" sz="1800" dirty="0"/>
              <a:t>&gt; 20 AAP : montant fixe de 13 000 € HT (15 600 € TTC)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2833BBB-773F-4D5D-AA0B-F133E8E8C73B}"/>
              </a:ext>
            </a:extLst>
          </p:cNvPr>
          <p:cNvGrpSpPr/>
          <p:nvPr/>
        </p:nvGrpSpPr>
        <p:grpSpPr>
          <a:xfrm>
            <a:off x="1588191" y="26525"/>
            <a:ext cx="10268597" cy="369332"/>
            <a:chOff x="1588191" y="54429"/>
            <a:chExt cx="10268597" cy="36933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BE20B2-C519-4578-AFEA-953BC63F7FAB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CONTEXTE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1FA17C-F855-434F-9EFF-1190AA500874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CONCEPTION  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C81A08D-BA6C-4DA0-9063-DA0554724836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94988C8-B51E-495E-A552-159EEBE1F087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D85D166-8AC3-4CEA-A52E-B8D3D2FE7EF6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97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8516679" y="6485753"/>
            <a:ext cx="1956391" cy="372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ECHANGES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65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54285" y="434419"/>
            <a:ext cx="7756901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Contacts</a:t>
            </a:r>
            <a:br>
              <a:rPr lang="fr-FR" dirty="0"/>
            </a:br>
            <a:br>
              <a:rPr lang="fr-FR" dirty="0"/>
            </a:br>
            <a:r>
              <a:rPr lang="fr-FR" sz="3100" i="1" dirty="0"/>
              <a:t>Relations établissement </a:t>
            </a:r>
            <a:r>
              <a:rPr lang="fr-FR" sz="3100" dirty="0"/>
              <a:t>: drem@amue.fr</a:t>
            </a:r>
            <a:br>
              <a:rPr lang="fr-FR" sz="3100" dirty="0"/>
            </a:br>
            <a:br>
              <a:rPr lang="fr-FR" sz="3100" dirty="0"/>
            </a:br>
            <a:r>
              <a:rPr lang="fr-FR" sz="3100" i="1" dirty="0"/>
              <a:t>Projet SIPRES </a:t>
            </a:r>
            <a:r>
              <a:rPr lang="fr-FR" sz="3100" dirty="0"/>
              <a:t>: contact.sipres@amue.fr</a:t>
            </a:r>
          </a:p>
        </p:txBody>
      </p:sp>
    </p:spTree>
    <p:extLst>
      <p:ext uri="{BB962C8B-B14F-4D97-AF65-F5344CB8AC3E}">
        <p14:creationId xmlns:p14="http://schemas.microsoft.com/office/powerpoint/2010/main" val="113171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8516679" y="6485753"/>
            <a:ext cx="1956391" cy="372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Création et incubation</a:t>
            </a:r>
          </a:p>
        </p:txBody>
      </p:sp>
    </p:spTree>
    <p:extLst>
      <p:ext uri="{BB962C8B-B14F-4D97-AF65-F5344CB8AC3E}">
        <p14:creationId xmlns:p14="http://schemas.microsoft.com/office/powerpoint/2010/main" val="303323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8516679" y="6485753"/>
            <a:ext cx="1956391" cy="372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88191" y="679624"/>
            <a:ext cx="9860212" cy="802006"/>
          </a:xfrm>
        </p:spPr>
        <p:txBody>
          <a:bodyPr/>
          <a:lstStyle/>
          <a:p>
            <a:r>
              <a:rPr lang="fr-FR" dirty="0"/>
              <a:t>Du besoin à la naissance d’une nouvelle solution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2048759" y="1715629"/>
            <a:ext cx="8258051" cy="4302125"/>
          </a:xfrm>
        </p:spPr>
        <p:txBody>
          <a:bodyPr/>
          <a:lstStyle/>
          <a:p>
            <a:pPr>
              <a:buClr>
                <a:schemeClr val="accent4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Une demande forte des établissements pour gérer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tous types « d’appel »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: à projet , à manifestation, à candidature …</a:t>
            </a:r>
          </a:p>
          <a:p>
            <a:pPr marL="0" indent="0">
              <a:buClr>
                <a:schemeClr val="accent4"/>
              </a:buClr>
              <a:buNone/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4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Des besoins à l’échelle d’un établissement sur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tous les domaines d’activités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et pas uniquement pour la Recherche</a:t>
            </a:r>
          </a:p>
          <a:p>
            <a:pPr>
              <a:buClr>
                <a:schemeClr val="accent4"/>
              </a:buClr>
              <a:buFont typeface="Calibri" panose="020F0502020204030204" pitchFamily="34" charset="0"/>
              <a:buChar char="•"/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4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Une application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ouverte aux extérieurs hors ESR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, pour les projets « européens » ou « innovation », notamment pour les candidatures</a:t>
            </a:r>
          </a:p>
          <a:p>
            <a:pPr>
              <a:buClr>
                <a:schemeClr val="accent4"/>
              </a:buClr>
              <a:buFont typeface="Calibri" panose="020F0502020204030204" pitchFamily="34" charset="0"/>
              <a:buChar char="•"/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4"/>
              </a:buClr>
              <a:buFont typeface="Calibri" panose="020F050202020403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Il n’existe pas de logiciel public de gestion d’AAP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spécifique aux besoins des établissements de l’ESR</a:t>
            </a:r>
          </a:p>
          <a:p>
            <a:endParaRPr lang="fr-FR" sz="2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5EC23DD-B1F8-4740-AA5F-B4E2603CCBBE}"/>
              </a:ext>
            </a:extLst>
          </p:cNvPr>
          <p:cNvSpPr/>
          <p:nvPr/>
        </p:nvSpPr>
        <p:spPr>
          <a:xfrm>
            <a:off x="5165271" y="5526426"/>
            <a:ext cx="1861457" cy="1140190"/>
          </a:xfrm>
          <a:custGeom>
            <a:avLst/>
            <a:gdLst/>
            <a:ahLst/>
            <a:cxnLst/>
            <a:rect l="l" t="t" r="r" b="b"/>
            <a:pathLst>
              <a:path w="6200384" h="4114800">
                <a:moveTo>
                  <a:pt x="0" y="0"/>
                </a:moveTo>
                <a:lnTo>
                  <a:pt x="6200384" y="0"/>
                </a:lnTo>
                <a:lnTo>
                  <a:pt x="6200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8964BD6-BDB2-490C-9A19-65E6290711BC}"/>
              </a:ext>
            </a:extLst>
          </p:cNvPr>
          <p:cNvGrpSpPr/>
          <p:nvPr/>
        </p:nvGrpSpPr>
        <p:grpSpPr>
          <a:xfrm>
            <a:off x="1588191" y="54429"/>
            <a:ext cx="10268597" cy="369332"/>
            <a:chOff x="1588191" y="54429"/>
            <a:chExt cx="10268597" cy="369332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1F9FC3C-EB38-4B01-A22C-B536C97D235F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CONTEXTE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8C38ABC-127B-42A8-BC06-0009D1707D8B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>
                  <a:solidFill>
                    <a:srgbClr val="E34A66"/>
                  </a:solidFill>
                </a:rPr>
                <a:t>CONCEPTION 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89D075C-D915-4B72-B183-6D0435A49C8E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FCFCB0A-A120-4C40-8BA8-C92132D3DA26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DFB8705-7C52-4CAD-950B-29E6BE8729B7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28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80A638-2747-4CE0-A8EA-5B528A71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A332D-CE5B-4FB8-A852-47C575FA5CD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5AE100-65FB-46A2-ACD1-597A29512CC7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149B856-44F9-43EE-8F78-15D97870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88" y="668354"/>
            <a:ext cx="8874094" cy="595178"/>
          </a:xfrm>
        </p:spPr>
        <p:txBody>
          <a:bodyPr/>
          <a:lstStyle/>
          <a:p>
            <a:r>
              <a:rPr lang="fr-FR" dirty="0"/>
              <a:t>L’incubateur AMUE: un accélérateur de 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2DADC56-676F-407F-B444-E24E2E0E560D}"/>
              </a:ext>
            </a:extLst>
          </p:cNvPr>
          <p:cNvSpPr txBox="1">
            <a:spLocks/>
          </p:cNvSpPr>
          <p:nvPr/>
        </p:nvSpPr>
        <p:spPr>
          <a:xfrm>
            <a:off x="1722188" y="1847439"/>
            <a:ext cx="10675523" cy="194248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0C4DE"/>
              </a:buClr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SIPRES a été incubé au sein du DSSE afin d’atteindre des objectifs précis sur des délais courts, comme: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formation d’une équipe fonctionnelle et technique au 1 janvier 2025;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l’adhésion des établissements pour des ateliers de travail dès le 1</a:t>
            </a:r>
            <a:r>
              <a:rPr lang="fr-FR" baseline="30000" dirty="0">
                <a:solidFill>
                  <a:schemeClr val="accent3">
                    <a:lumMod val="50000"/>
                  </a:schemeClr>
                </a:solidFill>
              </a:rPr>
              <a:t>er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 trimestre 2025;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développement de la solution, avec une première version  pour la rentrée 2025;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l’équilibre financier à atteindre pour 2027.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EDE97DF-946C-40B8-8453-337DBC38A1A4}"/>
              </a:ext>
            </a:extLst>
          </p:cNvPr>
          <p:cNvSpPr/>
          <p:nvPr/>
        </p:nvSpPr>
        <p:spPr>
          <a:xfrm>
            <a:off x="9873715" y="3512965"/>
            <a:ext cx="2082084" cy="1685679"/>
          </a:xfrm>
          <a:custGeom>
            <a:avLst/>
            <a:gdLst/>
            <a:ahLst/>
            <a:cxnLst/>
            <a:rect l="l" t="t" r="r" b="b"/>
            <a:pathLst>
              <a:path w="5120103" h="4114800">
                <a:moveTo>
                  <a:pt x="0" y="0"/>
                </a:moveTo>
                <a:lnTo>
                  <a:pt x="5120104" y="0"/>
                </a:lnTo>
                <a:lnTo>
                  <a:pt x="5120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8D18F960-6268-4B0F-BD16-B74E92FD63E9}"/>
              </a:ext>
            </a:extLst>
          </p:cNvPr>
          <p:cNvSpPr txBox="1">
            <a:spLocks/>
          </p:cNvSpPr>
          <p:nvPr/>
        </p:nvSpPr>
        <p:spPr>
          <a:xfrm>
            <a:off x="1722188" y="4379469"/>
            <a:ext cx="7956653" cy="2142703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accent6"/>
                </a:solidFill>
              </a:rPr>
              <a:t>Pendant 4 ans le projet bénéficie </a:t>
            </a:r>
          </a:p>
          <a:p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des compétences du pôle transverse,</a:t>
            </a:r>
          </a:p>
          <a:p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des ressources mutualisées avec d’autres projets </a:t>
            </a:r>
          </a:p>
          <a:p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d’un risque modéré si le produit n’atteint pas sa cible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chemeClr val="accent6"/>
                </a:solidFill>
              </a:rPr>
              <a:t>Après l’incubation le projet devient </a:t>
            </a:r>
          </a:p>
          <a:p>
            <a:r>
              <a:rPr lang="fr-FR" sz="1800" b="1" dirty="0">
                <a:solidFill>
                  <a:schemeClr val="accent3">
                    <a:lumMod val="50000"/>
                  </a:schemeClr>
                </a:solidFill>
              </a:rPr>
              <a:t>un projet à part entière </a:t>
            </a:r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qui continue son développement avec les autres SI ;</a:t>
            </a:r>
          </a:p>
          <a:p>
            <a:r>
              <a:rPr lang="fr-FR" sz="1800" b="1" dirty="0">
                <a:solidFill>
                  <a:schemeClr val="accent3">
                    <a:lumMod val="50000"/>
                  </a:schemeClr>
                </a:solidFill>
              </a:rPr>
              <a:t>un projet transverse </a:t>
            </a:r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au sein du pôle;  </a:t>
            </a:r>
          </a:p>
          <a:p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Un projet qui s’arrête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EC592DC-5DD7-4082-B4CE-2E8134A3B5EA}"/>
              </a:ext>
            </a:extLst>
          </p:cNvPr>
          <p:cNvGrpSpPr/>
          <p:nvPr/>
        </p:nvGrpSpPr>
        <p:grpSpPr>
          <a:xfrm>
            <a:off x="1588191" y="54429"/>
            <a:ext cx="10268597" cy="369332"/>
            <a:chOff x="1588191" y="54429"/>
            <a:chExt cx="10268597" cy="36933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0ED52D8-992E-444B-8AC4-EB8E25BB0B31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CONTEXTE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727D1FF-20B4-47DE-95FB-F4E8C1D6319D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>
                  <a:solidFill>
                    <a:srgbClr val="E34A66"/>
                  </a:solidFill>
                </a:rPr>
                <a:t>CONCEPTION  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164C103-459B-440B-B49D-8F70D33ED706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E809DE3-47FC-49FF-BCC1-F32F6083BD00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CCC1072-2C8C-4094-93E2-609A664843E6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5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5074014-4BD3-4038-B8BD-D4B14153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082B1E-E59F-4571-91FF-DFD15AC3157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D17F88-65B5-42B9-BA62-6D156B5A9C0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E4E9B4-523E-4998-88F8-450F1F3E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37" y="668990"/>
            <a:ext cx="8874094" cy="643843"/>
          </a:xfrm>
        </p:spPr>
        <p:txBody>
          <a:bodyPr/>
          <a:lstStyle/>
          <a:p>
            <a:r>
              <a:rPr lang="fr-FR" dirty="0"/>
              <a:t>Les grandes nouveautés AMUE avec SIPRES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A789D08-AA55-40B5-87D4-CA94BABFCB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4837" y="1522544"/>
            <a:ext cx="9403396" cy="4855185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dirty="0">
                <a:solidFill>
                  <a:schemeClr val="accent6"/>
                </a:solidFill>
              </a:rPr>
              <a:t>Conformité</a:t>
            </a:r>
          </a:p>
          <a:p>
            <a:pPr marL="0" indent="0">
              <a:buNone/>
              <a:defRPr/>
            </a:pPr>
            <a:r>
              <a:rPr lang="fr-FR" kern="0" dirty="0">
                <a:solidFill>
                  <a:schemeClr val="accent3">
                    <a:lumMod val="50000"/>
                  </a:schemeClr>
                </a:solidFill>
              </a:rPr>
              <a:t>Une conformité native aux normes RGPD et RGAA, garantissant un usage éthique et accessible</a:t>
            </a:r>
          </a:p>
          <a:p>
            <a:pPr marL="0" indent="0">
              <a:buNone/>
              <a:defRPr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Une architecture « multi-tenant » pour un cloisonnement strict des données par établissement</a:t>
            </a:r>
          </a:p>
          <a:p>
            <a:pPr marL="0" indent="0">
              <a:buNone/>
              <a:defRPr/>
            </a:pP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buNone/>
              <a:defRPr/>
            </a:pPr>
            <a:r>
              <a:rPr lang="fr-FR" dirty="0">
                <a:solidFill>
                  <a:schemeClr val="accent6"/>
                </a:solidFill>
              </a:rPr>
              <a:t>Efficacité</a:t>
            </a:r>
          </a:p>
          <a:p>
            <a:pPr marL="0" lvl="0" indent="0">
              <a:buNone/>
              <a:defRPr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Coaching Agile de l’équipe</a:t>
            </a:r>
          </a:p>
          <a:p>
            <a:pPr marL="0" indent="0">
              <a:buNone/>
              <a:defRPr/>
            </a:pPr>
            <a:r>
              <a:rPr lang="fr-FR" kern="0" dirty="0">
                <a:solidFill>
                  <a:schemeClr val="accent3">
                    <a:lumMod val="50000"/>
                  </a:schemeClr>
                </a:solidFill>
              </a:rPr>
              <a:t>Une conception en mode Service : hébergement /sécurité/ maintenance réalisées par l’AMUE</a:t>
            </a:r>
          </a:p>
          <a:p>
            <a:pPr marL="0" indent="0">
              <a:buNone/>
              <a:defRPr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Développement de la solution en 6 mois: sortie au 1 octobre 2025 </a:t>
            </a:r>
          </a:p>
          <a:p>
            <a:pPr marL="0" indent="0">
              <a:buNone/>
              <a:defRPr/>
            </a:pP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buNone/>
              <a:defRPr/>
            </a:pPr>
            <a:r>
              <a:rPr lang="fr-FR" dirty="0">
                <a:solidFill>
                  <a:schemeClr val="accent6"/>
                </a:solidFill>
              </a:rPr>
              <a:t>Mutualisation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Appui des services mutualisés transverses : System, </a:t>
            </a:r>
            <a:r>
              <a:rPr lang="fr-FR" dirty="0" err="1">
                <a:solidFill>
                  <a:schemeClr val="accent3">
                    <a:lumMod val="50000"/>
                  </a:schemeClr>
                </a:solidFill>
              </a:rPr>
              <a:t>Supcoop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, Plateforme de service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Coût mutualisé : Prise en compte uniquement des charges directes l’incubation</a:t>
            </a:r>
          </a:p>
          <a:p>
            <a:pPr marL="0" indent="0">
              <a:buNone/>
            </a:pP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9337B94-7379-471D-9BC5-7C36201B49B2}"/>
              </a:ext>
            </a:extLst>
          </p:cNvPr>
          <p:cNvGrpSpPr/>
          <p:nvPr/>
        </p:nvGrpSpPr>
        <p:grpSpPr>
          <a:xfrm>
            <a:off x="1588191" y="54429"/>
            <a:ext cx="10268597" cy="369332"/>
            <a:chOff x="1588191" y="54429"/>
            <a:chExt cx="10268597" cy="36933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A6C38B-D81D-4424-9739-FE60B00374F6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CONTEXTE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2B6C40C-3135-43B4-83D2-E426891E0C18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>
                  <a:solidFill>
                    <a:srgbClr val="E34A66"/>
                  </a:solidFill>
                </a:rPr>
                <a:t>CONCEPTION 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BFDCC09-A332-44E2-844B-E73923676E01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5E5F16C-FA54-4D93-99B1-7D73324463E3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625CC38-11A0-4D49-8C76-2D9D200C219E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14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8516679" y="6485753"/>
            <a:ext cx="1956391" cy="3722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Agilité et atelier utilisateur </a:t>
            </a:r>
          </a:p>
        </p:txBody>
      </p:sp>
    </p:spTree>
    <p:extLst>
      <p:ext uri="{BB962C8B-B14F-4D97-AF65-F5344CB8AC3E}">
        <p14:creationId xmlns:p14="http://schemas.microsoft.com/office/powerpoint/2010/main" val="132985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A53707-0BBD-4ECF-A9F7-A939428C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51CAFD-AE46-463E-8AF5-B5DB9DD54C7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DF7477-E79A-442C-99D9-83669651C91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938A1FDF-5BC5-4E30-8B9E-95D637C7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0763"/>
            <a:ext cx="10515600" cy="585303"/>
          </a:xfrm>
        </p:spPr>
        <p:txBody>
          <a:bodyPr>
            <a:noAutofit/>
          </a:bodyPr>
          <a:lstStyle/>
          <a:p>
            <a:r>
              <a:rPr lang="fr-FR" dirty="0">
                <a:ea typeface="Calibri"/>
                <a:cs typeface="Calibri"/>
              </a:rPr>
              <a:t>L'équipe SIPRES en mode agile</a:t>
            </a:r>
            <a:br>
              <a:rPr lang="fr-FR" dirty="0"/>
            </a:b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C6825ED-F0CD-45F8-AA13-FEE987088999}"/>
              </a:ext>
            </a:extLst>
          </p:cNvPr>
          <p:cNvSpPr txBox="1">
            <a:spLocks/>
          </p:cNvSpPr>
          <p:nvPr/>
        </p:nvSpPr>
        <p:spPr>
          <a:xfrm>
            <a:off x="4274887" y="1878137"/>
            <a:ext cx="5774872" cy="865446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E34A66"/>
                </a:solidFill>
                <a:ea typeface="Calibri" panose="020F0502020204030204"/>
                <a:cs typeface="Calibri" panose="020F0502020204030204"/>
              </a:rPr>
              <a:t>1 Responsable projet</a:t>
            </a:r>
          </a:p>
          <a:p>
            <a:r>
              <a:rPr lang="fr-FR" sz="2000" dirty="0">
                <a:solidFill>
                  <a:srgbClr val="E34A66"/>
                </a:solidFill>
                <a:ea typeface="Calibri" panose="020F0502020204030204"/>
                <a:cs typeface="Calibri" panose="020F0502020204030204"/>
              </a:rPr>
              <a:t>1 Scrum Master</a:t>
            </a:r>
          </a:p>
          <a:p>
            <a:r>
              <a:rPr lang="fr-FR" sz="2000" dirty="0">
                <a:solidFill>
                  <a:srgbClr val="E34A66"/>
                </a:solidFill>
                <a:ea typeface="Calibri" panose="020F0502020204030204"/>
                <a:cs typeface="Calibri" panose="020F0502020204030204"/>
              </a:rPr>
              <a:t>1 Product </a:t>
            </a:r>
            <a:r>
              <a:rPr lang="fr-FR" sz="2000" dirty="0" err="1">
                <a:solidFill>
                  <a:srgbClr val="E34A66"/>
                </a:solidFill>
                <a:ea typeface="Calibri" panose="020F0502020204030204"/>
                <a:cs typeface="Calibri" panose="020F0502020204030204"/>
              </a:rPr>
              <a:t>Owner</a:t>
            </a:r>
            <a:r>
              <a:rPr lang="fr-FR" sz="2000" dirty="0">
                <a:solidFill>
                  <a:srgbClr val="E34A66"/>
                </a:solidFill>
                <a:ea typeface="Calibri" panose="020F0502020204030204"/>
                <a:cs typeface="Calibri" panose="020F0502020204030204"/>
              </a:rPr>
              <a:t> </a:t>
            </a:r>
          </a:p>
          <a:p>
            <a:endParaRPr lang="fr-FR" sz="2000" dirty="0">
              <a:solidFill>
                <a:srgbClr val="E34A66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fr-FR" sz="2000" dirty="0">
                <a:solidFill>
                  <a:srgbClr val="E34A66"/>
                </a:solidFill>
                <a:ea typeface="Calibri" panose="020F0502020204030204"/>
                <a:cs typeface="Calibri" panose="020F0502020204030204"/>
              </a:rPr>
              <a:t>3 Développeurs</a:t>
            </a:r>
            <a:r>
              <a:rPr lang="fr-FR" sz="2000" dirty="0">
                <a:solidFill>
                  <a:srgbClr val="E34A66"/>
                </a:solidFill>
                <a:latin typeface="Inter" panose="02000503000000020004" pitchFamily="2" charset="0"/>
                <a:ea typeface="Calibri" panose="020F0502020204030204"/>
                <a:cs typeface="Calibri" panose="020F0502020204030204"/>
              </a:rPr>
              <a:t> / RGAA</a:t>
            </a:r>
            <a:endParaRPr lang="fr-FR" sz="2000" dirty="0">
              <a:solidFill>
                <a:srgbClr val="E34A66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fr-FR" sz="2000" dirty="0">
                <a:solidFill>
                  <a:srgbClr val="E34A66"/>
                </a:solidFill>
                <a:latin typeface="Inter" panose="02000503000000020004" pitchFamily="2" charset="0"/>
                <a:ea typeface="Calibri" panose="020F0502020204030204"/>
                <a:cs typeface="Calibri" panose="020F0502020204030204"/>
              </a:rPr>
              <a:t>1 UX Designer / RGAA</a:t>
            </a:r>
          </a:p>
          <a:p>
            <a:endParaRPr lang="fr-FR" sz="2000" dirty="0">
              <a:solidFill>
                <a:srgbClr val="E34A66"/>
              </a:solidFill>
              <a:ea typeface="Calibri" panose="020F0502020204030204"/>
              <a:cs typeface="Calibri" panose="020F0502020204030204"/>
            </a:endParaRPr>
          </a:p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F1CA6B8-0CA8-4DDE-8FDC-CB8A4DE74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15439"/>
              </p:ext>
            </p:extLst>
          </p:nvPr>
        </p:nvGraphicFramePr>
        <p:xfrm>
          <a:off x="1358845" y="3505654"/>
          <a:ext cx="10689719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922">
                  <a:extLst>
                    <a:ext uri="{9D8B030D-6E8A-4147-A177-3AD203B41FA5}">
                      <a16:colId xmlns:a16="http://schemas.microsoft.com/office/drawing/2014/main" val="3427963685"/>
                    </a:ext>
                  </a:extLst>
                </a:gridCol>
                <a:gridCol w="6435762">
                  <a:extLst>
                    <a:ext uri="{9D8B030D-6E8A-4147-A177-3AD203B41FA5}">
                      <a16:colId xmlns:a16="http://schemas.microsoft.com/office/drawing/2014/main" val="3948023400"/>
                    </a:ext>
                  </a:extLst>
                </a:gridCol>
                <a:gridCol w="3801035">
                  <a:extLst>
                    <a:ext uri="{9D8B030D-6E8A-4147-A177-3AD203B41FA5}">
                      <a16:colId xmlns:a16="http://schemas.microsoft.com/office/drawing/2014/main" val="1629983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ter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</a:rPr>
                        <a:t>Les 4 valeurs de l’Agilité</a:t>
                      </a:r>
                    </a:p>
                    <a:p>
                      <a:endParaRPr lang="fr-FR" sz="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ter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</a:rPr>
                        <a:t> </a:t>
                      </a:r>
                      <a:r>
                        <a:rPr lang="fr-FR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</a:rPr>
                        <a:t>Les objectifs de SIPRES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96902"/>
                  </a:ext>
                </a:extLst>
              </a:tr>
              <a:tr h="194235">
                <a:tc>
                  <a:txBody>
                    <a:bodyPr/>
                    <a:lstStyle/>
                    <a:p>
                      <a:r>
                        <a:rPr lang="fr-FR" sz="2000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Priorité aux individus / interactions plutôt qu’aux processus / outils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création d’un groupe utilisateur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51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Logiciel fonctionnel plutôt que documentation exhaustive</a:t>
                      </a:r>
                    </a:p>
                    <a:p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ter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</a:rPr>
                        <a:t>Faire simple et intuitif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53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Collaboration avec le client plutôt que négociation de contrat</a:t>
                      </a:r>
                    </a:p>
                    <a:p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ter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</a:rPr>
                        <a:t>Recenser les besoins et les prioriser au fil de l’eau avec les utilisateurs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92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ter" panose="0200050300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Réagir au changement plutôt que suivre un plan</a:t>
                      </a:r>
                    </a:p>
                    <a:p>
                      <a:endParaRPr lang="fr-FR"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ter" panose="020005030000000200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livraisons continues et rapides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734902"/>
                  </a:ext>
                </a:extLst>
              </a:tr>
            </a:tbl>
          </a:graphicData>
        </a:graphic>
      </p:graphicFrame>
      <p:pic>
        <p:nvPicPr>
          <p:cNvPr id="10" name="Espace réservé du contenu 10" descr="Tchin-tchin">
            <a:extLst>
              <a:ext uri="{FF2B5EF4-FFF2-40B4-BE49-F238E27FC236}">
                <a16:creationId xmlns:a16="http://schemas.microsoft.com/office/drawing/2014/main" id="{004520A7-EE8A-4AE0-876F-8A0F52AA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6725" y="1883252"/>
            <a:ext cx="1217688" cy="121768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56CF73-A442-4EFC-B403-26A69F318095}"/>
              </a:ext>
            </a:extLst>
          </p:cNvPr>
          <p:cNvGrpSpPr/>
          <p:nvPr/>
        </p:nvGrpSpPr>
        <p:grpSpPr>
          <a:xfrm>
            <a:off x="1588191" y="26525"/>
            <a:ext cx="10268597" cy="369332"/>
            <a:chOff x="1588191" y="54429"/>
            <a:chExt cx="10268597" cy="36933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2F03A1-1A70-420A-B777-7C67EB9A005A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CONTEXTE 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466708E-FEC5-4880-B3DC-4D8636E913EE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CONCEPTION 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167667C-09DB-49B1-93B2-61BACC20FB48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347D130-55FE-4C59-8AB2-C6EC05F18010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9FE9EB3-DAE5-4B4F-8346-E70FB7AAA957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29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6E52B5-1AF9-432D-B4E9-D6FF56CF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0E2F7B-5C8E-45B2-894B-9558B04EBAD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DB28A0-ED93-4B23-AD0F-BB8908CF934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7A09DC73-7FE6-4184-A9DD-44AB703D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32" y="482846"/>
            <a:ext cx="9660793" cy="1047527"/>
          </a:xfrm>
        </p:spPr>
        <p:txBody>
          <a:bodyPr>
            <a:normAutofit/>
          </a:bodyPr>
          <a:lstStyle/>
          <a:p>
            <a:r>
              <a:rPr lang="fr-FR" sz="4000" dirty="0"/>
              <a:t>Atelier Utilisateur </a:t>
            </a:r>
            <a:br>
              <a:rPr lang="fr-FR" dirty="0"/>
            </a:br>
            <a:r>
              <a:rPr lang="fr-FR" sz="2700" i="1" dirty="0"/>
              <a:t>Une approche participative dans la construction de SIPRES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22720CB-FE28-421F-87F0-23273343838C}"/>
              </a:ext>
            </a:extLst>
          </p:cNvPr>
          <p:cNvSpPr/>
          <p:nvPr/>
        </p:nvSpPr>
        <p:spPr>
          <a:xfrm>
            <a:off x="4343778" y="3911192"/>
            <a:ext cx="2870696" cy="2346093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57092B-3138-4051-B599-D4A401133AE7}"/>
              </a:ext>
            </a:extLst>
          </p:cNvPr>
          <p:cNvSpPr txBox="1"/>
          <p:nvPr/>
        </p:nvSpPr>
        <p:spPr>
          <a:xfrm>
            <a:off x="7371247" y="4299408"/>
            <a:ext cx="4654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Remonter les besoins métiers</a:t>
            </a:r>
          </a:p>
          <a:p>
            <a:endParaRPr lang="fr-FR" sz="800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  Prioriser les fonctionnalités</a:t>
            </a:r>
          </a:p>
          <a:p>
            <a:endParaRPr lang="fr-FR" sz="800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    Tester les avancées avant la livraison</a:t>
            </a:r>
          </a:p>
          <a:p>
            <a:endParaRPr lang="fr-FR" sz="800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      Partager les retours d’expérience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F4DE7D-8988-4799-BED3-FD6EBB24E225}"/>
              </a:ext>
            </a:extLst>
          </p:cNvPr>
          <p:cNvSpPr txBox="1"/>
          <p:nvPr/>
        </p:nvSpPr>
        <p:spPr>
          <a:xfrm>
            <a:off x="1889417" y="4622574"/>
            <a:ext cx="203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Rôle des membres de l’atelier utilisateur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3750796-A995-43E1-9437-7C05976D7697}"/>
              </a:ext>
            </a:extLst>
          </p:cNvPr>
          <p:cNvGrpSpPr/>
          <p:nvPr/>
        </p:nvGrpSpPr>
        <p:grpSpPr>
          <a:xfrm>
            <a:off x="1588191" y="26525"/>
            <a:ext cx="10268597" cy="369332"/>
            <a:chOff x="1588191" y="54429"/>
            <a:chExt cx="10268597" cy="36933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807AF56-BBA9-4A49-AAF0-E1C3583AA58C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CONTEXTE 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BB70B6E-EAFC-409D-B89A-3173E243834D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CONCEPTION 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EAAD82E-068C-47D8-8B85-83B51169BC48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622B58E-C24D-43A3-AC4E-28A405DF959A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C161A26-0CF3-4E8F-9F57-46C7EE21D77A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C8298BAE-3B02-408C-923D-90478DBE8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3238" y="2039034"/>
            <a:ext cx="10136187" cy="4302125"/>
          </a:xfrm>
        </p:spPr>
        <p:txBody>
          <a:bodyPr/>
          <a:lstStyle/>
          <a:p>
            <a:pPr marL="457200" lvl="1" indent="0">
              <a:buNone/>
            </a:pPr>
            <a:r>
              <a:rPr lang="fr-FR" sz="2000" i="1" dirty="0">
                <a:solidFill>
                  <a:srgbClr val="2200C8"/>
                </a:solidFill>
              </a:rPr>
              <a:t>L’objectif est de créer un groupe de travail pour être au plus près du besoin métier avec :</a:t>
            </a:r>
          </a:p>
          <a:p>
            <a:pPr marL="457200" lvl="1" indent="0">
              <a:buNone/>
            </a:pPr>
            <a:endParaRPr lang="fr-FR" sz="2000" i="1" dirty="0">
              <a:solidFill>
                <a:srgbClr val="2200C8"/>
              </a:solidFill>
            </a:endParaRPr>
          </a:p>
          <a:p>
            <a:pPr lvl="1"/>
            <a:r>
              <a:rPr lang="fr-FR" sz="2000" i="1" dirty="0">
                <a:solidFill>
                  <a:schemeClr val="accent3">
                    <a:lumMod val="50000"/>
                  </a:schemeClr>
                </a:solidFill>
              </a:rPr>
              <a:t>Une participation des établissements intéressés sur la base du volontariat</a:t>
            </a:r>
          </a:p>
          <a:p>
            <a:pPr lvl="1"/>
            <a:r>
              <a:rPr lang="fr-FR" sz="2000" i="1" dirty="0">
                <a:solidFill>
                  <a:schemeClr val="accent3">
                    <a:lumMod val="50000"/>
                  </a:schemeClr>
                </a:solidFill>
              </a:rPr>
              <a:t>Des participants issus de tous les domaines (Recherche, International, etc..)</a:t>
            </a:r>
          </a:p>
          <a:p>
            <a:pPr lvl="1"/>
            <a:r>
              <a:rPr lang="fr-FR" sz="2000" i="1" dirty="0">
                <a:solidFill>
                  <a:schemeClr val="accent3">
                    <a:lumMod val="50000"/>
                  </a:schemeClr>
                </a:solidFill>
              </a:rPr>
              <a:t>Des ateliers basés sur les méthodes agiles afin de récupérer les besoins de manière ludique et participative</a:t>
            </a:r>
          </a:p>
          <a:p>
            <a:pPr marL="457200" lvl="1" indent="0">
              <a:buNone/>
            </a:pPr>
            <a:endParaRPr lang="fr-FR" sz="2400" i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70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0D7CDFE-547D-40EE-9E91-C7C104723F41}"/>
              </a:ext>
            </a:extLst>
          </p:cNvPr>
          <p:cNvSpPr/>
          <p:nvPr/>
        </p:nvSpPr>
        <p:spPr>
          <a:xfrm>
            <a:off x="9297945" y="1641021"/>
            <a:ext cx="2495346" cy="42112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  <a:alpha val="62000"/>
                </a:schemeClr>
              </a:gs>
              <a:gs pos="21000">
                <a:schemeClr val="accent4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51F092-2C15-4CE8-9C1E-9C28DA4E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2CCE-B077-441A-A648-C04F0221519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82B2A5-0510-406C-A197-954158F88CE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8DE68-D6AF-44EE-B645-18BD1D90878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40483593-2D9D-4A74-BEBA-2FD84163755F}"/>
              </a:ext>
            </a:extLst>
          </p:cNvPr>
          <p:cNvSpPr txBox="1">
            <a:spLocks/>
          </p:cNvSpPr>
          <p:nvPr/>
        </p:nvSpPr>
        <p:spPr>
          <a:xfrm>
            <a:off x="1593852" y="2262122"/>
            <a:ext cx="7243762" cy="40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E34A66"/>
                </a:solidFill>
              </a:rPr>
              <a:t>Atelier 1 et 2 : création d’un story-mapping Minimum Viable Project (MVP)</a:t>
            </a:r>
            <a:endParaRPr lang="fr-FR" dirty="0">
              <a:solidFill>
                <a:srgbClr val="E34A66"/>
              </a:solidFill>
            </a:endParaRP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68BEA284-E60D-4302-93AC-922E34D9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1" y="571618"/>
            <a:ext cx="10390185" cy="821600"/>
          </a:xfrm>
        </p:spPr>
        <p:txBody>
          <a:bodyPr/>
          <a:lstStyle/>
          <a:p>
            <a:r>
              <a:rPr lang="fr-FR" dirty="0"/>
              <a:t>Contenu des Ateliers 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CBAADC34-0DC9-44F1-8A6B-771D5E02F8E2}"/>
              </a:ext>
            </a:extLst>
          </p:cNvPr>
          <p:cNvSpPr txBox="1">
            <a:spLocks/>
          </p:cNvSpPr>
          <p:nvPr/>
        </p:nvSpPr>
        <p:spPr>
          <a:xfrm>
            <a:off x="1593851" y="1328800"/>
            <a:ext cx="5344277" cy="668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/>
              <a:t>Définitions des acteurs, des rôles et des grands blocs d’actions ( AAP / Candidature / Pilotage / Evaluation)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EA47E4C0-2467-4F2E-ABE2-2A6720F73F83}"/>
              </a:ext>
            </a:extLst>
          </p:cNvPr>
          <p:cNvSpPr txBox="1">
            <a:spLocks/>
          </p:cNvSpPr>
          <p:nvPr/>
        </p:nvSpPr>
        <p:spPr>
          <a:xfrm>
            <a:off x="8995678" y="1783602"/>
            <a:ext cx="2672105" cy="617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600" i="1" dirty="0"/>
              <a:t>ETABLISSEMENTS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600" i="1" dirty="0"/>
              <a:t>Participants à l’atelier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534C40DB-4533-4F43-BD52-406AF6D4C3CD}"/>
              </a:ext>
            </a:extLst>
          </p:cNvPr>
          <p:cNvSpPr txBox="1">
            <a:spLocks/>
          </p:cNvSpPr>
          <p:nvPr/>
        </p:nvSpPr>
        <p:spPr>
          <a:xfrm>
            <a:off x="9395998" y="2706486"/>
            <a:ext cx="2460790" cy="22531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i="1" dirty="0"/>
              <a:t>Montpellier</a:t>
            </a:r>
          </a:p>
          <a:p>
            <a:pPr>
              <a:lnSpc>
                <a:spcPct val="100000"/>
              </a:lnSpc>
            </a:pPr>
            <a:r>
              <a:rPr lang="fr-FR" sz="1800" i="1" dirty="0"/>
              <a:t>Lille</a:t>
            </a:r>
          </a:p>
          <a:p>
            <a:pPr>
              <a:lnSpc>
                <a:spcPct val="100000"/>
              </a:lnSpc>
            </a:pPr>
            <a:r>
              <a:rPr lang="fr-FR" sz="1800" i="1" dirty="0"/>
              <a:t>Bordeaux</a:t>
            </a:r>
          </a:p>
          <a:p>
            <a:pPr>
              <a:lnSpc>
                <a:spcPct val="100000"/>
              </a:lnSpc>
            </a:pPr>
            <a:r>
              <a:rPr lang="fr-FR" sz="1800" i="1" dirty="0"/>
              <a:t>Paris 1</a:t>
            </a:r>
          </a:p>
          <a:p>
            <a:pPr>
              <a:lnSpc>
                <a:spcPct val="100000"/>
              </a:lnSpc>
            </a:pPr>
            <a:r>
              <a:rPr lang="fr-FR" sz="1800" i="1" dirty="0"/>
              <a:t>Clermont-Auvergne</a:t>
            </a:r>
          </a:p>
          <a:p>
            <a:pPr>
              <a:lnSpc>
                <a:spcPct val="100000"/>
              </a:lnSpc>
            </a:pPr>
            <a:r>
              <a:rPr lang="fr-FR" sz="1800" i="1" dirty="0"/>
              <a:t>Caen</a:t>
            </a:r>
          </a:p>
          <a:p>
            <a:pPr>
              <a:lnSpc>
                <a:spcPct val="100000"/>
              </a:lnSpc>
            </a:pPr>
            <a:r>
              <a:rPr lang="fr-FR" sz="1800" i="1" dirty="0"/>
              <a:t>Lorraine</a:t>
            </a:r>
            <a:endParaRPr lang="fr-FR" sz="1800" dirty="0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4C73051B-1FD4-48D6-9A29-1FCD7CB01139}"/>
              </a:ext>
            </a:extLst>
          </p:cNvPr>
          <p:cNvSpPr txBox="1">
            <a:spLocks/>
          </p:cNvSpPr>
          <p:nvPr/>
        </p:nvSpPr>
        <p:spPr>
          <a:xfrm>
            <a:off x="1593852" y="3815209"/>
            <a:ext cx="7243762" cy="40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E34A66"/>
                </a:solidFill>
              </a:rPr>
              <a:t>Atelier 4 : Atelier test de l’outil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51FF0BE1-FF01-46B7-B0D1-D9DD2EF27A33}"/>
              </a:ext>
            </a:extLst>
          </p:cNvPr>
          <p:cNvSpPr txBox="1">
            <a:spLocks/>
          </p:cNvSpPr>
          <p:nvPr/>
        </p:nvSpPr>
        <p:spPr>
          <a:xfrm>
            <a:off x="1585278" y="3177828"/>
            <a:ext cx="7243762" cy="40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E34A66"/>
                </a:solidFill>
              </a:rPr>
              <a:t>Atelier 3 : Fonctionnalités du pilotage à prioriser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7DE362B0-7453-4F17-A8A4-97CA72678B43}"/>
              </a:ext>
            </a:extLst>
          </p:cNvPr>
          <p:cNvSpPr txBox="1">
            <a:spLocks/>
          </p:cNvSpPr>
          <p:nvPr/>
        </p:nvSpPr>
        <p:spPr>
          <a:xfrm>
            <a:off x="1593852" y="5443429"/>
            <a:ext cx="7243762" cy="40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E34A66"/>
                </a:solidFill>
              </a:rPr>
              <a:t>Atelier 5 : Fonctionnalités des évaluations à prioriser (novembre)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00E66D02-CDC8-48F5-AACF-F9A69DF12794}"/>
              </a:ext>
            </a:extLst>
          </p:cNvPr>
          <p:cNvSpPr txBox="1">
            <a:spLocks/>
          </p:cNvSpPr>
          <p:nvPr/>
        </p:nvSpPr>
        <p:spPr>
          <a:xfrm>
            <a:off x="2909838" y="4367841"/>
            <a:ext cx="6085840" cy="40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1" kern="1200">
                <a:solidFill>
                  <a:srgbClr val="2200C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D3D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rgbClr val="69BCE0"/>
                </a:solidFill>
              </a:rPr>
              <a:t>WEBCONFERENCE EN SEPTEMBRE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rgbClr val="69BCE0"/>
                </a:solidFill>
              </a:rPr>
              <a:t>SORTIE DE SIPRES PREVUE LE 1 OCTOBRE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3153A6E-CFC8-434D-9DA4-D7C723AF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43" y="4436491"/>
            <a:ext cx="529157" cy="62655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657F6C33-D381-4C17-AC6E-7184F3FEA1EB}"/>
              </a:ext>
            </a:extLst>
          </p:cNvPr>
          <p:cNvGrpSpPr/>
          <p:nvPr/>
        </p:nvGrpSpPr>
        <p:grpSpPr>
          <a:xfrm>
            <a:off x="1588191" y="26525"/>
            <a:ext cx="10268597" cy="369332"/>
            <a:chOff x="1588191" y="54429"/>
            <a:chExt cx="10268597" cy="36933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4CDA6BB-FFED-4B39-945E-2394C1D1CB9F}"/>
                </a:ext>
              </a:extLst>
            </p:cNvPr>
            <p:cNvSpPr txBox="1"/>
            <p:nvPr/>
          </p:nvSpPr>
          <p:spPr>
            <a:xfrm>
              <a:off x="1588191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CONTEXTE 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5237CDB-1741-4FC5-90E2-CE3CD14D6890}"/>
                </a:ext>
              </a:extLst>
            </p:cNvPr>
            <p:cNvSpPr txBox="1"/>
            <p:nvPr/>
          </p:nvSpPr>
          <p:spPr>
            <a:xfrm>
              <a:off x="3668485" y="54429"/>
              <a:ext cx="1807029" cy="369332"/>
            </a:xfrm>
            <a:prstGeom prst="rect">
              <a:avLst/>
            </a:prstGeom>
            <a:solidFill>
              <a:srgbClr val="E34A66"/>
            </a:solidFill>
            <a:ln w="19050">
              <a:solidFill>
                <a:srgbClr val="E34A66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CONCEPTION 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D67F037-38F9-4F5A-845B-15D5B8A82498}"/>
                </a:ext>
              </a:extLst>
            </p:cNvPr>
            <p:cNvSpPr txBox="1"/>
            <p:nvPr/>
          </p:nvSpPr>
          <p:spPr>
            <a:xfrm>
              <a:off x="5748779" y="54429"/>
              <a:ext cx="1947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DÉMONSTRATION  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A2E6A4A-0C47-4F4F-ADFF-B1E2CF6CB937}"/>
                </a:ext>
              </a:extLst>
            </p:cNvPr>
            <p:cNvSpPr txBox="1"/>
            <p:nvPr/>
          </p:nvSpPr>
          <p:spPr>
            <a:xfrm>
              <a:off x="7969465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DÉPLOIEMENT 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B249A36-3090-47F8-9BB1-4A15CBF87F0A}"/>
                </a:ext>
              </a:extLst>
            </p:cNvPr>
            <p:cNvSpPr txBox="1"/>
            <p:nvPr/>
          </p:nvSpPr>
          <p:spPr>
            <a:xfrm>
              <a:off x="10049759" y="54429"/>
              <a:ext cx="1807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i="1">
                  <a:solidFill>
                    <a:srgbClr val="E34A66"/>
                  </a:solidFill>
                </a:defRPr>
              </a:lvl1pPr>
            </a:lstStyle>
            <a:p>
              <a:r>
                <a:rPr lang="fr-FR" dirty="0"/>
                <a:t>ECHANGES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0475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mue - Institutionn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3DFF"/>
      </a:accent1>
      <a:accent2>
        <a:srgbClr val="2200C8"/>
      </a:accent2>
      <a:accent3>
        <a:srgbClr val="908484"/>
      </a:accent3>
      <a:accent4>
        <a:srgbClr val="60C4DE"/>
      </a:accent4>
      <a:accent5>
        <a:srgbClr val="1BAAE3"/>
      </a:accent5>
      <a:accent6>
        <a:srgbClr val="0E81C5"/>
      </a:accent6>
      <a:hlink>
        <a:srgbClr val="2200C8"/>
      </a:hlink>
      <a:folHlink>
        <a:srgbClr val="6D3D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32563FE4-57C0-4072-B201-C501965A5F78}" vid="{B66677F1-2FB9-42FD-A9A1-70D7E3E963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Powerpoint_Pilotage</Template>
  <TotalTime>2340</TotalTime>
  <Words>942</Words>
  <Application>Microsoft Office PowerPoint</Application>
  <PresentationFormat>Grand écran</PresentationFormat>
  <Paragraphs>197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Inter</vt:lpstr>
      <vt:lpstr>Montserrat</vt:lpstr>
      <vt:lpstr>Montserrat ExtraBold</vt:lpstr>
      <vt:lpstr>Thème Office</vt:lpstr>
      <vt:lpstr>WEBCONFERENCE 17 septembre 2025</vt:lpstr>
      <vt:lpstr>CONTEXTE</vt:lpstr>
      <vt:lpstr>Du besoin à la naissance d’une nouvelle solution</vt:lpstr>
      <vt:lpstr>L’incubateur AMUE: un accélérateur de projet</vt:lpstr>
      <vt:lpstr>Les grandes nouveautés AMUE avec SIPRES</vt:lpstr>
      <vt:lpstr>CONCEPTION</vt:lpstr>
      <vt:lpstr>L'équipe SIPRES en mode agile </vt:lpstr>
      <vt:lpstr>Atelier Utilisateur  Une approche participative dans la construction de SIPRES</vt:lpstr>
      <vt:lpstr>Contenu des Ateliers </vt:lpstr>
      <vt:lpstr>DEMONSTRATION</vt:lpstr>
      <vt:lpstr>Présentation PowerPoint</vt:lpstr>
      <vt:lpstr>DEPLOIEMENT</vt:lpstr>
      <vt:lpstr>Modalités de déploiement</vt:lpstr>
      <vt:lpstr>Modèle économique de l’incubateur </vt:lpstr>
      <vt:lpstr>ECHANGES</vt:lpstr>
      <vt:lpstr>Contacts  Relations établissement : drem@amue.fr  Projet SIPRES : contact.sipres@amue.fr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BIGER Maud</dc:creator>
  <cp:lastModifiedBy>BREUIL Clémence</cp:lastModifiedBy>
  <cp:revision>66</cp:revision>
  <dcterms:created xsi:type="dcterms:W3CDTF">2025-03-11T09:05:37Z</dcterms:created>
  <dcterms:modified xsi:type="dcterms:W3CDTF">2025-09-15T14:47:37Z</dcterms:modified>
</cp:coreProperties>
</file>