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42" r:id="rId3"/>
  </p:sldMasterIdLst>
  <p:notesMasterIdLst>
    <p:notesMasterId r:id="rId74"/>
  </p:notesMasterIdLst>
  <p:sldIdLst>
    <p:sldId id="1092" r:id="rId4"/>
    <p:sldId id="1276" r:id="rId5"/>
    <p:sldId id="1217" r:id="rId6"/>
    <p:sldId id="1248" r:id="rId7"/>
    <p:sldId id="1260" r:id="rId8"/>
    <p:sldId id="281" r:id="rId9"/>
    <p:sldId id="1259" r:id="rId10"/>
    <p:sldId id="1256" r:id="rId11"/>
    <p:sldId id="279" r:id="rId12"/>
    <p:sldId id="278" r:id="rId13"/>
    <p:sldId id="283" r:id="rId14"/>
    <p:sldId id="305" r:id="rId15"/>
    <p:sldId id="565" r:id="rId16"/>
    <p:sldId id="1157" r:id="rId17"/>
    <p:sldId id="441" r:id="rId18"/>
    <p:sldId id="1212" r:id="rId19"/>
    <p:sldId id="1258" r:id="rId20"/>
    <p:sldId id="1027" r:id="rId21"/>
    <p:sldId id="1145" r:id="rId22"/>
    <p:sldId id="560" r:id="rId23"/>
    <p:sldId id="1255" r:id="rId24"/>
    <p:sldId id="1224" r:id="rId25"/>
    <p:sldId id="1254" r:id="rId26"/>
    <p:sldId id="1249" r:id="rId27"/>
    <p:sldId id="1264" r:id="rId28"/>
    <p:sldId id="1267" r:id="rId29"/>
    <p:sldId id="1266" r:id="rId30"/>
    <p:sldId id="1273" r:id="rId31"/>
    <p:sldId id="1265" r:id="rId32"/>
    <p:sldId id="1213" r:id="rId33"/>
    <p:sldId id="1214" r:id="rId34"/>
    <p:sldId id="1119" r:id="rId35"/>
    <p:sldId id="1242" r:id="rId36"/>
    <p:sldId id="1245" r:id="rId37"/>
    <p:sldId id="1244" r:id="rId38"/>
    <p:sldId id="1246" r:id="rId39"/>
    <p:sldId id="1221" r:id="rId40"/>
    <p:sldId id="268" r:id="rId41"/>
    <p:sldId id="1222" r:id="rId42"/>
    <p:sldId id="1269" r:id="rId43"/>
    <p:sldId id="1270" r:id="rId44"/>
    <p:sldId id="1268" r:id="rId45"/>
    <p:sldId id="1250" r:id="rId46"/>
    <p:sldId id="1271" r:id="rId47"/>
    <p:sldId id="635" r:id="rId48"/>
    <p:sldId id="636" r:id="rId49"/>
    <p:sldId id="1154" r:id="rId50"/>
    <p:sldId id="1060" r:id="rId51"/>
    <p:sldId id="677" r:id="rId52"/>
    <p:sldId id="631" r:id="rId53"/>
    <p:sldId id="288" r:id="rId54"/>
    <p:sldId id="284" r:id="rId55"/>
    <p:sldId id="291" r:id="rId56"/>
    <p:sldId id="353" r:id="rId57"/>
    <p:sldId id="711" r:id="rId58"/>
    <p:sldId id="1239" r:id="rId59"/>
    <p:sldId id="1251" r:id="rId60"/>
    <p:sldId id="1057" r:id="rId61"/>
    <p:sldId id="1215" r:id="rId62"/>
    <p:sldId id="256" r:id="rId63"/>
    <p:sldId id="1277" r:id="rId64"/>
    <p:sldId id="1262" r:id="rId65"/>
    <p:sldId id="1227" r:id="rId66"/>
    <p:sldId id="651" r:id="rId67"/>
    <p:sldId id="1275" r:id="rId68"/>
    <p:sldId id="1203" r:id="rId69"/>
    <p:sldId id="1274" r:id="rId70"/>
    <p:sldId id="679" r:id="rId71"/>
    <p:sldId id="1211" r:id="rId72"/>
    <p:sldId id="1143" r:id="rId7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40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3" autoAdjust="0"/>
    <p:restoredTop sz="94660"/>
  </p:normalViewPr>
  <p:slideViewPr>
    <p:cSldViewPr snapToGrid="0">
      <p:cViewPr varScale="1">
        <p:scale>
          <a:sx n="85" d="100"/>
          <a:sy n="85" d="100"/>
        </p:scale>
        <p:origin x="427"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1AB2-B0CA-4F9D-B372-E57094B1E1E0}" type="datetimeFigureOut">
              <a:rPr lang="fr-FR" smtClean="0"/>
              <a:t>14/03/2025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3E848-C3AE-4EDB-BE1B-F363DA0F47A2}" type="slidenum">
              <a:rPr lang="fr-FR" smtClean="0"/>
              <a:t>‹N°›</a:t>
            </a:fld>
            <a:endParaRPr lang="fr-FR"/>
          </a:p>
        </p:txBody>
      </p:sp>
    </p:spTree>
    <p:extLst>
      <p:ext uri="{BB962C8B-B14F-4D97-AF65-F5344CB8AC3E}">
        <p14:creationId xmlns:p14="http://schemas.microsoft.com/office/powerpoint/2010/main" val="309617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36381" rtl="0" eaLnBrk="1" fontAlgn="auto" latinLnBrk="0" hangingPunct="1">
              <a:lnSpc>
                <a:spcPct val="100000"/>
              </a:lnSpc>
              <a:spcBef>
                <a:spcPts val="0"/>
              </a:spcBef>
              <a:spcAft>
                <a:spcPts val="0"/>
              </a:spcAft>
              <a:buClrTx/>
              <a:buSzTx/>
              <a:buFontTx/>
              <a:buNone/>
              <a:tabLst/>
              <a:defRPr/>
            </a:pPr>
            <a:fld id="{2BC606EC-E56A-264D-9CE0-336742329AAB}" type="slidenum">
              <a:rPr kumimoji="0" lang="fr-FR"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36381"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0379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Directeurs de patrimoine, des affaires financières; contrôleurs de gestion; agents comptables;</a:t>
            </a:r>
          </a:p>
          <a:p>
            <a:r>
              <a:rPr lang="fr-FR" dirty="0"/>
              <a:t>Des Vices présidents Patrimoine, numérique, finances, développement durable</a:t>
            </a:r>
            <a:endParaRPr lang="de-DE" dirty="0"/>
          </a:p>
          <a:p>
            <a:r>
              <a:rPr lang="fr-FR" dirty="0"/>
              <a:t>D</a:t>
            </a:r>
            <a:r>
              <a:rPr lang="de-DE" dirty="0"/>
              <a:t>es </a:t>
            </a:r>
            <a:r>
              <a:rPr lang="de-DE" dirty="0" err="1"/>
              <a:t>chargés</a:t>
            </a:r>
            <a:r>
              <a:rPr lang="de-DE" dirty="0"/>
              <a:t> </a:t>
            </a:r>
            <a:r>
              <a:rPr lang="de-DE" dirty="0" err="1"/>
              <a:t>d‘opérations</a:t>
            </a:r>
            <a:r>
              <a:rPr lang="de-DE" dirty="0"/>
              <a:t> Plan </a:t>
            </a:r>
            <a:r>
              <a:rPr lang="de-DE" dirty="0" err="1"/>
              <a:t>campus</a:t>
            </a:r>
            <a:r>
              <a:rPr lang="de-DE" dirty="0"/>
              <a:t> et CPER; des </a:t>
            </a:r>
            <a:r>
              <a:rPr lang="de-DE" dirty="0" err="1"/>
              <a:t>chef.fe.s</a:t>
            </a:r>
            <a:r>
              <a:rPr lang="de-DE" dirty="0"/>
              <a:t> </a:t>
            </a:r>
            <a:r>
              <a:rPr lang="de-DE" dirty="0" err="1"/>
              <a:t>Projet</a:t>
            </a:r>
            <a:r>
              <a:rPr lang="de-DE" dirty="0"/>
              <a:t> </a:t>
            </a:r>
            <a:r>
              <a:rPr lang="de-DE" dirty="0" err="1"/>
              <a:t>campus</a:t>
            </a:r>
            <a:r>
              <a:rPr lang="de-DE" dirty="0"/>
              <a:t> ….</a:t>
            </a:r>
          </a:p>
          <a:p>
            <a:r>
              <a:rPr lang="fr-FR" dirty="0"/>
              <a:t>G</a:t>
            </a:r>
            <a:r>
              <a:rPr lang="de-DE" dirty="0" err="1"/>
              <a:t>roupe</a:t>
            </a:r>
            <a:r>
              <a:rPr lang="de-DE" dirty="0"/>
              <a:t> de </a:t>
            </a:r>
            <a:r>
              <a:rPr lang="de-DE" dirty="0" err="1"/>
              <a:t>travail</a:t>
            </a:r>
            <a:r>
              <a:rPr lang="de-DE" dirty="0"/>
              <a:t> </a:t>
            </a:r>
            <a:r>
              <a:rPr lang="de-DE" dirty="0" err="1"/>
              <a:t>avec</a:t>
            </a:r>
            <a:r>
              <a:rPr lang="de-DE" dirty="0"/>
              <a:t> la BEI, CDC en </a:t>
            </a:r>
            <a:r>
              <a:rPr lang="de-DE" dirty="0" err="1"/>
              <a:t>lien</a:t>
            </a:r>
            <a:r>
              <a:rPr lang="de-DE" dirty="0"/>
              <a:t> </a:t>
            </a:r>
            <a:r>
              <a:rPr lang="de-DE" dirty="0" err="1"/>
              <a:t>avec</a:t>
            </a:r>
            <a:r>
              <a:rPr lang="de-DE" dirty="0"/>
              <a:t> le MESR</a:t>
            </a:r>
            <a:endParaRPr lang="fr-FR" dirty="0"/>
          </a:p>
        </p:txBody>
      </p:sp>
      <p:sp>
        <p:nvSpPr>
          <p:cNvPr id="4" name="Espace réservé du numéro de diapositive 3"/>
          <p:cNvSpPr>
            <a:spLocks noGrp="1"/>
          </p:cNvSpPr>
          <p:nvPr>
            <p:ph type="sldNum" sz="quarter" idx="5"/>
          </p:nvPr>
        </p:nvSpPr>
        <p:spPr/>
        <p:txBody>
          <a:bodyPr/>
          <a:lstStyle/>
          <a:p>
            <a:fld id="{2BC606EC-E56A-264D-9CE0-336742329AAB}" type="slidenum">
              <a:rPr lang="fr-FR" smtClean="0"/>
              <a:pPr/>
              <a:t>45</a:t>
            </a:fld>
            <a:endParaRPr lang="fr-FR" dirty="0"/>
          </a:p>
        </p:txBody>
      </p:sp>
    </p:spTree>
    <p:extLst>
      <p:ext uri="{BB962C8B-B14F-4D97-AF65-F5344CB8AC3E}">
        <p14:creationId xmlns:p14="http://schemas.microsoft.com/office/powerpoint/2010/main" val="102211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Directeurs de patrimoine, des affaires financières; contrôleurs de gestion; agents comptables;</a:t>
            </a:r>
          </a:p>
          <a:p>
            <a:r>
              <a:rPr lang="fr-FR" dirty="0"/>
              <a:t>Des Vices présidents Patrimoine, numérique, finances, développement durable</a:t>
            </a:r>
            <a:endParaRPr lang="de-DE" dirty="0"/>
          </a:p>
          <a:p>
            <a:r>
              <a:rPr lang="fr-FR" dirty="0"/>
              <a:t>D</a:t>
            </a:r>
            <a:r>
              <a:rPr lang="de-DE" dirty="0"/>
              <a:t>es </a:t>
            </a:r>
            <a:r>
              <a:rPr lang="de-DE" dirty="0" err="1"/>
              <a:t>chargés</a:t>
            </a:r>
            <a:r>
              <a:rPr lang="de-DE" dirty="0"/>
              <a:t> </a:t>
            </a:r>
            <a:r>
              <a:rPr lang="de-DE" dirty="0" err="1"/>
              <a:t>d‘opérations</a:t>
            </a:r>
            <a:r>
              <a:rPr lang="de-DE" dirty="0"/>
              <a:t> Plan </a:t>
            </a:r>
            <a:r>
              <a:rPr lang="de-DE" dirty="0" err="1"/>
              <a:t>campus</a:t>
            </a:r>
            <a:r>
              <a:rPr lang="de-DE" dirty="0"/>
              <a:t> et CPER; des </a:t>
            </a:r>
            <a:r>
              <a:rPr lang="de-DE" dirty="0" err="1"/>
              <a:t>chef.fe.s</a:t>
            </a:r>
            <a:r>
              <a:rPr lang="de-DE" dirty="0"/>
              <a:t> </a:t>
            </a:r>
            <a:r>
              <a:rPr lang="de-DE" dirty="0" err="1"/>
              <a:t>Projet</a:t>
            </a:r>
            <a:r>
              <a:rPr lang="de-DE" dirty="0"/>
              <a:t> </a:t>
            </a:r>
            <a:r>
              <a:rPr lang="de-DE" dirty="0" err="1"/>
              <a:t>campus</a:t>
            </a:r>
            <a:r>
              <a:rPr lang="de-DE" dirty="0"/>
              <a:t> ….</a:t>
            </a:r>
          </a:p>
          <a:p>
            <a:r>
              <a:rPr lang="fr-FR" dirty="0"/>
              <a:t>G</a:t>
            </a:r>
            <a:r>
              <a:rPr lang="de-DE" dirty="0" err="1"/>
              <a:t>roupe</a:t>
            </a:r>
            <a:r>
              <a:rPr lang="de-DE" dirty="0"/>
              <a:t> de </a:t>
            </a:r>
            <a:r>
              <a:rPr lang="de-DE" dirty="0" err="1"/>
              <a:t>travail</a:t>
            </a:r>
            <a:r>
              <a:rPr lang="de-DE" dirty="0"/>
              <a:t> </a:t>
            </a:r>
            <a:r>
              <a:rPr lang="de-DE" dirty="0" err="1"/>
              <a:t>avec</a:t>
            </a:r>
            <a:r>
              <a:rPr lang="de-DE" dirty="0"/>
              <a:t> la BEI, CDC en </a:t>
            </a:r>
            <a:r>
              <a:rPr lang="de-DE" dirty="0" err="1"/>
              <a:t>lien</a:t>
            </a:r>
            <a:r>
              <a:rPr lang="de-DE" dirty="0"/>
              <a:t> </a:t>
            </a:r>
            <a:r>
              <a:rPr lang="de-DE" dirty="0" err="1"/>
              <a:t>avec</a:t>
            </a:r>
            <a:r>
              <a:rPr lang="de-DE" dirty="0"/>
              <a:t> le MESR</a:t>
            </a:r>
            <a:endParaRPr lang="fr-FR" dirty="0"/>
          </a:p>
        </p:txBody>
      </p:sp>
      <p:sp>
        <p:nvSpPr>
          <p:cNvPr id="4" name="Espace réservé du numéro de diapositive 3"/>
          <p:cNvSpPr>
            <a:spLocks noGrp="1"/>
          </p:cNvSpPr>
          <p:nvPr>
            <p:ph type="sldNum" sz="quarter" idx="5"/>
          </p:nvPr>
        </p:nvSpPr>
        <p:spPr/>
        <p:txBody>
          <a:bodyPr/>
          <a:lstStyle/>
          <a:p>
            <a:fld id="{2BC606EC-E56A-264D-9CE0-336742329AAB}" type="slidenum">
              <a:rPr lang="fr-FR" smtClean="0"/>
              <a:pPr/>
              <a:t>46</a:t>
            </a:fld>
            <a:endParaRPr lang="fr-FR" dirty="0"/>
          </a:p>
        </p:txBody>
      </p:sp>
    </p:spTree>
    <p:extLst>
      <p:ext uri="{BB962C8B-B14F-4D97-AF65-F5344CB8AC3E}">
        <p14:creationId xmlns:p14="http://schemas.microsoft.com/office/powerpoint/2010/main" val="423328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153" rtl="0" eaLnBrk="1" fontAlgn="auto" latinLnBrk="0" hangingPunct="1">
              <a:lnSpc>
                <a:spcPct val="100000"/>
              </a:lnSpc>
              <a:spcBef>
                <a:spcPts val="0"/>
              </a:spcBef>
              <a:spcAft>
                <a:spcPts val="0"/>
              </a:spcAft>
              <a:buClrTx/>
              <a:buSzTx/>
              <a:buFontTx/>
              <a:buNone/>
              <a:tabLst/>
              <a:defRPr/>
            </a:pPr>
            <a:fld id="{A4E385DE-B23E-489E-A034-103A04C0787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3"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125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PAGE DE CHAPITRE">
    <p:spTree>
      <p:nvGrpSpPr>
        <p:cNvPr id="1" name=""/>
        <p:cNvGrpSpPr/>
        <p:nvPr/>
      </p:nvGrpSpPr>
      <p:grpSpPr>
        <a:xfrm>
          <a:off x="0" y="0"/>
          <a:ext cx="0" cy="0"/>
          <a:chOff x="0" y="0"/>
          <a:chExt cx="0" cy="0"/>
        </a:xfrm>
      </p:grpSpPr>
      <p:sp>
        <p:nvSpPr>
          <p:cNvPr id="9" name="Espace réservé pour une image  2"/>
          <p:cNvSpPr>
            <a:spLocks noGrp="1"/>
          </p:cNvSpPr>
          <p:nvPr>
            <p:ph type="pic" sz="quarter" idx="10"/>
          </p:nvPr>
        </p:nvSpPr>
        <p:spPr>
          <a:xfrm>
            <a:off x="-1" y="1916582"/>
            <a:ext cx="12192000" cy="332399"/>
          </a:xfrm>
        </p:spPr>
        <p:txBody>
          <a:bodyPr/>
          <a:lstStyle/>
          <a:p>
            <a:endParaRPr lang="en-US"/>
          </a:p>
        </p:txBody>
      </p:sp>
      <p:sp>
        <p:nvSpPr>
          <p:cNvPr id="3" name="Rectangle 2"/>
          <p:cNvSpPr/>
          <p:nvPr userDrawn="1"/>
        </p:nvSpPr>
        <p:spPr>
          <a:xfrm>
            <a:off x="0" y="1809417"/>
            <a:ext cx="12192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4" name="Rectangle 3"/>
          <p:cNvSpPr/>
          <p:nvPr userDrawn="1"/>
        </p:nvSpPr>
        <p:spPr>
          <a:xfrm>
            <a:off x="0" y="1577118"/>
            <a:ext cx="12192000" cy="3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5" name="Titre 3"/>
          <p:cNvSpPr>
            <a:spLocks noGrp="1"/>
          </p:cNvSpPr>
          <p:nvPr>
            <p:ph type="title"/>
          </p:nvPr>
        </p:nvSpPr>
        <p:spPr>
          <a:xfrm>
            <a:off x="354841" y="1372965"/>
            <a:ext cx="9213440" cy="430887"/>
          </a:xfrm>
          <a:solidFill>
            <a:schemeClr val="bg1"/>
          </a:solidFill>
        </p:spPr>
        <p:txBody>
          <a:bodyPr wrap="square" lIns="72000" rIns="72000" anchor="b">
            <a:spAutoFit/>
          </a:bodyPr>
          <a:lstStyle>
            <a:lvl1pPr>
              <a:lnSpc>
                <a:spcPct val="100000"/>
              </a:lnSpc>
              <a:defRPr lang="fr-FR" sz="2800" b="0" kern="1200" cap="all" spc="300" dirty="0">
                <a:solidFill>
                  <a:schemeClr val="accent1"/>
                </a:solidFill>
                <a:latin typeface="Arial"/>
                <a:ea typeface="+mj-ea"/>
                <a:cs typeface="+mj-cs"/>
              </a:defRPr>
            </a:lvl1pPr>
          </a:lstStyle>
          <a:p>
            <a:r>
              <a:rPr lang="fr-FR"/>
              <a:t>Cliquez et modifiez le titre</a:t>
            </a:r>
          </a:p>
        </p:txBody>
      </p:sp>
      <p:sp>
        <p:nvSpPr>
          <p:cNvPr id="6" name="Espace réservé du texte 9"/>
          <p:cNvSpPr>
            <a:spLocks noGrp="1"/>
          </p:cNvSpPr>
          <p:nvPr>
            <p:ph type="body" sz="quarter" idx="17" hasCustomPrompt="1"/>
          </p:nvPr>
        </p:nvSpPr>
        <p:spPr>
          <a:xfrm>
            <a:off x="8078304" y="6014666"/>
            <a:ext cx="4005952" cy="169278"/>
          </a:xfrm>
        </p:spPr>
        <p:txBody>
          <a:bodyPr anchor="b">
            <a:normAutofit/>
          </a:bodyPr>
          <a:lstStyle>
            <a:lvl1pPr algn="r">
              <a:defRPr lang="fr-FR" sz="900" kern="1200" dirty="0" smtClean="0">
                <a:solidFill>
                  <a:schemeClr val="bg2"/>
                </a:solidFill>
                <a:latin typeface="Century Gothic" panose="020B0502020202020204" pitchFamily="34" charset="0"/>
                <a:ea typeface="+mn-ea"/>
                <a:cs typeface="+mn-cs"/>
              </a:defRPr>
            </a:lvl1pPr>
            <a:lvl2pPr>
              <a:defRPr sz="1000"/>
            </a:lvl2pPr>
            <a:lvl3pPr>
              <a:defRPr sz="1000"/>
            </a:lvl3pPr>
            <a:lvl4pPr>
              <a:defRPr sz="1000"/>
            </a:lvl4pPr>
            <a:lvl5pPr>
              <a:defRPr sz="1000"/>
            </a:lvl5pPr>
          </a:lstStyle>
          <a:p>
            <a:pPr lvl="0"/>
            <a:r>
              <a:rPr lang="fr-FR"/>
              <a:t>cliquez pour modifier les styles du texte du masque</a:t>
            </a:r>
          </a:p>
        </p:txBody>
      </p:sp>
      <p:sp>
        <p:nvSpPr>
          <p:cNvPr id="8" name="Rectangle 7"/>
          <p:cNvSpPr/>
          <p:nvPr userDrawn="1"/>
        </p:nvSpPr>
        <p:spPr>
          <a:xfrm>
            <a:off x="0" y="1"/>
            <a:ext cx="12192000" cy="11191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61278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0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Rectangle 5"/>
          <p:cNvSpPr/>
          <p:nvPr userDrawn="1"/>
        </p:nvSpPr>
        <p:spPr>
          <a:xfrm>
            <a:off x="0" y="6292675"/>
            <a:ext cx="12192000" cy="79200"/>
          </a:xfrm>
          <a:prstGeom prst="rect">
            <a:avLst/>
          </a:prstGeom>
          <a:solidFill>
            <a:srgbClr val="AB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31880482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1_SANS_TITRE">
    <p:spTree>
      <p:nvGrpSpPr>
        <p:cNvPr id="1" name=""/>
        <p:cNvGrpSpPr/>
        <p:nvPr/>
      </p:nvGrpSpPr>
      <p:grpSpPr>
        <a:xfrm>
          <a:off x="0" y="0"/>
          <a:ext cx="0" cy="0"/>
          <a:chOff x="0" y="0"/>
          <a:chExt cx="0" cy="0"/>
        </a:xfrm>
      </p:grpSpPr>
      <p:sp>
        <p:nvSpPr>
          <p:cNvPr id="5" name="Rectangle 4"/>
          <p:cNvSpPr/>
          <p:nvPr userDrawn="1"/>
        </p:nvSpPr>
        <p:spPr>
          <a:xfrm>
            <a:off x="0" y="479779"/>
            <a:ext cx="884296" cy="6067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6" name="Rectangle 5"/>
          <p:cNvSpPr/>
          <p:nvPr userDrawn="1"/>
        </p:nvSpPr>
        <p:spPr>
          <a:xfrm>
            <a:off x="0" y="6292675"/>
            <a:ext cx="12192000" cy="79200"/>
          </a:xfrm>
          <a:prstGeom prst="rect">
            <a:avLst/>
          </a:prstGeom>
          <a:solidFill>
            <a:srgbClr val="AB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7615945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ACT">
    <p:spTree>
      <p:nvGrpSpPr>
        <p:cNvPr id="1" name=""/>
        <p:cNvGrpSpPr/>
        <p:nvPr/>
      </p:nvGrpSpPr>
      <p:grpSpPr>
        <a:xfrm>
          <a:off x="0" y="0"/>
          <a:ext cx="0" cy="0"/>
          <a:chOff x="0" y="0"/>
          <a:chExt cx="0" cy="0"/>
        </a:xfrm>
      </p:grpSpPr>
      <p:sp>
        <p:nvSpPr>
          <p:cNvPr id="5" name="Rectangle 4"/>
          <p:cNvSpPr/>
          <p:nvPr userDrawn="1"/>
        </p:nvSpPr>
        <p:spPr>
          <a:xfrm>
            <a:off x="0" y="479779"/>
            <a:ext cx="884296" cy="6067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5662706"/>
            <a:ext cx="12192000" cy="11952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6" name="Image 16" descr="CDC couleu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0193" y="5815755"/>
            <a:ext cx="92644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space réservé du texte 15"/>
          <p:cNvSpPr>
            <a:spLocks noGrp="1"/>
          </p:cNvSpPr>
          <p:nvPr>
            <p:ph type="body" sz="quarter" idx="10"/>
          </p:nvPr>
        </p:nvSpPr>
        <p:spPr>
          <a:xfrm>
            <a:off x="1517652" y="1995277"/>
            <a:ext cx="4773881" cy="656590"/>
          </a:xfrm>
        </p:spPr>
        <p:txBody>
          <a:bodyPr/>
          <a:lstStyle>
            <a:lvl1pPr>
              <a:defRPr sz="2000" b="1" spc="300"/>
            </a:lvl1pPr>
            <a:lvl2pPr marL="271463" indent="-185738">
              <a:defRPr sz="1600" i="1"/>
            </a:lvl2pPr>
          </a:lstStyle>
          <a:p>
            <a:pPr lvl="0"/>
            <a:r>
              <a:rPr lang="fr-FR"/>
              <a:t>Cliquez pour modifier </a:t>
            </a:r>
          </a:p>
          <a:p>
            <a:pPr lvl="1"/>
            <a:r>
              <a:rPr lang="fr-FR"/>
              <a:t>Deuxième niveau</a:t>
            </a:r>
          </a:p>
        </p:txBody>
      </p:sp>
      <p:sp>
        <p:nvSpPr>
          <p:cNvPr id="17" name="Espace réservé du texte 15"/>
          <p:cNvSpPr>
            <a:spLocks noGrp="1"/>
          </p:cNvSpPr>
          <p:nvPr>
            <p:ph type="body" sz="quarter" idx="11"/>
          </p:nvPr>
        </p:nvSpPr>
        <p:spPr>
          <a:xfrm>
            <a:off x="6576054" y="1986179"/>
            <a:ext cx="4683645" cy="656590"/>
          </a:xfrm>
        </p:spPr>
        <p:txBody>
          <a:bodyPr/>
          <a:lstStyle>
            <a:lvl1pPr>
              <a:defRPr lang="fr-FR" sz="2000" b="1" kern="1200" spc="300" dirty="0" smtClean="0">
                <a:solidFill>
                  <a:schemeClr val="bg2"/>
                </a:solidFill>
                <a:latin typeface="Century Gothic" panose="020B0502020202020204" pitchFamily="34" charset="0"/>
                <a:ea typeface="+mn-ea"/>
                <a:cs typeface="+mn-cs"/>
              </a:defRPr>
            </a:lvl1pPr>
            <a:lvl2pPr marL="271463" indent="-185738">
              <a:defRPr sz="1600" i="1"/>
            </a:lvl2pPr>
          </a:lstStyle>
          <a:p>
            <a:pPr lvl="0"/>
            <a:r>
              <a:rPr lang="fr-FR"/>
              <a:t>Cliquez pour modifier</a:t>
            </a:r>
          </a:p>
          <a:p>
            <a:pPr lvl="1"/>
            <a:r>
              <a:rPr lang="fr-FR"/>
              <a:t>Deuxième niveau</a:t>
            </a:r>
          </a:p>
        </p:txBody>
      </p:sp>
      <p:pic>
        <p:nvPicPr>
          <p:cNvPr id="12"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47839" y="5951231"/>
            <a:ext cx="2390220" cy="64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userDrawn="1"/>
        </p:nvSpPr>
        <p:spPr>
          <a:xfrm>
            <a:off x="0" y="5583506"/>
            <a:ext cx="12192000" cy="79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Rectangle 10"/>
          <p:cNvSpPr/>
          <p:nvPr userDrawn="1"/>
        </p:nvSpPr>
        <p:spPr>
          <a:xfrm>
            <a:off x="0" y="1577118"/>
            <a:ext cx="12192000" cy="3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4" name="Titre 3"/>
          <p:cNvSpPr>
            <a:spLocks noGrp="1"/>
          </p:cNvSpPr>
          <p:nvPr>
            <p:ph type="title"/>
          </p:nvPr>
        </p:nvSpPr>
        <p:spPr>
          <a:xfrm>
            <a:off x="351129" y="1381123"/>
            <a:ext cx="8643347" cy="430887"/>
          </a:xfrm>
          <a:solidFill>
            <a:schemeClr val="bg1"/>
          </a:solidFill>
        </p:spPr>
        <p:txBody>
          <a:bodyPr wrap="square" lIns="72000" rIns="72000" anchor="ctr" anchorCtr="0">
            <a:spAutoFit/>
          </a:bodyPr>
          <a:lstStyle>
            <a:lvl1pPr algn="l">
              <a:lnSpc>
                <a:spcPct val="100000"/>
              </a:lnSpc>
              <a:defRPr b="0" cap="all" spc="300">
                <a:solidFill>
                  <a:schemeClr val="accent1"/>
                </a:solidFill>
              </a:defRPr>
            </a:lvl1pPr>
          </a:lstStyle>
          <a:p>
            <a:r>
              <a:rPr lang="fr-FR"/>
              <a:t>Cliquez et modifiez le titre</a:t>
            </a:r>
          </a:p>
        </p:txBody>
      </p:sp>
      <p:sp>
        <p:nvSpPr>
          <p:cNvPr id="2" name="ZoneTexte 1"/>
          <p:cNvSpPr txBox="1"/>
          <p:nvPr userDrawn="1"/>
        </p:nvSpPr>
        <p:spPr>
          <a:xfrm>
            <a:off x="-17407" y="4940493"/>
            <a:ext cx="12218505" cy="646331"/>
          </a:xfrm>
          <a:prstGeom prst="rect">
            <a:avLst/>
          </a:prstGeom>
          <a:noFill/>
        </p:spPr>
        <p:txBody>
          <a:bodyPr wrap="square" rtlCol="0">
            <a:spAutoFit/>
          </a:bodyPr>
          <a:lstStyle/>
          <a:p>
            <a:pPr algn="ctr"/>
            <a:r>
              <a:rPr lang="fr-FR" sz="3600">
                <a:solidFill>
                  <a:schemeClr val="tx1">
                    <a:lumMod val="75000"/>
                    <a:lumOff val="25000"/>
                  </a:schemeClr>
                </a:solidFill>
                <a:latin typeface="Century Gothic" panose="020B0502020202020204" pitchFamily="34" charset="0"/>
              </a:rPr>
              <a:t>www.egis.fr</a:t>
            </a:r>
            <a:endParaRPr lang="en-US" sz="36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81138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7" name="Titre 1"/>
          <p:cNvSpPr>
            <a:spLocks noGrp="1"/>
          </p:cNvSpPr>
          <p:nvPr>
            <p:ph type="ctrTitle"/>
          </p:nvPr>
        </p:nvSpPr>
        <p:spPr>
          <a:xfrm>
            <a:off x="2052899" y="292100"/>
            <a:ext cx="6758180" cy="1020762"/>
          </a:xfrm>
          <a:prstGeom prst="rect">
            <a:avLst/>
          </a:prstGeom>
        </p:spPr>
        <p:txBody>
          <a:bodyPr rIns="0">
            <a:normAutofit/>
          </a:bodyPr>
          <a:lstStyle>
            <a:lvl1pPr algn="ctr">
              <a:defRPr sz="2200" b="1" i="0">
                <a:solidFill>
                  <a:schemeClr val="tx1"/>
                </a:solidFill>
                <a:latin typeface="Arial"/>
                <a:cs typeface="Arial"/>
              </a:defRPr>
            </a:lvl1pPr>
          </a:lstStyle>
          <a:p>
            <a:r>
              <a:rPr lang="fr-FR" dirty="0"/>
              <a:t>Modifiez le style du titre</a:t>
            </a:r>
          </a:p>
        </p:txBody>
      </p:sp>
      <p:sp>
        <p:nvSpPr>
          <p:cNvPr id="4" name="Espace réservé de la date 3"/>
          <p:cNvSpPr>
            <a:spLocks noGrp="1"/>
          </p:cNvSpPr>
          <p:nvPr>
            <p:ph type="dt" sz="half" idx="10"/>
          </p:nvPr>
        </p:nvSpPr>
        <p:spPr>
          <a:xfrm>
            <a:off x="609600" y="6356352"/>
            <a:ext cx="2844800" cy="365125"/>
          </a:xfrm>
          <a:prstGeom prst="rect">
            <a:avLst/>
          </a:prstGeom>
        </p:spPr>
        <p:txBody>
          <a:bodyPr/>
          <a:lstStyle/>
          <a:p>
            <a:pPr defTabSz="914305" fontAlgn="base">
              <a:spcBef>
                <a:spcPct val="0"/>
              </a:spcBef>
              <a:spcAft>
                <a:spcPct val="0"/>
              </a:spcAft>
              <a:defRPr/>
            </a:pPr>
            <a:fld id="{F04E64D0-9E2A-460E-8734-DC7F78C184F5}" type="datetime1">
              <a:rPr lang="fr-FR" u="sng" smtClean="0">
                <a:solidFill>
                  <a:srgbClr val="000000">
                    <a:lumMod val="50000"/>
                    <a:lumOff val="50000"/>
                  </a:srgbClr>
                </a:solidFill>
                <a:latin typeface="Times New Roman" pitchFamily="18" charset="0"/>
              </a:rPr>
              <a:pPr defTabSz="914305" fontAlgn="base">
                <a:spcBef>
                  <a:spcPct val="0"/>
                </a:spcBef>
                <a:spcAft>
                  <a:spcPct val="0"/>
                </a:spcAft>
                <a:defRPr/>
              </a:pPr>
              <a:t>14/03/2025</a:t>
            </a:fld>
            <a:endParaRPr lang="en-US" u="sng">
              <a:solidFill>
                <a:srgbClr val="E8DED8">
                  <a:shade val="50000"/>
                </a:srgbClr>
              </a:solidFill>
              <a:latin typeface="Times New Roman" pitchFamily="18" charset="0"/>
            </a:endParaRPr>
          </a:p>
        </p:txBody>
      </p:sp>
      <p:sp>
        <p:nvSpPr>
          <p:cNvPr id="12" name="Espace réservé du numéro de diapositive 11"/>
          <p:cNvSpPr>
            <a:spLocks noGrp="1"/>
          </p:cNvSpPr>
          <p:nvPr>
            <p:ph type="sldNum" sz="quarter" idx="12"/>
          </p:nvPr>
        </p:nvSpPr>
        <p:spPr/>
        <p:txBody>
          <a:bodyPr/>
          <a:lstStyle>
            <a:lvl1pPr>
              <a:defRPr u="none" baseline="0"/>
            </a:lvl1pPr>
          </a:lstStyle>
          <a:p>
            <a:pPr defTabSz="914305" fontAlgn="base">
              <a:spcBef>
                <a:spcPct val="0"/>
              </a:spcBef>
              <a:spcAft>
                <a:spcPct val="0"/>
              </a:spcAft>
              <a:defRPr/>
            </a:pPr>
            <a:endParaRPr lang="en-US" dirty="0">
              <a:solidFill>
                <a:srgbClr val="E8DED8">
                  <a:shade val="50000"/>
                </a:srgbClr>
              </a:solidFill>
              <a:latin typeface="Times New Roman" pitchFamily="18" charset="0"/>
            </a:endParaRPr>
          </a:p>
        </p:txBody>
      </p:sp>
    </p:spTree>
    <p:extLst>
      <p:ext uri="{BB962C8B-B14F-4D97-AF65-F5344CB8AC3E}">
        <p14:creationId xmlns:p14="http://schemas.microsoft.com/office/powerpoint/2010/main" val="2378174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7" name="Rectangle 6"/>
          <p:cNvSpPr/>
          <p:nvPr userDrawn="1"/>
        </p:nvSpPr>
        <p:spPr>
          <a:xfrm>
            <a:off x="0" y="6320972"/>
            <a:ext cx="12192000" cy="537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026" name="Picture 2" descr="C:\Users\florent.colovray\Desktop\NOUVELLE CHARTE\MMAP\UDL Valises logos def\UDL_LOGO_version_def\UDL_logo_blanc-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6477" y="6339282"/>
            <a:ext cx="955318" cy="46966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08B685A-8F14-4C01-AA60-1F645AFBDD77}"/>
              </a:ext>
            </a:extLst>
          </p:cNvPr>
          <p:cNvSpPr txBox="1"/>
          <p:nvPr userDrawn="1"/>
        </p:nvSpPr>
        <p:spPr>
          <a:xfrm>
            <a:off x="3677094" y="6404820"/>
            <a:ext cx="48378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1" kern="1200" noProof="0" dirty="0">
                <a:solidFill>
                  <a:schemeClr val="bg1"/>
                </a:solidFill>
                <a:latin typeface="Roboto Condensed" panose="02000000000000000000" pitchFamily="2" charset="0"/>
                <a:ea typeface="+mn-ea"/>
                <a:cs typeface="+mn-cs"/>
              </a:rPr>
              <a:t>ComUE Lyon – REX Plan Campus Doua</a:t>
            </a:r>
          </a:p>
        </p:txBody>
      </p:sp>
      <p:sp>
        <p:nvSpPr>
          <p:cNvPr id="4" name="ZoneTexte 3">
            <a:extLst>
              <a:ext uri="{FF2B5EF4-FFF2-40B4-BE49-F238E27FC236}">
                <a16:creationId xmlns:a16="http://schemas.microsoft.com/office/drawing/2014/main" id="{E06F589F-A2CE-4D2A-AF12-8A15E4BEF01B}"/>
              </a:ext>
            </a:extLst>
          </p:cNvPr>
          <p:cNvSpPr txBox="1"/>
          <p:nvPr userDrawn="1"/>
        </p:nvSpPr>
        <p:spPr>
          <a:xfrm>
            <a:off x="11400502" y="6404820"/>
            <a:ext cx="791497" cy="369332"/>
          </a:xfrm>
          <a:prstGeom prst="rect">
            <a:avLst/>
          </a:prstGeom>
          <a:noFill/>
        </p:spPr>
        <p:txBody>
          <a:bodyPr wrap="square" rtlCol="0">
            <a:spAutoFit/>
          </a:bodyPr>
          <a:lstStyle/>
          <a:p>
            <a:fld id="{F706854E-93C3-485D-91E4-4C2C125AEFEB}" type="slidenum">
              <a:rPr lang="fr-FR" sz="1800" b="1" kern="1200" smtClean="0">
                <a:solidFill>
                  <a:schemeClr val="bg1"/>
                </a:solidFill>
                <a:latin typeface="Roboto Condensed" panose="02000000000000000000" pitchFamily="2" charset="0"/>
                <a:ea typeface="+mn-ea"/>
                <a:cs typeface="+mn-cs"/>
              </a:rPr>
              <a:t>‹N°›</a:t>
            </a:fld>
            <a:endParaRPr lang="fr-FR" sz="1800" b="1" kern="1200" dirty="0">
              <a:solidFill>
                <a:schemeClr val="bg1"/>
              </a:solidFill>
              <a:latin typeface="Roboto Condensed" panose="02000000000000000000" pitchFamily="2" charset="0"/>
              <a:ea typeface="+mn-ea"/>
              <a:cs typeface="+mn-cs"/>
            </a:endParaRPr>
          </a:p>
        </p:txBody>
      </p:sp>
    </p:spTree>
    <p:extLst>
      <p:ext uri="{BB962C8B-B14F-4D97-AF65-F5344CB8AC3E}">
        <p14:creationId xmlns:p14="http://schemas.microsoft.com/office/powerpoint/2010/main" val="2090088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7F2CD8-1C52-4066-B23A-91BCC110089C}"/>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lIns="68580" tIns="34290" rIns="68580" bIns="34290">
            <a:noAutofit/>
          </a:bodyPr>
          <a:lstStyle>
            <a:lvl1pPr marL="0" indent="0">
              <a:buNone/>
              <a:defRPr>
                <a:solidFill>
                  <a:schemeClr val="bg1">
                    <a:lumMod val="75000"/>
                  </a:schemeClr>
                </a:solidFill>
              </a:defRPr>
            </a:lvl1pPr>
          </a:lstStyle>
          <a:p>
            <a:endParaRPr lang="en-US" dirty="0"/>
          </a:p>
        </p:txBody>
      </p:sp>
    </p:spTree>
    <p:extLst>
      <p:ext uri="{BB962C8B-B14F-4D97-AF65-F5344CB8AC3E}">
        <p14:creationId xmlns:p14="http://schemas.microsoft.com/office/powerpoint/2010/main" val="21231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436A8CB-50E6-40F1-947F-B7F57AF52E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0738"/>
            <a:ext cx="12192000" cy="609600"/>
          </a:xfrm>
          <a:prstGeom prst="rect">
            <a:avLst/>
          </a:prstGeom>
        </p:spPr>
      </p:pic>
      <p:sp>
        <p:nvSpPr>
          <p:cNvPr id="2" name="Titre 1">
            <a:extLst>
              <a:ext uri="{FF2B5EF4-FFF2-40B4-BE49-F238E27FC236}">
                <a16:creationId xmlns:a16="http://schemas.microsoft.com/office/drawing/2014/main" id="{94A24223-68C5-4F16-B3B4-A88046EFCC26}"/>
              </a:ext>
            </a:extLst>
          </p:cNvPr>
          <p:cNvSpPr>
            <a:spLocks noGrp="1"/>
          </p:cNvSpPr>
          <p:nvPr>
            <p:ph type="title"/>
          </p:nvPr>
        </p:nvSpPr>
        <p:spPr>
          <a:xfrm>
            <a:off x="838200" y="365125"/>
            <a:ext cx="10515600" cy="609601"/>
          </a:xfrm>
        </p:spPr>
        <p:txBody>
          <a:body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6429ED8B-B093-4C5C-9E0C-27799701040C}"/>
              </a:ext>
            </a:extLst>
          </p:cNvPr>
          <p:cNvSpPr>
            <a:spLocks noGrp="1"/>
          </p:cNvSpPr>
          <p:nvPr>
            <p:ph sz="half" idx="1"/>
          </p:nvPr>
        </p:nvSpPr>
        <p:spPr>
          <a:xfrm>
            <a:off x="838200" y="1237673"/>
            <a:ext cx="10515600" cy="493929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A88BB48C-CC3B-4CA6-B112-04278C4D303E}"/>
              </a:ext>
            </a:extLst>
          </p:cNvPr>
          <p:cNvSpPr>
            <a:spLocks noGrp="1"/>
          </p:cNvSpPr>
          <p:nvPr>
            <p:ph type="sldNum" sz="quarter" idx="12"/>
          </p:nvPr>
        </p:nvSpPr>
        <p:spPr/>
        <p:txBody>
          <a:bodyPr/>
          <a:lstStyle/>
          <a:p>
            <a:endParaRPr lang="fr-FR" dirty="0"/>
          </a:p>
        </p:txBody>
      </p:sp>
    </p:spTree>
    <p:extLst>
      <p:ext uri="{BB962C8B-B14F-4D97-AF65-F5344CB8AC3E}">
        <p14:creationId xmlns:p14="http://schemas.microsoft.com/office/powerpoint/2010/main" val="3067953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D459F7-25A8-17A4-18C2-AB535B9D81F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790C2BD-FAE9-FA94-CE0C-D6F595140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171A987-0247-CFB5-EC77-9BDE4BAF149A}"/>
              </a:ext>
            </a:extLst>
          </p:cNvPr>
          <p:cNvSpPr>
            <a:spLocks noGrp="1"/>
          </p:cNvSpPr>
          <p:nvPr>
            <p:ph type="dt" sz="half" idx="10"/>
          </p:nvPr>
        </p:nvSpPr>
        <p:spPr/>
        <p:txBody>
          <a:bodyPr/>
          <a:lstStyle/>
          <a:p>
            <a:fld id="{522377E9-46B6-4FD2-94E0-E6C87D68FC16}" type="datetimeFigureOut">
              <a:rPr lang="fr-FR" smtClean="0"/>
              <a:t>14/03/2025</a:t>
            </a:fld>
            <a:endParaRPr lang="fr-FR"/>
          </a:p>
        </p:txBody>
      </p:sp>
      <p:sp>
        <p:nvSpPr>
          <p:cNvPr id="5" name="Espace réservé du pied de page 4">
            <a:extLst>
              <a:ext uri="{FF2B5EF4-FFF2-40B4-BE49-F238E27FC236}">
                <a16:creationId xmlns:a16="http://schemas.microsoft.com/office/drawing/2014/main" id="{90386011-C21D-66FF-CB1D-97CE83E654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C1A44A-D0B4-33F1-6C01-32A0B45FF39C}"/>
              </a:ext>
            </a:extLst>
          </p:cNvPr>
          <p:cNvSpPr>
            <a:spLocks noGrp="1"/>
          </p:cNvSpPr>
          <p:nvPr>
            <p:ph type="sldNum" sz="quarter" idx="12"/>
          </p:nvPr>
        </p:nvSpPr>
        <p:spPr/>
        <p:txBody>
          <a:bodyPr/>
          <a:lstStyle/>
          <a:p>
            <a:fld id="{01D6D6EA-6C4E-4336-A5D2-52B7ABD63639}" type="slidenum">
              <a:rPr lang="fr-FR" smtClean="0"/>
              <a:t>‹N°›</a:t>
            </a:fld>
            <a:endParaRPr lang="fr-FR"/>
          </a:p>
        </p:txBody>
      </p:sp>
    </p:spTree>
    <p:extLst>
      <p:ext uri="{BB962C8B-B14F-4D97-AF65-F5344CB8AC3E}">
        <p14:creationId xmlns:p14="http://schemas.microsoft.com/office/powerpoint/2010/main" val="4206509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83499" y="-21038"/>
            <a:ext cx="10608501" cy="953761"/>
          </a:xfrm>
          <a:prstGeom prst="rect">
            <a:avLst/>
          </a:prstGeom>
        </p:spPr>
        <p:txBody>
          <a:bodyPr/>
          <a:lstStyle>
            <a:lvl1pPr algn="l">
              <a:defRPr sz="4800" b="0">
                <a:solidFill>
                  <a:schemeClr val="tx1"/>
                </a:solidFill>
              </a:defRPr>
            </a:lvl1pPr>
          </a:lstStyle>
          <a:p>
            <a:r>
              <a:rPr lang="fr-FR" dirty="0"/>
              <a:t>Modifiez le style du titre</a:t>
            </a:r>
          </a:p>
        </p:txBody>
      </p:sp>
      <p:sp>
        <p:nvSpPr>
          <p:cNvPr id="8" name="Espace réservé du contenu 7"/>
          <p:cNvSpPr>
            <a:spLocks noGrp="1"/>
          </p:cNvSpPr>
          <p:nvPr>
            <p:ph sz="quarter" idx="10"/>
          </p:nvPr>
        </p:nvSpPr>
        <p:spPr>
          <a:xfrm>
            <a:off x="527381" y="1220754"/>
            <a:ext cx="11521281" cy="2317494"/>
          </a:xfrm>
          <a:prstGeom prst="rect">
            <a:avLst/>
          </a:prstGeom>
        </p:spPr>
        <p:txBody>
          <a:bodyPr/>
          <a:lstStyle>
            <a:lvl1pPr>
              <a:defRPr sz="3200"/>
            </a:lvl1pPr>
            <a:lvl2pPr>
              <a:defRPr sz="2667"/>
            </a:lvl2pPr>
            <a:lvl3pPr>
              <a:defRPr sz="2400"/>
            </a:lvl3pPr>
            <a:lvl4pPr>
              <a:defRPr sz="2133"/>
            </a:lvl4pPr>
            <a:lvl5pPr>
              <a:defRPr sz="2133"/>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4"/>
          </p:nvPr>
        </p:nvSpPr>
        <p:spPr>
          <a:xfrm>
            <a:off x="10800523" y="6309320"/>
            <a:ext cx="1312333" cy="364067"/>
          </a:xfrm>
          <a:prstGeom prst="rect">
            <a:avLst/>
          </a:prstGeom>
        </p:spPr>
        <p:txBody>
          <a:bodyPr/>
          <a:lstStyle/>
          <a:p>
            <a:fld id="{7D352A86-3593-4E21-AAF6-80702D7074AD}" type="slidenum">
              <a:rPr lang="fr-FR" smtClean="0"/>
              <a:t>‹N°›</a:t>
            </a:fld>
            <a:endParaRPr lang="fr-FR" dirty="0"/>
          </a:p>
        </p:txBody>
      </p:sp>
    </p:spTree>
    <p:extLst>
      <p:ext uri="{BB962C8B-B14F-4D97-AF65-F5344CB8AC3E}">
        <p14:creationId xmlns:p14="http://schemas.microsoft.com/office/powerpoint/2010/main" val="3152385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83499" y="-21038"/>
            <a:ext cx="10608501" cy="953761"/>
          </a:xfrm>
          <a:prstGeom prst="rect">
            <a:avLst/>
          </a:prstGeom>
        </p:spPr>
        <p:txBody>
          <a:bodyPr/>
          <a:lstStyle>
            <a:lvl1pPr algn="l">
              <a:defRPr sz="4800" b="0">
                <a:solidFill>
                  <a:schemeClr val="tx1"/>
                </a:solidFill>
              </a:defRPr>
            </a:lvl1pPr>
          </a:lstStyle>
          <a:p>
            <a:r>
              <a:rPr lang="fr-FR" dirty="0"/>
              <a:t>Modifiez le style du titre</a:t>
            </a:r>
          </a:p>
        </p:txBody>
      </p:sp>
      <p:sp>
        <p:nvSpPr>
          <p:cNvPr id="8" name="Espace réservé du contenu 7"/>
          <p:cNvSpPr>
            <a:spLocks noGrp="1"/>
          </p:cNvSpPr>
          <p:nvPr>
            <p:ph sz="quarter" idx="10"/>
          </p:nvPr>
        </p:nvSpPr>
        <p:spPr>
          <a:xfrm>
            <a:off x="527381" y="1220754"/>
            <a:ext cx="11521281" cy="2317494"/>
          </a:xfrm>
          <a:prstGeom prst="rect">
            <a:avLst/>
          </a:prstGeom>
        </p:spPr>
        <p:txBody>
          <a:bodyPr/>
          <a:lstStyle>
            <a:lvl1pPr>
              <a:defRPr sz="3200"/>
            </a:lvl1pPr>
            <a:lvl2pPr>
              <a:defRPr sz="2667"/>
            </a:lvl2pPr>
            <a:lvl3pPr>
              <a:defRPr sz="2400"/>
            </a:lvl3pPr>
            <a:lvl4pPr>
              <a:defRPr sz="2133"/>
            </a:lvl4pPr>
            <a:lvl5pPr>
              <a:defRPr sz="2133"/>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4"/>
          </p:nvPr>
        </p:nvSpPr>
        <p:spPr>
          <a:xfrm>
            <a:off x="10800523" y="6309320"/>
            <a:ext cx="1312333" cy="364067"/>
          </a:xfrm>
          <a:prstGeom prst="rect">
            <a:avLst/>
          </a:prstGeom>
        </p:spPr>
        <p:txBody>
          <a:bodyPr/>
          <a:lstStyle/>
          <a:p>
            <a:fld id="{7D352A86-3593-4E21-AAF6-80702D7074AD}" type="slidenum">
              <a:rPr lang="fr-FR" smtClean="0"/>
              <a:t>‹N°›</a:t>
            </a:fld>
            <a:endParaRPr lang="fr-FR" dirty="0"/>
          </a:p>
        </p:txBody>
      </p:sp>
    </p:spTree>
    <p:extLst>
      <p:ext uri="{BB962C8B-B14F-4D97-AF65-F5344CB8AC3E}">
        <p14:creationId xmlns:p14="http://schemas.microsoft.com/office/powerpoint/2010/main" val="4131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TITRE_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800"/>
            </a:lvl1pPr>
          </a:lstStyle>
          <a:p>
            <a:r>
              <a:rPr lang="fr-FR"/>
              <a:t>Cliquez et modifiez le titre</a:t>
            </a:r>
          </a:p>
        </p:txBody>
      </p:sp>
      <p:sp>
        <p:nvSpPr>
          <p:cNvPr id="3" name="Espace réservé du contenu 2"/>
          <p:cNvSpPr>
            <a:spLocks noGrp="1"/>
          </p:cNvSpPr>
          <p:nvPr>
            <p:ph idx="1"/>
          </p:nvPr>
        </p:nvSpPr>
        <p:spPr>
          <a:xfrm>
            <a:off x="1822375" y="1800000"/>
            <a:ext cx="9169476" cy="1166473"/>
          </a:xfrm>
        </p:spPr>
        <p:txBody>
          <a:bodyPr/>
          <a:lstStyle>
            <a:lvl3pPr>
              <a:defRPr>
                <a:solidFill>
                  <a:schemeClr val="bg2"/>
                </a:solidFill>
              </a:defRPr>
            </a:lvl3pPr>
          </a:lstStyle>
          <a:p>
            <a:pPr lvl="0"/>
            <a:r>
              <a:rPr lang="fr-FR"/>
              <a:t>Cliquez pour 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2687338416"/>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83499" y="-21038"/>
            <a:ext cx="10608501" cy="953761"/>
          </a:xfrm>
          <a:prstGeom prst="rect">
            <a:avLst/>
          </a:prstGeom>
        </p:spPr>
        <p:txBody>
          <a:bodyPr/>
          <a:lstStyle>
            <a:lvl1pPr algn="l">
              <a:defRPr sz="4800" b="0">
                <a:solidFill>
                  <a:schemeClr val="tx1"/>
                </a:solidFill>
              </a:defRPr>
            </a:lvl1pPr>
          </a:lstStyle>
          <a:p>
            <a:r>
              <a:rPr lang="fr-FR" dirty="0"/>
              <a:t>Modifiez le style du titre</a:t>
            </a:r>
          </a:p>
        </p:txBody>
      </p:sp>
      <p:sp>
        <p:nvSpPr>
          <p:cNvPr id="8" name="Espace réservé du contenu 7"/>
          <p:cNvSpPr>
            <a:spLocks noGrp="1"/>
          </p:cNvSpPr>
          <p:nvPr>
            <p:ph sz="quarter" idx="10"/>
          </p:nvPr>
        </p:nvSpPr>
        <p:spPr>
          <a:xfrm>
            <a:off x="527381" y="1220754"/>
            <a:ext cx="11521281" cy="2317494"/>
          </a:xfrm>
          <a:prstGeom prst="rect">
            <a:avLst/>
          </a:prstGeom>
        </p:spPr>
        <p:txBody>
          <a:bodyPr/>
          <a:lstStyle>
            <a:lvl1pPr>
              <a:defRPr sz="3200"/>
            </a:lvl1pPr>
            <a:lvl2pPr>
              <a:defRPr sz="2667"/>
            </a:lvl2pPr>
            <a:lvl3pPr>
              <a:defRPr sz="2400"/>
            </a:lvl3pPr>
            <a:lvl4pPr>
              <a:defRPr sz="2133"/>
            </a:lvl4pPr>
            <a:lvl5pPr>
              <a:defRPr sz="2133"/>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4"/>
          </p:nvPr>
        </p:nvSpPr>
        <p:spPr>
          <a:xfrm>
            <a:off x="10800523" y="6309320"/>
            <a:ext cx="1312333" cy="364067"/>
          </a:xfrm>
          <a:prstGeom prst="rect">
            <a:avLst/>
          </a:prstGeom>
        </p:spPr>
        <p:txBody>
          <a:bodyPr/>
          <a:lstStyle/>
          <a:p>
            <a:fld id="{7D352A86-3593-4E21-AAF6-80702D7074AD}" type="slidenum">
              <a:rPr lang="fr-FR" smtClean="0"/>
              <a:t>‹N°›</a:t>
            </a:fld>
            <a:endParaRPr lang="fr-FR" dirty="0"/>
          </a:p>
        </p:txBody>
      </p:sp>
    </p:spTree>
    <p:extLst>
      <p:ext uri="{BB962C8B-B14F-4D97-AF65-F5344CB8AC3E}">
        <p14:creationId xmlns:p14="http://schemas.microsoft.com/office/powerpoint/2010/main" val="435295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83499" y="-21038"/>
            <a:ext cx="10608501" cy="953761"/>
          </a:xfrm>
          <a:prstGeom prst="rect">
            <a:avLst/>
          </a:prstGeom>
        </p:spPr>
        <p:txBody>
          <a:bodyPr/>
          <a:lstStyle>
            <a:lvl1pPr algn="l">
              <a:defRPr sz="4800" b="0">
                <a:solidFill>
                  <a:schemeClr val="tx1"/>
                </a:solidFill>
              </a:defRPr>
            </a:lvl1pPr>
          </a:lstStyle>
          <a:p>
            <a:r>
              <a:rPr lang="fr-FR" dirty="0"/>
              <a:t>Modifiez le style du titre</a:t>
            </a:r>
          </a:p>
        </p:txBody>
      </p:sp>
      <p:sp>
        <p:nvSpPr>
          <p:cNvPr id="8" name="Espace réservé du contenu 7"/>
          <p:cNvSpPr>
            <a:spLocks noGrp="1"/>
          </p:cNvSpPr>
          <p:nvPr>
            <p:ph sz="quarter" idx="10"/>
          </p:nvPr>
        </p:nvSpPr>
        <p:spPr>
          <a:xfrm>
            <a:off x="527381" y="1220754"/>
            <a:ext cx="11521281" cy="2317494"/>
          </a:xfrm>
          <a:prstGeom prst="rect">
            <a:avLst/>
          </a:prstGeom>
        </p:spPr>
        <p:txBody>
          <a:bodyPr/>
          <a:lstStyle>
            <a:lvl1pPr>
              <a:defRPr sz="3200"/>
            </a:lvl1pPr>
            <a:lvl2pPr>
              <a:defRPr sz="2667"/>
            </a:lvl2pPr>
            <a:lvl3pPr>
              <a:defRPr sz="2400"/>
            </a:lvl3pPr>
            <a:lvl4pPr>
              <a:defRPr sz="2133"/>
            </a:lvl4pPr>
            <a:lvl5pPr>
              <a:defRPr sz="2133"/>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4"/>
          </p:nvPr>
        </p:nvSpPr>
        <p:spPr>
          <a:xfrm>
            <a:off x="10800523" y="6309320"/>
            <a:ext cx="1312333" cy="364067"/>
          </a:xfrm>
          <a:prstGeom prst="rect">
            <a:avLst/>
          </a:prstGeom>
        </p:spPr>
        <p:txBody>
          <a:bodyPr/>
          <a:lstStyle/>
          <a:p>
            <a:fld id="{7D352A86-3593-4E21-AAF6-80702D7074AD}" type="slidenum">
              <a:rPr lang="fr-FR" smtClean="0"/>
              <a:t>‹N°›</a:t>
            </a:fld>
            <a:endParaRPr lang="fr-FR" dirty="0"/>
          </a:p>
        </p:txBody>
      </p:sp>
    </p:spTree>
    <p:extLst>
      <p:ext uri="{BB962C8B-B14F-4D97-AF65-F5344CB8AC3E}">
        <p14:creationId xmlns:p14="http://schemas.microsoft.com/office/powerpoint/2010/main" val="1476223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83499" y="-21038"/>
            <a:ext cx="10608501" cy="953761"/>
          </a:xfrm>
          <a:prstGeom prst="rect">
            <a:avLst/>
          </a:prstGeom>
        </p:spPr>
        <p:txBody>
          <a:bodyPr/>
          <a:lstStyle>
            <a:lvl1pPr algn="l">
              <a:defRPr sz="4800" b="0">
                <a:solidFill>
                  <a:schemeClr val="tx1"/>
                </a:solidFill>
              </a:defRPr>
            </a:lvl1pPr>
          </a:lstStyle>
          <a:p>
            <a:r>
              <a:rPr lang="fr-FR" dirty="0"/>
              <a:t>Modifiez le style du titre</a:t>
            </a:r>
          </a:p>
        </p:txBody>
      </p:sp>
      <p:sp>
        <p:nvSpPr>
          <p:cNvPr id="8" name="Espace réservé du contenu 7"/>
          <p:cNvSpPr>
            <a:spLocks noGrp="1"/>
          </p:cNvSpPr>
          <p:nvPr>
            <p:ph sz="quarter" idx="10"/>
          </p:nvPr>
        </p:nvSpPr>
        <p:spPr>
          <a:xfrm>
            <a:off x="527381" y="1220754"/>
            <a:ext cx="11521281" cy="2317494"/>
          </a:xfrm>
          <a:prstGeom prst="rect">
            <a:avLst/>
          </a:prstGeom>
        </p:spPr>
        <p:txBody>
          <a:bodyPr/>
          <a:lstStyle>
            <a:lvl1pPr>
              <a:defRPr sz="3200"/>
            </a:lvl1pPr>
            <a:lvl2pPr>
              <a:defRPr sz="2667"/>
            </a:lvl2pPr>
            <a:lvl3pPr>
              <a:defRPr sz="2400"/>
            </a:lvl3pPr>
            <a:lvl4pPr>
              <a:defRPr sz="2133"/>
            </a:lvl4pPr>
            <a:lvl5pPr>
              <a:defRPr sz="2133"/>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4"/>
          </p:nvPr>
        </p:nvSpPr>
        <p:spPr>
          <a:xfrm>
            <a:off x="10800523" y="6309320"/>
            <a:ext cx="1312333" cy="364067"/>
          </a:xfrm>
          <a:prstGeom prst="rect">
            <a:avLst/>
          </a:prstGeom>
        </p:spPr>
        <p:txBody>
          <a:bodyPr/>
          <a:lstStyle/>
          <a:p>
            <a:fld id="{7D352A86-3593-4E21-AAF6-80702D7074AD}" type="slidenum">
              <a:rPr lang="fr-FR" smtClean="0"/>
              <a:t>‹N°›</a:t>
            </a:fld>
            <a:endParaRPr lang="fr-FR" dirty="0"/>
          </a:p>
        </p:txBody>
      </p:sp>
    </p:spTree>
    <p:extLst>
      <p:ext uri="{BB962C8B-B14F-4D97-AF65-F5344CB8AC3E}">
        <p14:creationId xmlns:p14="http://schemas.microsoft.com/office/powerpoint/2010/main" val="1183276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RE_PRESENTA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09277"/>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SOMMAIR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474016"/>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PAGE DE CHAP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83122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RE_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790759"/>
      </p:ext>
    </p:extLst>
  </p:cSld>
  <p:clrMapOvr>
    <a:masterClrMapping/>
  </p:clrMapOvr>
  <p:transition spd="slow">
    <p:wipe dir="r"/>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CONTENU (Texte&amp;Graphiqu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05977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REF_1_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305291"/>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6_REF_2_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97948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ONTENU (Texte&amp;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800"/>
            </a:lvl1pPr>
          </a:lstStyle>
          <a:p>
            <a:r>
              <a:rPr lang="fr-FR"/>
              <a:t>Cliquez et modifiez le titre</a:t>
            </a:r>
          </a:p>
        </p:txBody>
      </p:sp>
      <p:sp>
        <p:nvSpPr>
          <p:cNvPr id="3" name="Espace réservé du contenu 2"/>
          <p:cNvSpPr>
            <a:spLocks noGrp="1"/>
          </p:cNvSpPr>
          <p:nvPr>
            <p:ph idx="1"/>
          </p:nvPr>
        </p:nvSpPr>
        <p:spPr>
          <a:xfrm>
            <a:off x="1822374" y="1800000"/>
            <a:ext cx="9169476" cy="332399"/>
          </a:xfrm>
        </p:spPr>
        <p:txBody>
          <a:bodyPr/>
          <a:lstStyle/>
          <a:p>
            <a:pPr lvl="0"/>
            <a:r>
              <a:rPr lang="fr-FR"/>
              <a:t>Cliquez pour modifier les styles du texte du masque</a:t>
            </a:r>
          </a:p>
        </p:txBody>
      </p:sp>
      <p:sp>
        <p:nvSpPr>
          <p:cNvPr id="9" name="Espace réservé du graphique 8"/>
          <p:cNvSpPr>
            <a:spLocks noGrp="1"/>
          </p:cNvSpPr>
          <p:nvPr>
            <p:ph type="chart" sz="quarter" idx="13"/>
          </p:nvPr>
        </p:nvSpPr>
        <p:spPr>
          <a:xfrm>
            <a:off x="1822374" y="2546831"/>
            <a:ext cx="9169476" cy="249299"/>
          </a:xfrm>
        </p:spPr>
        <p:txBody>
          <a:bodyPr/>
          <a:lstStyle>
            <a:lvl1pPr>
              <a:defRPr sz="1800"/>
            </a:lvl1pPr>
          </a:lstStyle>
          <a:p>
            <a:endParaRPr lang="fr-FR"/>
          </a:p>
        </p:txBody>
      </p:sp>
    </p:spTree>
    <p:extLst>
      <p:ext uri="{BB962C8B-B14F-4D97-AF65-F5344CB8AC3E}">
        <p14:creationId xmlns:p14="http://schemas.microsoft.com/office/powerpoint/2010/main" val="358251880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CONTENU_TEXTE_1_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86559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7_CONTENU_TEXTE_1_GRAPH">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12873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8_CONTENU_2_COLONN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660699"/>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9_CAR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954374"/>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0_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179819"/>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1_SANS_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58337"/>
      </p:ext>
    </p:extLst>
  </p:cSld>
  <p:clrMapOvr>
    <a:masterClrMapping/>
  </p:clrMapOvr>
  <p:transition spd="slow">
    <p:wip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2_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6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7F2CD8-1C52-4066-B23A-91BCC110089C}"/>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lIns="68580" tIns="34290" rIns="68580" bIns="34290">
            <a:noAutofit/>
          </a:bodyPr>
          <a:lstStyle>
            <a:lvl1pPr marL="0" indent="0">
              <a:buNone/>
              <a:defRPr>
                <a:solidFill>
                  <a:schemeClr val="bg1">
                    <a:lumMod val="75000"/>
                  </a:schemeClr>
                </a:solidFill>
              </a:defRPr>
            </a:lvl1pPr>
          </a:lstStyle>
          <a:p>
            <a:endParaRPr lang="en-US" dirty="0"/>
          </a:p>
        </p:txBody>
      </p:sp>
    </p:spTree>
    <p:extLst>
      <p:ext uri="{BB962C8B-B14F-4D97-AF65-F5344CB8AC3E}">
        <p14:creationId xmlns:p14="http://schemas.microsoft.com/office/powerpoint/2010/main" val="375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83499" y="-21038"/>
            <a:ext cx="10608501" cy="953761"/>
          </a:xfrm>
          <a:prstGeom prst="rect">
            <a:avLst/>
          </a:prstGeom>
        </p:spPr>
        <p:txBody>
          <a:bodyPr/>
          <a:lstStyle>
            <a:lvl1pPr algn="l">
              <a:defRPr sz="4800" b="0">
                <a:solidFill>
                  <a:schemeClr val="tx1"/>
                </a:solidFill>
              </a:defRPr>
            </a:lvl1pPr>
          </a:lstStyle>
          <a:p>
            <a:r>
              <a:rPr lang="fr-FR" dirty="0"/>
              <a:t>Modifiez le style du titre</a:t>
            </a:r>
          </a:p>
        </p:txBody>
      </p:sp>
      <p:sp>
        <p:nvSpPr>
          <p:cNvPr id="8" name="Espace réservé du contenu 7"/>
          <p:cNvSpPr>
            <a:spLocks noGrp="1"/>
          </p:cNvSpPr>
          <p:nvPr>
            <p:ph sz="quarter" idx="10"/>
          </p:nvPr>
        </p:nvSpPr>
        <p:spPr>
          <a:xfrm>
            <a:off x="527381" y="1220754"/>
            <a:ext cx="11521281" cy="2248757"/>
          </a:xfrm>
          <a:prstGeom prst="rect">
            <a:avLst/>
          </a:prstGeom>
        </p:spPr>
        <p:txBody>
          <a:bodyPr/>
          <a:lstStyle>
            <a:lvl1pPr>
              <a:defRPr sz="3200"/>
            </a:lvl1pPr>
            <a:lvl2pPr>
              <a:defRPr sz="2667"/>
            </a:lvl2pPr>
            <a:lvl3pPr>
              <a:defRPr sz="2400"/>
            </a:lvl3pPr>
            <a:lvl4pPr>
              <a:defRPr sz="2133"/>
            </a:lvl4pPr>
            <a:lvl5pPr>
              <a:defRPr sz="2133"/>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4"/>
          </p:nvPr>
        </p:nvSpPr>
        <p:spPr>
          <a:xfrm>
            <a:off x="10800523" y="6309320"/>
            <a:ext cx="1312333" cy="364067"/>
          </a:xfrm>
          <a:prstGeom prst="rect">
            <a:avLst/>
          </a:prstGeom>
        </p:spPr>
        <p:txBody>
          <a:bodyPr/>
          <a:lstStyle/>
          <a:p>
            <a:fld id="{7D352A86-3593-4E21-AAF6-80702D7074AD}" type="slidenum">
              <a:rPr lang="fr-FR" smtClean="0"/>
              <a:t>‹N°›</a:t>
            </a:fld>
            <a:endParaRPr lang="fr-FR" dirty="0"/>
          </a:p>
        </p:txBody>
      </p:sp>
    </p:spTree>
    <p:extLst>
      <p:ext uri="{BB962C8B-B14F-4D97-AF65-F5344CB8AC3E}">
        <p14:creationId xmlns:p14="http://schemas.microsoft.com/office/powerpoint/2010/main" val="2635108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436A8CB-50E6-40F1-947F-B7F57AF52E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0738"/>
            <a:ext cx="12192000" cy="609600"/>
          </a:xfrm>
          <a:prstGeom prst="rect">
            <a:avLst/>
          </a:prstGeom>
        </p:spPr>
      </p:pic>
      <p:sp>
        <p:nvSpPr>
          <p:cNvPr id="2" name="Titre 1">
            <a:extLst>
              <a:ext uri="{FF2B5EF4-FFF2-40B4-BE49-F238E27FC236}">
                <a16:creationId xmlns:a16="http://schemas.microsoft.com/office/drawing/2014/main" id="{94A24223-68C5-4F16-B3B4-A88046EFCC26}"/>
              </a:ext>
            </a:extLst>
          </p:cNvPr>
          <p:cNvSpPr>
            <a:spLocks noGrp="1"/>
          </p:cNvSpPr>
          <p:nvPr>
            <p:ph type="title"/>
          </p:nvPr>
        </p:nvSpPr>
        <p:spPr>
          <a:xfrm>
            <a:off x="838200" y="365125"/>
            <a:ext cx="10515600" cy="609601"/>
          </a:xfrm>
        </p:spPr>
        <p:txBody>
          <a:body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6429ED8B-B093-4C5C-9E0C-27799701040C}"/>
              </a:ext>
            </a:extLst>
          </p:cNvPr>
          <p:cNvSpPr>
            <a:spLocks noGrp="1"/>
          </p:cNvSpPr>
          <p:nvPr>
            <p:ph sz="half" idx="1"/>
          </p:nvPr>
        </p:nvSpPr>
        <p:spPr>
          <a:xfrm>
            <a:off x="838200" y="1237673"/>
            <a:ext cx="10515600" cy="493929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A88BB48C-CC3B-4CA6-B112-04278C4D303E}"/>
              </a:ext>
            </a:extLst>
          </p:cNvPr>
          <p:cNvSpPr>
            <a:spLocks noGrp="1"/>
          </p:cNvSpPr>
          <p:nvPr>
            <p:ph type="sldNum" sz="quarter" idx="12"/>
          </p:nvPr>
        </p:nvSpPr>
        <p:spPr/>
        <p:txBody>
          <a:bodyPr/>
          <a:lstStyle/>
          <a:p>
            <a:endParaRPr lang="fr-FR" dirty="0"/>
          </a:p>
        </p:txBody>
      </p:sp>
    </p:spTree>
    <p:extLst>
      <p:ext uri="{BB962C8B-B14F-4D97-AF65-F5344CB8AC3E}">
        <p14:creationId xmlns:p14="http://schemas.microsoft.com/office/powerpoint/2010/main" val="4173497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REF_1_IMAGE">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800"/>
            </a:lvl1pPr>
          </a:lstStyle>
          <a:p>
            <a:r>
              <a:rPr lang="fr-FR"/>
              <a:t>Cliquez et modifiez le titre</a:t>
            </a:r>
          </a:p>
        </p:txBody>
      </p:sp>
      <p:sp>
        <p:nvSpPr>
          <p:cNvPr id="7" name="Espace réservé pour une image  6"/>
          <p:cNvSpPr>
            <a:spLocks noGrp="1"/>
          </p:cNvSpPr>
          <p:nvPr>
            <p:ph type="pic" sz="quarter" idx="13"/>
          </p:nvPr>
        </p:nvSpPr>
        <p:spPr>
          <a:xfrm>
            <a:off x="1" y="1800001"/>
            <a:ext cx="12191999" cy="4487687"/>
          </a:xfrm>
        </p:spPr>
        <p:txBody>
          <a:bodyPr>
            <a:noAutofit/>
          </a:bodyPr>
          <a:lstStyle>
            <a:lvl1pPr>
              <a:defRPr sz="1600"/>
            </a:lvl1pPr>
          </a:lstStyle>
          <a:p>
            <a:endParaRPr lang="fr-FR"/>
          </a:p>
        </p:txBody>
      </p:sp>
      <p:sp>
        <p:nvSpPr>
          <p:cNvPr id="10" name="Espace réservé du texte 9"/>
          <p:cNvSpPr>
            <a:spLocks noGrp="1"/>
          </p:cNvSpPr>
          <p:nvPr>
            <p:ph type="body" sz="quarter" idx="14" hasCustomPrompt="1"/>
          </p:nvPr>
        </p:nvSpPr>
        <p:spPr>
          <a:xfrm>
            <a:off x="1812914" y="1505765"/>
            <a:ext cx="10174319" cy="225703"/>
          </a:xfrm>
        </p:spPr>
        <p:txBody>
          <a:bodyPr anchor="b">
            <a:normAutofit/>
          </a:bodyPr>
          <a:lstStyle>
            <a:lvl1pPr algn="r">
              <a:defRPr lang="fr-FR" sz="1400" kern="1200" dirty="0" smtClean="0">
                <a:solidFill>
                  <a:schemeClr val="bg2"/>
                </a:solidFill>
                <a:latin typeface="Century Gothic" panose="020B0502020202020204" pitchFamily="34" charset="0"/>
                <a:ea typeface="+mn-ea"/>
                <a:cs typeface="+mn-cs"/>
              </a:defRPr>
            </a:lvl1pPr>
            <a:lvl2pPr>
              <a:defRPr sz="1000"/>
            </a:lvl2pPr>
            <a:lvl3pPr>
              <a:defRPr sz="1000"/>
            </a:lvl3pPr>
            <a:lvl4pPr>
              <a:defRPr sz="1000"/>
            </a:lvl4pPr>
            <a:lvl5pPr>
              <a:defRPr sz="1000"/>
            </a:lvl5pPr>
          </a:lstStyle>
          <a:p>
            <a:pPr lvl="0"/>
            <a:r>
              <a:rPr lang="fr-FR"/>
              <a:t>Cliquez pour modifier les styles du texte du masque</a:t>
            </a:r>
          </a:p>
        </p:txBody>
      </p:sp>
      <p:sp>
        <p:nvSpPr>
          <p:cNvPr id="16" name="Espace réservé du texte 9"/>
          <p:cNvSpPr>
            <a:spLocks noGrp="1"/>
          </p:cNvSpPr>
          <p:nvPr>
            <p:ph type="body" sz="quarter" idx="18" hasCustomPrompt="1"/>
          </p:nvPr>
        </p:nvSpPr>
        <p:spPr>
          <a:xfrm>
            <a:off x="8078304" y="6047465"/>
            <a:ext cx="4005952" cy="169278"/>
          </a:xfrm>
        </p:spPr>
        <p:txBody>
          <a:bodyPr anchor="b">
            <a:normAutofit/>
          </a:bodyPr>
          <a:lstStyle>
            <a:lvl1pPr algn="r">
              <a:defRPr lang="fr-FR" sz="900" kern="1200" dirty="0" smtClean="0">
                <a:solidFill>
                  <a:schemeClr val="bg2"/>
                </a:solidFill>
                <a:latin typeface="Century Gothic" panose="020B0502020202020204" pitchFamily="34" charset="0"/>
                <a:ea typeface="+mn-ea"/>
                <a:cs typeface="+mn-cs"/>
              </a:defRPr>
            </a:lvl1pPr>
            <a:lvl2pPr>
              <a:defRPr sz="1000"/>
            </a:lvl2pPr>
            <a:lvl3pPr>
              <a:defRPr sz="1000"/>
            </a:lvl3pPr>
            <a:lvl4pPr>
              <a:defRPr sz="1000"/>
            </a:lvl4pPr>
            <a:lvl5pPr>
              <a:defRPr sz="1000"/>
            </a:lvl5pPr>
          </a:lstStyle>
          <a:p>
            <a:pPr lvl="0"/>
            <a:r>
              <a:rPr lang="fr-FR"/>
              <a:t>cliquez pour modifier les styles du texte du masque</a:t>
            </a:r>
          </a:p>
        </p:txBody>
      </p:sp>
    </p:spTree>
    <p:extLst>
      <p:ext uri="{BB962C8B-B14F-4D97-AF65-F5344CB8AC3E}">
        <p14:creationId xmlns:p14="http://schemas.microsoft.com/office/powerpoint/2010/main" val="2019258032"/>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D13B4E5-7FCF-4DCB-A655-AFA88B5B9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0738"/>
            <a:ext cx="12192000" cy="609600"/>
          </a:xfrm>
          <a:prstGeom prst="rect">
            <a:avLst/>
          </a:prstGeom>
        </p:spPr>
      </p:pic>
      <p:sp>
        <p:nvSpPr>
          <p:cNvPr id="2" name="Titre 1">
            <a:extLst>
              <a:ext uri="{FF2B5EF4-FFF2-40B4-BE49-F238E27FC236}">
                <a16:creationId xmlns:a16="http://schemas.microsoft.com/office/drawing/2014/main" id="{72BA6C48-A9B0-41CB-8B65-43561E8B21EE}"/>
              </a:ext>
            </a:extLst>
          </p:cNvPr>
          <p:cNvSpPr>
            <a:spLocks noGrp="1"/>
          </p:cNvSpPr>
          <p:nvPr>
            <p:ph type="title"/>
          </p:nvPr>
        </p:nvSpPr>
        <p:spPr>
          <a:xfrm>
            <a:off x="839788" y="365125"/>
            <a:ext cx="10515600" cy="707217"/>
          </a:xfrm>
        </p:spPr>
        <p:txBody>
          <a:body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F4331B6C-07B2-45C2-91A5-5D01975CB89F}"/>
              </a:ext>
            </a:extLst>
          </p:cNvPr>
          <p:cNvSpPr>
            <a:spLocks noGrp="1"/>
          </p:cNvSpPr>
          <p:nvPr>
            <p:ph type="body" idx="1"/>
          </p:nvPr>
        </p:nvSpPr>
        <p:spPr>
          <a:xfrm>
            <a:off x="862014" y="138613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24ED4A09-BF77-49AD-A20D-C8F498534DC3}"/>
              </a:ext>
            </a:extLst>
          </p:cNvPr>
          <p:cNvSpPr>
            <a:spLocks noGrp="1"/>
          </p:cNvSpPr>
          <p:nvPr>
            <p:ph sz="half" idx="2"/>
          </p:nvPr>
        </p:nvSpPr>
        <p:spPr>
          <a:xfrm>
            <a:off x="839788" y="2210045"/>
            <a:ext cx="5157787" cy="397961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a:extLst>
              <a:ext uri="{FF2B5EF4-FFF2-40B4-BE49-F238E27FC236}">
                <a16:creationId xmlns:a16="http://schemas.microsoft.com/office/drawing/2014/main" id="{BD442288-425C-4DF3-8F4C-C7F80E48BF50}"/>
              </a:ext>
            </a:extLst>
          </p:cNvPr>
          <p:cNvSpPr>
            <a:spLocks noGrp="1"/>
          </p:cNvSpPr>
          <p:nvPr>
            <p:ph type="body" sz="quarter" idx="3"/>
          </p:nvPr>
        </p:nvSpPr>
        <p:spPr>
          <a:xfrm>
            <a:off x="6172200" y="138613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99A523A-75A2-4418-B31C-236FF06669D8}"/>
              </a:ext>
            </a:extLst>
          </p:cNvPr>
          <p:cNvSpPr>
            <a:spLocks noGrp="1"/>
          </p:cNvSpPr>
          <p:nvPr>
            <p:ph sz="quarter" idx="4"/>
          </p:nvPr>
        </p:nvSpPr>
        <p:spPr>
          <a:xfrm>
            <a:off x="6172200" y="2210045"/>
            <a:ext cx="5183188" cy="397961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du numéro de diapositive 8">
            <a:extLst>
              <a:ext uri="{FF2B5EF4-FFF2-40B4-BE49-F238E27FC236}">
                <a16:creationId xmlns:a16="http://schemas.microsoft.com/office/drawing/2014/main" id="{F939D628-302B-4994-A80C-D610217E8528}"/>
              </a:ext>
            </a:extLst>
          </p:cNvPr>
          <p:cNvSpPr>
            <a:spLocks noGrp="1"/>
          </p:cNvSpPr>
          <p:nvPr>
            <p:ph type="sldNum" sz="quarter" idx="12"/>
          </p:nvPr>
        </p:nvSpPr>
        <p:spPr/>
        <p:txBody>
          <a:bodyPr/>
          <a:lstStyle/>
          <a:p>
            <a:endParaRPr lang="fr-FR" dirty="0"/>
          </a:p>
        </p:txBody>
      </p:sp>
    </p:spTree>
    <p:extLst>
      <p:ext uri="{BB962C8B-B14F-4D97-AF65-F5344CB8AC3E}">
        <p14:creationId xmlns:p14="http://schemas.microsoft.com/office/powerpoint/2010/main" val="2008225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Picture 2" descr="F:\LOGOS - VISUELS\affiches\fond roug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9748" t="22625" r="10308" b="50272"/>
          <a:stretch/>
        </p:blipFill>
        <p:spPr bwMode="auto">
          <a:xfrm>
            <a:off x="0" y="-27384"/>
            <a:ext cx="12192000" cy="587954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3"/>
          <p:cNvCxnSpPr/>
          <p:nvPr userDrawn="1"/>
        </p:nvCxnSpPr>
        <p:spPr>
          <a:xfrm flipV="1">
            <a:off x="158400" y="164637"/>
            <a:ext cx="0" cy="56875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userDrawn="1"/>
        </p:nvCxnSpPr>
        <p:spPr>
          <a:xfrm>
            <a:off x="158400" y="176875"/>
            <a:ext cx="116172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userDrawn="1"/>
        </p:nvCxnSpPr>
        <p:spPr>
          <a:xfrm flipV="1">
            <a:off x="11773351" y="164637"/>
            <a:ext cx="0" cy="6340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3595" y="2436899"/>
            <a:ext cx="12178404" cy="1143000"/>
          </a:xfrm>
          <a:prstGeom prst="rect">
            <a:avLst/>
          </a:prstGeom>
        </p:spPr>
        <p:txBody>
          <a:bodyPr/>
          <a:lstStyle>
            <a:lvl1pPr>
              <a:defRPr b="1">
                <a:solidFill>
                  <a:schemeClr val="bg1"/>
                </a:solidFill>
              </a:defRPr>
            </a:lvl1pPr>
          </a:lstStyle>
          <a:p>
            <a:r>
              <a:rPr lang="fr-FR" dirty="0"/>
              <a:t>Modifiez le style du titre</a:t>
            </a:r>
          </a:p>
        </p:txBody>
      </p:sp>
      <p:grpSp>
        <p:nvGrpSpPr>
          <p:cNvPr id="14" name="Groupe 13"/>
          <p:cNvGrpSpPr/>
          <p:nvPr userDrawn="1"/>
        </p:nvGrpSpPr>
        <p:grpSpPr>
          <a:xfrm>
            <a:off x="95782" y="65882"/>
            <a:ext cx="1487717" cy="1058863"/>
            <a:chOff x="779973" y="3059350"/>
            <a:chExt cx="1775805" cy="1231095"/>
          </a:xfrm>
        </p:grpSpPr>
        <p:sp>
          <p:nvSpPr>
            <p:cNvPr id="15" name="Rectangle 14"/>
            <p:cNvSpPr/>
            <p:nvPr/>
          </p:nvSpPr>
          <p:spPr>
            <a:xfrm>
              <a:off x="1763688" y="3441102"/>
              <a:ext cx="648072" cy="578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6" name="Image 15"/>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72228" b="88381"/>
            <a:stretch/>
          </p:blipFill>
          <p:spPr>
            <a:xfrm>
              <a:off x="779973" y="3059350"/>
              <a:ext cx="1775805" cy="1231095"/>
            </a:xfrm>
            <a:prstGeom prst="rect">
              <a:avLst/>
            </a:prstGeom>
          </p:spPr>
        </p:pic>
      </p:grpSp>
    </p:spTree>
    <p:extLst>
      <p:ext uri="{BB962C8B-B14F-4D97-AF65-F5344CB8AC3E}">
        <p14:creationId xmlns:p14="http://schemas.microsoft.com/office/powerpoint/2010/main" val="3605565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83499" y="-21038"/>
            <a:ext cx="10608501" cy="953761"/>
          </a:xfrm>
          <a:prstGeom prst="rect">
            <a:avLst/>
          </a:prstGeom>
        </p:spPr>
        <p:txBody>
          <a:bodyPr/>
          <a:lstStyle>
            <a:lvl1pPr algn="l">
              <a:defRPr sz="4800" b="0">
                <a:solidFill>
                  <a:schemeClr val="tx1"/>
                </a:solidFill>
              </a:defRPr>
            </a:lvl1pPr>
          </a:lstStyle>
          <a:p>
            <a:r>
              <a:rPr lang="fr-FR" dirty="0"/>
              <a:t>Modifiez le style du titre</a:t>
            </a:r>
          </a:p>
        </p:txBody>
      </p:sp>
      <p:sp>
        <p:nvSpPr>
          <p:cNvPr id="8" name="Espace réservé du contenu 7"/>
          <p:cNvSpPr>
            <a:spLocks noGrp="1"/>
          </p:cNvSpPr>
          <p:nvPr>
            <p:ph sz="quarter" idx="10"/>
          </p:nvPr>
        </p:nvSpPr>
        <p:spPr>
          <a:xfrm>
            <a:off x="527381" y="1220754"/>
            <a:ext cx="11521281" cy="4896412"/>
          </a:xfrm>
          <a:prstGeom prst="rect">
            <a:avLst/>
          </a:prstGeom>
        </p:spPr>
        <p:txBody>
          <a:bodyPr/>
          <a:lstStyle>
            <a:lvl1pPr>
              <a:defRPr sz="3200"/>
            </a:lvl1pPr>
            <a:lvl2pPr>
              <a:defRPr sz="2667"/>
            </a:lvl2pPr>
            <a:lvl3pPr>
              <a:defRPr sz="2400"/>
            </a:lvl3pPr>
            <a:lvl4pPr>
              <a:defRPr sz="2133"/>
            </a:lvl4pPr>
            <a:lvl5pPr>
              <a:defRPr sz="2133"/>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4"/>
          </p:nvPr>
        </p:nvSpPr>
        <p:spPr>
          <a:xfrm>
            <a:off x="10800523" y="6309320"/>
            <a:ext cx="1312333" cy="364067"/>
          </a:xfrm>
          <a:prstGeom prst="rect">
            <a:avLst/>
          </a:prstGeom>
        </p:spPr>
        <p:txBody>
          <a:bodyPr/>
          <a:lstStyle/>
          <a:p>
            <a:fld id="{7D352A86-3593-4E21-AAF6-80702D7074AD}" type="slidenum">
              <a:rPr lang="fr-FR" smtClean="0"/>
              <a:t>‹N°›</a:t>
            </a:fld>
            <a:endParaRPr lang="fr-FR" dirty="0"/>
          </a:p>
        </p:txBody>
      </p:sp>
    </p:spTree>
    <p:extLst>
      <p:ext uri="{BB962C8B-B14F-4D97-AF65-F5344CB8AC3E}">
        <p14:creationId xmlns:p14="http://schemas.microsoft.com/office/powerpoint/2010/main" val="1061728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4"/>
          </p:nvPr>
        </p:nvSpPr>
        <p:spPr>
          <a:xfrm>
            <a:off x="10800523" y="6309320"/>
            <a:ext cx="1312333" cy="364067"/>
          </a:xfrm>
          <a:prstGeom prst="rect">
            <a:avLst/>
          </a:prstGeom>
        </p:spPr>
        <p:txBody>
          <a:bodyPr/>
          <a:lstStyle/>
          <a:p>
            <a:fld id="{7D352A86-3593-4E21-AAF6-80702D7074AD}" type="slidenum">
              <a:rPr lang="fr-FR" smtClean="0"/>
              <a:t>‹N°›</a:t>
            </a:fld>
            <a:endParaRPr lang="fr-FR" dirty="0"/>
          </a:p>
        </p:txBody>
      </p:sp>
    </p:spTree>
    <p:extLst>
      <p:ext uri="{BB962C8B-B14F-4D97-AF65-F5344CB8AC3E}">
        <p14:creationId xmlns:p14="http://schemas.microsoft.com/office/powerpoint/2010/main" val="3935838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7F2CD8-1C52-4066-B23A-91BCC110089C}"/>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lIns="68580" tIns="34290" rIns="68580" bIns="34290">
            <a:noAutofit/>
          </a:bodyPr>
          <a:lstStyle>
            <a:lvl1pPr marL="0" indent="0">
              <a:buNone/>
              <a:defRPr>
                <a:solidFill>
                  <a:schemeClr val="bg1">
                    <a:lumMod val="75000"/>
                  </a:schemeClr>
                </a:solidFill>
              </a:defRPr>
            </a:lvl1pPr>
          </a:lstStyle>
          <a:p>
            <a:endParaRPr lang="en-US" dirty="0"/>
          </a:p>
        </p:txBody>
      </p:sp>
    </p:spTree>
    <p:extLst>
      <p:ext uri="{BB962C8B-B14F-4D97-AF65-F5344CB8AC3E}">
        <p14:creationId xmlns:p14="http://schemas.microsoft.com/office/powerpoint/2010/main" val="62502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lIns="68580" tIns="34290" rIns="68580" bIns="34290"/>
          <a:lstStyle>
            <a:lvl1pPr marL="0">
              <a:defRPr/>
            </a:lvl1pPr>
          </a:lstStyle>
          <a:p>
            <a:r>
              <a:rPr lang="fr-FR"/>
              <a:t>Modifiez le style du titre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lIns="68580" tIns="34290" rIns="68580" bIns="3429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lIns="68580" tIns="34290" rIns="68580" bIns="34290"/>
          <a:lstStyle/>
          <a:p>
            <a:endParaRPr lang="fr-FR"/>
          </a:p>
        </p:txBody>
      </p:sp>
      <p:sp>
        <p:nvSpPr>
          <p:cNvPr id="5" name="Footer Placeholder 4"/>
          <p:cNvSpPr>
            <a:spLocks noGrp="1"/>
          </p:cNvSpPr>
          <p:nvPr>
            <p:ph type="ftr" sz="quarter" idx="11"/>
          </p:nvPr>
        </p:nvSpPr>
        <p:spPr>
          <a:xfrm>
            <a:off x="3686186" y="6459786"/>
            <a:ext cx="5987903" cy="365125"/>
          </a:xfrm>
          <a:prstGeom prst="rect">
            <a:avLst/>
          </a:prstGeom>
        </p:spPr>
        <p:txBody>
          <a:bodyPr lIns="68580" tIns="34290" rIns="68580" bIns="34290"/>
          <a:lstStyle>
            <a:lvl1pPr>
              <a:defRPr lang="fr-FR" sz="800" i="1" smtClean="0">
                <a:effectLst/>
              </a:defRPr>
            </a:lvl1pPr>
          </a:lstStyle>
          <a:p>
            <a:endParaRPr lang="fr-FR"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lIns="68580" tIns="34290" rIns="68580" bIns="34290"/>
          <a:lstStyle/>
          <a:p>
            <a:fld id="{7D352A86-3593-4E21-AAF6-80702D7074AD}" type="slidenum">
              <a:rPr lang="fr-FR" smtClean="0"/>
              <a:t>‹N°›</a:t>
            </a:fld>
            <a:endParaRPr lang="fr-FR"/>
          </a:p>
        </p:txBody>
      </p:sp>
    </p:spTree>
    <p:extLst>
      <p:ext uri="{BB962C8B-B14F-4D97-AF65-F5344CB8AC3E}">
        <p14:creationId xmlns:p14="http://schemas.microsoft.com/office/powerpoint/2010/main" val="3410518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7" name="Titre 1"/>
          <p:cNvSpPr>
            <a:spLocks noGrp="1"/>
          </p:cNvSpPr>
          <p:nvPr>
            <p:ph type="ctrTitle"/>
          </p:nvPr>
        </p:nvSpPr>
        <p:spPr>
          <a:xfrm>
            <a:off x="2052899" y="292100"/>
            <a:ext cx="6758180" cy="1020763"/>
          </a:xfrm>
          <a:prstGeom prst="rect">
            <a:avLst/>
          </a:prstGeom>
        </p:spPr>
        <p:txBody>
          <a:bodyPr lIns="68580" tIns="34290" rIns="0" bIns="34290">
            <a:normAutofit/>
          </a:bodyPr>
          <a:lstStyle>
            <a:lvl1pPr algn="ctr">
              <a:defRPr sz="2267" b="1" i="0">
                <a:solidFill>
                  <a:schemeClr val="tx1"/>
                </a:solidFill>
                <a:latin typeface="Arial"/>
                <a:cs typeface="Arial"/>
              </a:defRPr>
            </a:lvl1pPr>
          </a:lstStyle>
          <a:p>
            <a:r>
              <a:rPr lang="fr-FR" dirty="0"/>
              <a:t>Modifiez le style du titre</a:t>
            </a:r>
          </a:p>
        </p:txBody>
      </p:sp>
      <p:sp>
        <p:nvSpPr>
          <p:cNvPr id="4" name="Espace réservé de la date 3"/>
          <p:cNvSpPr>
            <a:spLocks noGrp="1"/>
          </p:cNvSpPr>
          <p:nvPr>
            <p:ph type="dt" sz="half" idx="10"/>
          </p:nvPr>
        </p:nvSpPr>
        <p:spPr>
          <a:xfrm>
            <a:off x="1097282" y="6459786"/>
            <a:ext cx="2472271" cy="365125"/>
          </a:xfrm>
          <a:prstGeom prst="rect">
            <a:avLst/>
          </a:prstGeom>
        </p:spPr>
        <p:txBody>
          <a:bodyPr lIns="68580" tIns="34290" rIns="68580" bIns="34290"/>
          <a:lstStyle/>
          <a:p>
            <a:pPr defTabSz="914377" fontAlgn="base">
              <a:spcBef>
                <a:spcPct val="0"/>
              </a:spcBef>
              <a:spcAft>
                <a:spcPct val="0"/>
              </a:spcAft>
              <a:defRPr/>
            </a:pPr>
            <a:fld id="{790DE563-EA1C-462A-B9BE-66ED9A8C4701}" type="datetime1">
              <a:rPr lang="fr-FR" u="sng" smtClean="0">
                <a:solidFill>
                  <a:srgbClr val="000000">
                    <a:lumMod val="50000"/>
                    <a:lumOff val="50000"/>
                  </a:srgbClr>
                </a:solidFill>
                <a:latin typeface="Times New Roman" pitchFamily="18" charset="0"/>
              </a:rPr>
              <a:pPr defTabSz="914377" fontAlgn="base">
                <a:spcBef>
                  <a:spcPct val="0"/>
                </a:spcBef>
                <a:spcAft>
                  <a:spcPct val="0"/>
                </a:spcAft>
                <a:defRPr/>
              </a:pPr>
              <a:t>14/03/2025</a:t>
            </a:fld>
            <a:endParaRPr lang="en-US" u="sng">
              <a:solidFill>
                <a:srgbClr val="E8DED8">
                  <a:shade val="50000"/>
                </a:srgbClr>
              </a:solidFill>
              <a:latin typeface="Times New Roman" pitchFamily="18" charset="0"/>
            </a:endParaRPr>
          </a:p>
        </p:txBody>
      </p:sp>
      <p:sp>
        <p:nvSpPr>
          <p:cNvPr id="12" name="Espace réservé du numéro de diapositive 11"/>
          <p:cNvSpPr>
            <a:spLocks noGrp="1"/>
          </p:cNvSpPr>
          <p:nvPr>
            <p:ph type="sldNum" sz="quarter" idx="12"/>
          </p:nvPr>
        </p:nvSpPr>
        <p:spPr/>
        <p:txBody>
          <a:bodyPr lIns="68580" tIns="34290" rIns="68580" bIns="34290"/>
          <a:lstStyle>
            <a:lvl1pPr>
              <a:defRPr u="none" baseline="0"/>
            </a:lvl1pPr>
          </a:lstStyle>
          <a:p>
            <a:pPr defTabSz="914377" fontAlgn="base">
              <a:spcBef>
                <a:spcPct val="0"/>
              </a:spcBef>
              <a:spcAft>
                <a:spcPct val="0"/>
              </a:spcAft>
              <a:defRPr/>
            </a:pPr>
            <a:fld id="{73CECEA9-E4A4-47F9-8619-8FBA8F02F20C}" type="slidenum">
              <a:rPr lang="en-US" smtClean="0">
                <a:solidFill>
                  <a:srgbClr val="675D59">
                    <a:lumMod val="60000"/>
                    <a:lumOff val="40000"/>
                  </a:srgbClr>
                </a:solidFill>
                <a:latin typeface="Times New Roman" pitchFamily="18" charset="0"/>
              </a:rPr>
              <a:pPr defTabSz="914377" fontAlgn="base">
                <a:spcBef>
                  <a:spcPct val="0"/>
                </a:spcBef>
                <a:spcAft>
                  <a:spcPct val="0"/>
                </a:spcAft>
                <a:defRPr/>
              </a:pPr>
              <a:t>‹N°›</a:t>
            </a:fld>
            <a:endParaRPr lang="en-US" dirty="0">
              <a:solidFill>
                <a:srgbClr val="E8DED8">
                  <a:shade val="50000"/>
                </a:srgbClr>
              </a:solidFill>
              <a:latin typeface="Times New Roman" pitchFamily="18" charset="0"/>
            </a:endParaRPr>
          </a:p>
        </p:txBody>
      </p:sp>
      <p:sp>
        <p:nvSpPr>
          <p:cNvPr id="5" name="Footer Placeholder 4"/>
          <p:cNvSpPr>
            <a:spLocks noGrp="1"/>
          </p:cNvSpPr>
          <p:nvPr>
            <p:ph type="ftr" sz="quarter" idx="11"/>
          </p:nvPr>
        </p:nvSpPr>
        <p:spPr>
          <a:xfrm>
            <a:off x="3686186" y="6459786"/>
            <a:ext cx="4822804" cy="365125"/>
          </a:xfrm>
          <a:prstGeom prst="rect">
            <a:avLst/>
          </a:prstGeom>
        </p:spPr>
        <p:txBody>
          <a:bodyPr lIns="68580" tIns="34290" rIns="68580" bIns="34290"/>
          <a:lstStyle>
            <a:lvl1pPr>
              <a:defRPr/>
            </a:lvl1pPr>
          </a:lstStyle>
          <a:p>
            <a:r>
              <a:rPr lang="fr-FR" dirty="0" err="1"/>
              <a:t>Intracting</a:t>
            </a:r>
            <a:r>
              <a:rPr lang="fr-FR" dirty="0"/>
              <a:t> une stratégie pour initier une trajectoire Facteur 4</a:t>
            </a:r>
          </a:p>
        </p:txBody>
      </p:sp>
    </p:spTree>
    <p:extLst>
      <p:ext uri="{BB962C8B-B14F-4D97-AF65-F5344CB8AC3E}">
        <p14:creationId xmlns:p14="http://schemas.microsoft.com/office/powerpoint/2010/main" val="399668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REF_2_IMAGES">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800"/>
            </a:lvl1pPr>
          </a:lstStyle>
          <a:p>
            <a:r>
              <a:rPr lang="fr-FR"/>
              <a:t>Cliquez et modifiez le titre</a:t>
            </a:r>
          </a:p>
        </p:txBody>
      </p:sp>
      <p:sp>
        <p:nvSpPr>
          <p:cNvPr id="11" name="Rectangle 10"/>
          <p:cNvSpPr/>
          <p:nvPr userDrawn="1"/>
        </p:nvSpPr>
        <p:spPr>
          <a:xfrm>
            <a:off x="1" y="6292675"/>
            <a:ext cx="6038852" cy="79200"/>
          </a:xfrm>
          <a:prstGeom prst="rect">
            <a:avLst/>
          </a:prstGeom>
          <a:solidFill>
            <a:srgbClr val="AB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3" name="Rectangle 12"/>
          <p:cNvSpPr/>
          <p:nvPr userDrawn="1"/>
        </p:nvSpPr>
        <p:spPr>
          <a:xfrm>
            <a:off x="6146800" y="6292675"/>
            <a:ext cx="6045200" cy="79200"/>
          </a:xfrm>
          <a:prstGeom prst="rect">
            <a:avLst/>
          </a:prstGeom>
          <a:solidFill>
            <a:srgbClr val="AB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Espace réservé pour une image  8"/>
          <p:cNvSpPr>
            <a:spLocks noGrp="1"/>
          </p:cNvSpPr>
          <p:nvPr>
            <p:ph type="pic" sz="quarter" idx="15"/>
          </p:nvPr>
        </p:nvSpPr>
        <p:spPr>
          <a:xfrm>
            <a:off x="0" y="1800000"/>
            <a:ext cx="6038851" cy="4489200"/>
          </a:xfrm>
        </p:spPr>
        <p:txBody>
          <a:bodyPr>
            <a:noAutofit/>
          </a:bodyPr>
          <a:lstStyle>
            <a:lvl1pPr>
              <a:defRPr sz="1600"/>
            </a:lvl1pPr>
          </a:lstStyle>
          <a:p>
            <a:endParaRPr lang="fr-FR"/>
          </a:p>
        </p:txBody>
      </p:sp>
      <p:sp>
        <p:nvSpPr>
          <p:cNvPr id="15" name="Espace réservé pour une image  8"/>
          <p:cNvSpPr>
            <a:spLocks noGrp="1"/>
          </p:cNvSpPr>
          <p:nvPr>
            <p:ph type="pic" sz="quarter" idx="16"/>
          </p:nvPr>
        </p:nvSpPr>
        <p:spPr>
          <a:xfrm>
            <a:off x="6153149" y="1800000"/>
            <a:ext cx="6038851" cy="4489200"/>
          </a:xfrm>
        </p:spPr>
        <p:txBody>
          <a:bodyPr>
            <a:noAutofit/>
          </a:bodyPr>
          <a:lstStyle>
            <a:lvl1pPr>
              <a:defRPr sz="1600"/>
            </a:lvl1pPr>
          </a:lstStyle>
          <a:p>
            <a:endParaRPr lang="fr-FR"/>
          </a:p>
        </p:txBody>
      </p:sp>
      <p:sp>
        <p:nvSpPr>
          <p:cNvPr id="16" name="Espace réservé du texte 9"/>
          <p:cNvSpPr>
            <a:spLocks noGrp="1"/>
          </p:cNvSpPr>
          <p:nvPr>
            <p:ph type="body" sz="quarter" idx="17" hasCustomPrompt="1"/>
          </p:nvPr>
        </p:nvSpPr>
        <p:spPr>
          <a:xfrm rot="16200000">
            <a:off x="9758104" y="3901493"/>
            <a:ext cx="4428690" cy="225704"/>
          </a:xfrm>
        </p:spPr>
        <p:txBody>
          <a:bodyPr anchor="b">
            <a:normAutofit/>
          </a:bodyPr>
          <a:lstStyle>
            <a:lvl1pPr algn="l">
              <a:defRPr lang="fr-FR" sz="900" kern="1200" dirty="0" smtClean="0">
                <a:solidFill>
                  <a:schemeClr val="bg2"/>
                </a:solidFill>
                <a:latin typeface="Century Gothic" panose="020B0502020202020204" pitchFamily="34" charset="0"/>
                <a:ea typeface="+mn-ea"/>
                <a:cs typeface="+mn-cs"/>
              </a:defRPr>
            </a:lvl1pPr>
            <a:lvl2pPr>
              <a:defRPr sz="1000"/>
            </a:lvl2pPr>
            <a:lvl3pPr>
              <a:defRPr sz="1000"/>
            </a:lvl3pPr>
            <a:lvl4pPr>
              <a:defRPr sz="1000"/>
            </a:lvl4pPr>
            <a:lvl5pPr>
              <a:defRPr sz="1000"/>
            </a:lvl5pPr>
          </a:lstStyle>
          <a:p>
            <a:pPr lvl="0"/>
            <a:r>
              <a:rPr lang="fr-FR"/>
              <a:t>cliquez pour modifier les styles du texte du masque</a:t>
            </a:r>
          </a:p>
        </p:txBody>
      </p:sp>
      <p:sp>
        <p:nvSpPr>
          <p:cNvPr id="17" name="Espace réservé du texte 9"/>
          <p:cNvSpPr>
            <a:spLocks noGrp="1"/>
          </p:cNvSpPr>
          <p:nvPr>
            <p:ph type="body" sz="quarter" idx="18" hasCustomPrompt="1"/>
          </p:nvPr>
        </p:nvSpPr>
        <p:spPr>
          <a:xfrm rot="16200000">
            <a:off x="3621638" y="3919143"/>
            <a:ext cx="4428690" cy="225704"/>
          </a:xfrm>
        </p:spPr>
        <p:txBody>
          <a:bodyPr anchor="b">
            <a:normAutofit/>
          </a:bodyPr>
          <a:lstStyle>
            <a:lvl1pPr algn="l">
              <a:defRPr lang="fr-FR" sz="900" kern="1200" dirty="0" smtClean="0">
                <a:solidFill>
                  <a:schemeClr val="bg2"/>
                </a:solidFill>
                <a:latin typeface="Century Gothic" panose="020B0502020202020204" pitchFamily="34" charset="0"/>
                <a:ea typeface="+mn-ea"/>
                <a:cs typeface="+mn-cs"/>
              </a:defRPr>
            </a:lvl1pPr>
            <a:lvl2pPr>
              <a:defRPr sz="1000"/>
            </a:lvl2pPr>
            <a:lvl3pPr>
              <a:defRPr sz="1000"/>
            </a:lvl3pPr>
            <a:lvl4pPr>
              <a:defRPr sz="1000"/>
            </a:lvl4pPr>
            <a:lvl5pPr>
              <a:defRPr sz="1000"/>
            </a:lvl5pPr>
          </a:lstStyle>
          <a:p>
            <a:pPr lvl="0"/>
            <a:r>
              <a:rPr lang="fr-FR"/>
              <a:t>cliquez pour modifier les styles du texte du masque</a:t>
            </a:r>
          </a:p>
        </p:txBody>
      </p:sp>
      <p:sp>
        <p:nvSpPr>
          <p:cNvPr id="18" name="Espace réservé du texte 9"/>
          <p:cNvSpPr>
            <a:spLocks noGrp="1"/>
          </p:cNvSpPr>
          <p:nvPr>
            <p:ph type="body" sz="quarter" idx="14" hasCustomPrompt="1"/>
          </p:nvPr>
        </p:nvSpPr>
        <p:spPr>
          <a:xfrm>
            <a:off x="1797081" y="1505765"/>
            <a:ext cx="10174319" cy="225703"/>
          </a:xfrm>
        </p:spPr>
        <p:txBody>
          <a:bodyPr anchor="b">
            <a:normAutofit/>
          </a:bodyPr>
          <a:lstStyle>
            <a:lvl1pPr algn="r">
              <a:defRPr lang="fr-FR" sz="1400" kern="1200" dirty="0" smtClean="0">
                <a:solidFill>
                  <a:schemeClr val="bg2"/>
                </a:solidFill>
                <a:latin typeface="Century Gothic" panose="020B0502020202020204" pitchFamily="34" charset="0"/>
                <a:ea typeface="+mn-ea"/>
                <a:cs typeface="+mn-cs"/>
              </a:defRPr>
            </a:lvl1pPr>
            <a:lvl2pPr>
              <a:defRPr sz="1000"/>
            </a:lvl2pPr>
            <a:lvl3pPr>
              <a:defRPr sz="1000"/>
            </a:lvl3pPr>
            <a:lvl4pPr>
              <a:defRPr sz="1000"/>
            </a:lvl4pPr>
            <a:lvl5pPr>
              <a:defRPr sz="1000"/>
            </a:lvl5pPr>
          </a:lstStyle>
          <a:p>
            <a:pPr lvl="0"/>
            <a:r>
              <a:rPr lang="fr-FR"/>
              <a:t>Cliquez pour modifier les styles du texte du masque</a:t>
            </a:r>
          </a:p>
        </p:txBody>
      </p:sp>
    </p:spTree>
    <p:extLst>
      <p:ext uri="{BB962C8B-B14F-4D97-AF65-F5344CB8AC3E}">
        <p14:creationId xmlns:p14="http://schemas.microsoft.com/office/powerpoint/2010/main" val="3267563000"/>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ONTENU_TEXTE_1_IMAGE">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800"/>
            </a:lvl1pPr>
          </a:lstStyle>
          <a:p>
            <a:r>
              <a:rPr lang="fr-FR"/>
              <a:t>Cliquez et modifiez le titre</a:t>
            </a:r>
          </a:p>
        </p:txBody>
      </p:sp>
      <p:sp>
        <p:nvSpPr>
          <p:cNvPr id="3" name="Espace réservé du contenu 2"/>
          <p:cNvSpPr>
            <a:spLocks noGrp="1"/>
          </p:cNvSpPr>
          <p:nvPr>
            <p:ph sz="half" idx="1"/>
          </p:nvPr>
        </p:nvSpPr>
        <p:spPr>
          <a:xfrm>
            <a:off x="1818218" y="1800226"/>
            <a:ext cx="4411133" cy="14988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p:txBody>
      </p:sp>
      <p:sp>
        <p:nvSpPr>
          <p:cNvPr id="10" name="Espace réservé pour une image  9"/>
          <p:cNvSpPr>
            <a:spLocks noGrp="1"/>
          </p:cNvSpPr>
          <p:nvPr>
            <p:ph type="pic" sz="quarter" idx="13"/>
          </p:nvPr>
        </p:nvSpPr>
        <p:spPr>
          <a:xfrm>
            <a:off x="6585185" y="1800226"/>
            <a:ext cx="5606816" cy="332399"/>
          </a:xfrm>
        </p:spPr>
        <p:txBody>
          <a:bodyPr/>
          <a:lstStyle/>
          <a:p>
            <a:endParaRPr lang="fr-FR"/>
          </a:p>
        </p:txBody>
      </p:sp>
      <p:sp>
        <p:nvSpPr>
          <p:cNvPr id="12" name="Rectangle 11"/>
          <p:cNvSpPr/>
          <p:nvPr userDrawn="1"/>
        </p:nvSpPr>
        <p:spPr>
          <a:xfrm>
            <a:off x="6585185" y="6292675"/>
            <a:ext cx="5606816" cy="794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Espace réservé du texte 9"/>
          <p:cNvSpPr>
            <a:spLocks noGrp="1"/>
          </p:cNvSpPr>
          <p:nvPr>
            <p:ph type="body" sz="quarter" idx="17" hasCustomPrompt="1"/>
          </p:nvPr>
        </p:nvSpPr>
        <p:spPr>
          <a:xfrm rot="16200000">
            <a:off x="9758104" y="3901493"/>
            <a:ext cx="4428690" cy="225704"/>
          </a:xfrm>
        </p:spPr>
        <p:txBody>
          <a:bodyPr anchor="b">
            <a:normAutofit/>
          </a:bodyPr>
          <a:lstStyle>
            <a:lvl1pPr algn="l">
              <a:defRPr lang="fr-FR" sz="900" kern="1200" dirty="0" smtClean="0">
                <a:solidFill>
                  <a:schemeClr val="bg2"/>
                </a:solidFill>
                <a:latin typeface="Century Gothic" panose="020B0502020202020204" pitchFamily="34" charset="0"/>
                <a:ea typeface="+mn-ea"/>
                <a:cs typeface="+mn-cs"/>
              </a:defRPr>
            </a:lvl1pPr>
            <a:lvl2pPr>
              <a:defRPr sz="1000"/>
            </a:lvl2pPr>
            <a:lvl3pPr>
              <a:defRPr sz="1000"/>
            </a:lvl3pPr>
            <a:lvl4pPr>
              <a:defRPr sz="1000"/>
            </a:lvl4pPr>
            <a:lvl5pPr>
              <a:defRPr sz="1000"/>
            </a:lvl5pPr>
          </a:lstStyle>
          <a:p>
            <a:pPr lvl="0"/>
            <a:r>
              <a:rPr lang="fr-FR"/>
              <a:t>cliquez pour modifier les styles du texte du masque</a:t>
            </a:r>
          </a:p>
        </p:txBody>
      </p:sp>
    </p:spTree>
    <p:extLst>
      <p:ext uri="{BB962C8B-B14F-4D97-AF65-F5344CB8AC3E}">
        <p14:creationId xmlns:p14="http://schemas.microsoft.com/office/powerpoint/2010/main" val="89312257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U_TEXTE_1_GRAPH">
    <p:spTree>
      <p:nvGrpSpPr>
        <p:cNvPr id="1" name=""/>
        <p:cNvGrpSpPr/>
        <p:nvPr/>
      </p:nvGrpSpPr>
      <p:grpSpPr>
        <a:xfrm>
          <a:off x="0" y="0"/>
          <a:ext cx="0" cy="0"/>
          <a:chOff x="0" y="0"/>
          <a:chExt cx="0" cy="0"/>
        </a:xfrm>
      </p:grpSpPr>
      <p:sp>
        <p:nvSpPr>
          <p:cNvPr id="8" name="Espace réservé du graphique 7"/>
          <p:cNvSpPr>
            <a:spLocks noGrp="1"/>
          </p:cNvSpPr>
          <p:nvPr>
            <p:ph type="chart" sz="quarter" idx="14"/>
          </p:nvPr>
        </p:nvSpPr>
        <p:spPr>
          <a:xfrm>
            <a:off x="6585184" y="1800000"/>
            <a:ext cx="5606816" cy="332399"/>
          </a:xfrm>
        </p:spPr>
        <p:txBody>
          <a:bodyPr/>
          <a:lstStyle/>
          <a:p>
            <a:endParaRPr lang="fr-FR"/>
          </a:p>
        </p:txBody>
      </p:sp>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818218" y="1800001"/>
            <a:ext cx="4409487" cy="14988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p:txBody>
      </p:sp>
      <p:sp>
        <p:nvSpPr>
          <p:cNvPr id="14" name="Rectangle 13"/>
          <p:cNvSpPr/>
          <p:nvPr userDrawn="1"/>
        </p:nvSpPr>
        <p:spPr>
          <a:xfrm>
            <a:off x="6585185" y="6292675"/>
            <a:ext cx="5606816" cy="794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7659962"/>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U_2_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4" name="Espace réservé du contenu 3"/>
          <p:cNvSpPr>
            <a:spLocks noGrp="1"/>
          </p:cNvSpPr>
          <p:nvPr>
            <p:ph sz="half" idx="2"/>
          </p:nvPr>
        </p:nvSpPr>
        <p:spPr>
          <a:xfrm>
            <a:off x="1818217" y="1800000"/>
            <a:ext cx="4374660" cy="1954381"/>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585187" y="1800001"/>
            <a:ext cx="4404547" cy="1954381"/>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Rectangle 9"/>
          <p:cNvSpPr/>
          <p:nvPr userDrawn="1"/>
        </p:nvSpPr>
        <p:spPr>
          <a:xfrm>
            <a:off x="0" y="6292675"/>
            <a:ext cx="12192000" cy="79200"/>
          </a:xfrm>
          <a:prstGeom prst="rect">
            <a:avLst/>
          </a:prstGeom>
          <a:solidFill>
            <a:srgbClr val="AB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65850855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AR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7" name="Espace réservé pour une image  6"/>
          <p:cNvSpPr>
            <a:spLocks noGrp="1"/>
          </p:cNvSpPr>
          <p:nvPr>
            <p:ph type="pic" sz="quarter" idx="13"/>
          </p:nvPr>
        </p:nvSpPr>
        <p:spPr>
          <a:xfrm>
            <a:off x="1" y="1844171"/>
            <a:ext cx="12191999" cy="4443516"/>
          </a:xfrm>
        </p:spPr>
        <p:txBody>
          <a:bodyPr>
            <a:noAutofit/>
          </a:bodyPr>
          <a:lstStyle>
            <a:lvl1pPr>
              <a:defRPr sz="1600"/>
            </a:lvl1pPr>
          </a:lstStyle>
          <a:p>
            <a:endParaRPr lang="fr-FR"/>
          </a:p>
        </p:txBody>
      </p:sp>
      <p:sp>
        <p:nvSpPr>
          <p:cNvPr id="10" name="Espace réservé du texte 9"/>
          <p:cNvSpPr>
            <a:spLocks noGrp="1"/>
          </p:cNvSpPr>
          <p:nvPr>
            <p:ph type="body" sz="quarter" idx="14" hasCustomPrompt="1"/>
          </p:nvPr>
        </p:nvSpPr>
        <p:spPr>
          <a:xfrm>
            <a:off x="1797081" y="1505765"/>
            <a:ext cx="10174319" cy="225703"/>
          </a:xfrm>
        </p:spPr>
        <p:txBody>
          <a:bodyPr anchor="b">
            <a:normAutofit/>
          </a:bodyPr>
          <a:lstStyle>
            <a:lvl1pPr algn="r">
              <a:defRPr lang="fr-FR" sz="1400" kern="1200" dirty="0" smtClean="0">
                <a:solidFill>
                  <a:schemeClr val="bg2"/>
                </a:solidFill>
                <a:latin typeface="Century Gothic" panose="020B0502020202020204" pitchFamily="34" charset="0"/>
                <a:ea typeface="+mn-ea"/>
                <a:cs typeface="+mn-cs"/>
              </a:defRPr>
            </a:lvl1pPr>
            <a:lvl2pPr>
              <a:defRPr sz="1000"/>
            </a:lvl2pPr>
            <a:lvl3pPr>
              <a:defRPr sz="1000"/>
            </a:lvl3pPr>
            <a:lvl4pPr>
              <a:defRPr sz="1000"/>
            </a:lvl4pPr>
            <a:lvl5pPr>
              <a:defRPr sz="1000"/>
            </a:lvl5pPr>
          </a:lstStyle>
          <a:p>
            <a:pPr lvl="0"/>
            <a:r>
              <a:rPr lang="fr-FR"/>
              <a:t>Cliquez pour modifier les styles du texte du masque</a:t>
            </a:r>
          </a:p>
        </p:txBody>
      </p:sp>
      <p:sp>
        <p:nvSpPr>
          <p:cNvPr id="13" name="Rectangle 12"/>
          <p:cNvSpPr/>
          <p:nvPr userDrawn="1"/>
        </p:nvSpPr>
        <p:spPr>
          <a:xfrm>
            <a:off x="0" y="6292675"/>
            <a:ext cx="12192000" cy="79200"/>
          </a:xfrm>
          <a:prstGeom prst="rect">
            <a:avLst/>
          </a:prstGeom>
          <a:solidFill>
            <a:srgbClr val="AB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0" y="1790171"/>
            <a:ext cx="12192000" cy="54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4" name="Espace réservé du texte 9"/>
          <p:cNvSpPr>
            <a:spLocks noGrp="1"/>
          </p:cNvSpPr>
          <p:nvPr>
            <p:ph type="body" sz="quarter" idx="17" hasCustomPrompt="1"/>
          </p:nvPr>
        </p:nvSpPr>
        <p:spPr>
          <a:xfrm>
            <a:off x="8078304" y="6038632"/>
            <a:ext cx="4005952" cy="169278"/>
          </a:xfrm>
        </p:spPr>
        <p:txBody>
          <a:bodyPr anchor="b">
            <a:normAutofit/>
          </a:bodyPr>
          <a:lstStyle>
            <a:lvl1pPr algn="r">
              <a:defRPr lang="fr-FR" sz="900" kern="1200" dirty="0" smtClean="0">
                <a:solidFill>
                  <a:schemeClr val="bg2"/>
                </a:solidFill>
                <a:latin typeface="Century Gothic" panose="020B0502020202020204" pitchFamily="34" charset="0"/>
                <a:ea typeface="+mn-ea"/>
                <a:cs typeface="+mn-cs"/>
              </a:defRPr>
            </a:lvl1pPr>
            <a:lvl2pPr>
              <a:defRPr sz="1000"/>
            </a:lvl2pPr>
            <a:lvl3pPr>
              <a:defRPr sz="1000"/>
            </a:lvl3pPr>
            <a:lvl4pPr>
              <a:defRPr sz="1000"/>
            </a:lvl4pPr>
            <a:lvl5pPr>
              <a:defRPr sz="1000"/>
            </a:lvl5pPr>
          </a:lstStyle>
          <a:p>
            <a:pPr lvl="0"/>
            <a:r>
              <a:rPr lang="fr-FR"/>
              <a:t>cliquez pour modifier les styles du texte du masque</a:t>
            </a:r>
          </a:p>
        </p:txBody>
      </p:sp>
    </p:spTree>
    <p:extLst>
      <p:ext uri="{BB962C8B-B14F-4D97-AF65-F5344CB8AC3E}">
        <p14:creationId xmlns:p14="http://schemas.microsoft.com/office/powerpoint/2010/main" val="346222777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43.xml"/><Relationship Id="rId7"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8.emf"/><Relationship Id="rId4" Type="http://schemas.openxmlformats.org/officeDocument/2006/relationships/slideLayout" Target="../slideLayouts/slideLayout44.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p:cNvSpPr/>
          <p:nvPr userDrawn="1"/>
        </p:nvSpPr>
        <p:spPr>
          <a:xfrm>
            <a:off x="0" y="6373814"/>
            <a:ext cx="12192000" cy="484187"/>
          </a:xfrm>
          <a:prstGeom prst="rect">
            <a:avLst/>
          </a:prstGeom>
          <a:solidFill>
            <a:srgbClr val="D237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tx2"/>
              </a:solidFill>
            </a:endParaRPr>
          </a:p>
        </p:txBody>
      </p:sp>
      <p:sp>
        <p:nvSpPr>
          <p:cNvPr id="2" name="Espace réservé du titre 1"/>
          <p:cNvSpPr>
            <a:spLocks noGrp="1"/>
          </p:cNvSpPr>
          <p:nvPr>
            <p:ph type="title"/>
          </p:nvPr>
        </p:nvSpPr>
        <p:spPr>
          <a:xfrm>
            <a:off x="815413" y="620688"/>
            <a:ext cx="11376587" cy="450988"/>
          </a:xfrm>
          <a:prstGeom prst="rect">
            <a:avLst/>
          </a:prstGeom>
          <a:noFill/>
        </p:spPr>
        <p:txBody>
          <a:bodyPr vert="horz" lIns="72000" tIns="0" rIns="63122" bIns="0" rtlCol="0" anchor="ctr" anchorCtr="0">
            <a:normAutofit/>
          </a:bodyPr>
          <a:lstStyle/>
          <a:p>
            <a:r>
              <a:rPr lang="fr-FR"/>
              <a:t>Cliquez et modifiez le titre</a:t>
            </a:r>
          </a:p>
        </p:txBody>
      </p:sp>
      <p:sp>
        <p:nvSpPr>
          <p:cNvPr id="3" name="Espace réservé du texte 2"/>
          <p:cNvSpPr>
            <a:spLocks noGrp="1"/>
          </p:cNvSpPr>
          <p:nvPr>
            <p:ph type="body" idx="1"/>
          </p:nvPr>
        </p:nvSpPr>
        <p:spPr>
          <a:xfrm>
            <a:off x="1822375" y="1800001"/>
            <a:ext cx="9169476" cy="1166473"/>
          </a:xfrm>
          <a:prstGeom prst="rect">
            <a:avLst/>
          </a:prstGeom>
        </p:spPr>
        <p:txBody>
          <a:bodyPr vert="horz" lIns="0" tIns="0" rIns="0" bIns="0" rtlCol="0">
            <a:spAutoFit/>
          </a:bodyPr>
          <a:lstStyle/>
          <a:p>
            <a:pPr lvl="0"/>
            <a:r>
              <a:rPr lang="fr-FR"/>
              <a:t>Cliquez pour modifier les styles du texte du masque</a:t>
            </a:r>
          </a:p>
          <a:p>
            <a:pPr lvl="1"/>
            <a:r>
              <a:rPr lang="fr-FR"/>
              <a:t>Deuxième niveau</a:t>
            </a:r>
          </a:p>
          <a:p>
            <a:pPr lvl="2"/>
            <a:r>
              <a:rPr lang="fr-FR"/>
              <a:t>Troisième niveau</a:t>
            </a:r>
          </a:p>
        </p:txBody>
      </p:sp>
      <p:cxnSp>
        <p:nvCxnSpPr>
          <p:cNvPr id="22" name="Connecteur droit 21"/>
          <p:cNvCxnSpPr/>
          <p:nvPr userDrawn="1"/>
        </p:nvCxnSpPr>
        <p:spPr>
          <a:xfrm rot="5400000">
            <a:off x="9137122" y="6598192"/>
            <a:ext cx="257175" cy="2116"/>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userDrawn="1"/>
        </p:nvCxnSpPr>
        <p:spPr>
          <a:xfrm rot="5400000">
            <a:off x="10862205" y="6598191"/>
            <a:ext cx="257175" cy="2117"/>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userDrawn="1"/>
        </p:nvSpPr>
        <p:spPr>
          <a:xfrm rot="16200000">
            <a:off x="189989" y="446247"/>
            <a:ext cx="450988" cy="799868"/>
          </a:xfrm>
          <a:prstGeom prst="rect">
            <a:avLst/>
          </a:prstGeom>
          <a:gradFill flip="none" rotWithShape="1">
            <a:gsLst>
              <a:gs pos="0">
                <a:srgbClr val="D03533"/>
              </a:gs>
              <a:gs pos="100000">
                <a:srgbClr val="000099"/>
              </a:gs>
              <a:gs pos="100000">
                <a:srgbClr val="0070C0"/>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cxnSp>
        <p:nvCxnSpPr>
          <p:cNvPr id="26" name="Connecteur droit 25"/>
          <p:cNvCxnSpPr>
            <a:cxnSpLocks/>
          </p:cNvCxnSpPr>
          <p:nvPr userDrawn="1"/>
        </p:nvCxnSpPr>
        <p:spPr>
          <a:xfrm>
            <a:off x="791707" y="620689"/>
            <a:ext cx="0" cy="450987"/>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0" y="6292675"/>
            <a:ext cx="12192000" cy="79200"/>
          </a:xfrm>
          <a:prstGeom prst="rect">
            <a:avLst/>
          </a:prstGeom>
          <a:solidFill>
            <a:srgbClr val="AB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7" name="ZoneTexte 6"/>
          <p:cNvSpPr txBox="1"/>
          <p:nvPr userDrawn="1"/>
        </p:nvSpPr>
        <p:spPr>
          <a:xfrm>
            <a:off x="5297217" y="6500490"/>
            <a:ext cx="3969551" cy="230832"/>
          </a:xfrm>
          <a:prstGeom prst="rect">
            <a:avLst/>
          </a:prstGeom>
          <a:noFill/>
        </p:spPr>
        <p:txBody>
          <a:bodyPr wrap="square" rtlCol="0">
            <a:spAutoFit/>
          </a:bodyPr>
          <a:lstStyle/>
          <a:p>
            <a:pPr algn="ctr" defTabSz="685800">
              <a:defRPr/>
            </a:pPr>
            <a:r>
              <a:rPr lang="fr-FR" sz="900" b="1" cap="all" dirty="0">
                <a:solidFill>
                  <a:schemeClr val="bg1"/>
                </a:solidFill>
              </a:rPr>
              <a:t>Rénovation et décarbonation des Campus : Webinaire AMUE</a:t>
            </a:r>
          </a:p>
        </p:txBody>
      </p:sp>
      <p:sp>
        <p:nvSpPr>
          <p:cNvPr id="19" name="ZoneTexte 18"/>
          <p:cNvSpPr txBox="1"/>
          <p:nvPr userDrawn="1"/>
        </p:nvSpPr>
        <p:spPr>
          <a:xfrm>
            <a:off x="9264651" y="6486453"/>
            <a:ext cx="1727200" cy="230832"/>
          </a:xfrm>
          <a:prstGeom prst="rect">
            <a:avLst/>
          </a:prstGeom>
          <a:noFill/>
        </p:spPr>
        <p:txBody>
          <a:bodyPr wrap="square" rtlCol="0">
            <a:spAutoFit/>
          </a:bodyPr>
          <a:lstStyle/>
          <a:p>
            <a:pPr algn="ctr"/>
            <a:r>
              <a:rPr lang="fr-FR" sz="900" dirty="0">
                <a:solidFill>
                  <a:schemeClr val="bg1"/>
                </a:solidFill>
                <a:latin typeface="Century Gothic" panose="020B0502020202020204" pitchFamily="34" charset="0"/>
              </a:rPr>
              <a:t>Mars 2025</a:t>
            </a:r>
          </a:p>
        </p:txBody>
      </p:sp>
      <p:sp>
        <p:nvSpPr>
          <p:cNvPr id="20" name="ZoneTexte 19"/>
          <p:cNvSpPr txBox="1"/>
          <p:nvPr userDrawn="1"/>
        </p:nvSpPr>
        <p:spPr>
          <a:xfrm>
            <a:off x="10991851" y="6486453"/>
            <a:ext cx="1200149" cy="230832"/>
          </a:xfrm>
          <a:prstGeom prst="rect">
            <a:avLst/>
          </a:prstGeom>
          <a:noFill/>
        </p:spPr>
        <p:txBody>
          <a:bodyPr wrap="square" rtlCol="0">
            <a:spAutoFit/>
          </a:bodyPr>
          <a:lstStyle/>
          <a:p>
            <a:pPr algn="ctr"/>
            <a:fld id="{F5782EDD-B62B-4325-A5C5-1B531EC753CC}" type="slidenum">
              <a:rPr lang="fr-FR" sz="900" smtClean="0">
                <a:solidFill>
                  <a:schemeClr val="bg1"/>
                </a:solidFill>
                <a:latin typeface="+mn-lt"/>
              </a:rPr>
              <a:t>‹N°›</a:t>
            </a:fld>
            <a:endParaRPr lang="fr-FR" sz="900">
              <a:solidFill>
                <a:schemeClr val="bg1"/>
              </a:solidFill>
              <a:latin typeface="+mn-lt"/>
            </a:endParaRPr>
          </a:p>
        </p:txBody>
      </p:sp>
      <p:pic>
        <p:nvPicPr>
          <p:cNvPr id="15" name="Image 14">
            <a:extLst>
              <a:ext uri="{FF2B5EF4-FFF2-40B4-BE49-F238E27FC236}">
                <a16:creationId xmlns:a16="http://schemas.microsoft.com/office/drawing/2014/main" id="{2E05C727-90EA-475E-8CFA-7E4B00C21673}"/>
              </a:ext>
            </a:extLst>
          </p:cNvPr>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9522635" y="170190"/>
            <a:ext cx="2353159" cy="424041"/>
          </a:xfrm>
          <a:prstGeom prst="rect">
            <a:avLst/>
          </a:prstGeom>
        </p:spPr>
      </p:pic>
    </p:spTree>
    <p:extLst>
      <p:ext uri="{BB962C8B-B14F-4D97-AF65-F5344CB8AC3E}">
        <p14:creationId xmlns:p14="http://schemas.microsoft.com/office/powerpoint/2010/main" val="371975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98" r:id="rId16"/>
    <p:sldLayoutId id="2147483741" r:id="rId17"/>
    <p:sldLayoutId id="2147483750" r:id="rId18"/>
    <p:sldLayoutId id="2147483751" r:id="rId19"/>
    <p:sldLayoutId id="2147483752" r:id="rId20"/>
    <p:sldLayoutId id="2147483753" r:id="rId21"/>
    <p:sldLayoutId id="214748375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400827" rtl="0" eaLnBrk="1" latinLnBrk="0" hangingPunct="1">
        <a:spcBef>
          <a:spcPct val="0"/>
        </a:spcBef>
        <a:buNone/>
        <a:defRPr sz="2800" kern="1200" cap="all" spc="100">
          <a:solidFill>
            <a:schemeClr val="tx2"/>
          </a:solidFill>
          <a:latin typeface="Century Gothic" panose="020B0502020202020204" pitchFamily="34" charset="0"/>
          <a:ea typeface="+mj-ea"/>
          <a:cs typeface="+mj-cs"/>
        </a:defRPr>
      </a:lvl1pPr>
    </p:titleStyle>
    <p:bodyStyle>
      <a:lvl1pPr marL="0" indent="0" algn="l" defTabSz="400827" rtl="0" eaLnBrk="1" latinLnBrk="0" hangingPunct="1">
        <a:lnSpc>
          <a:spcPct val="90000"/>
        </a:lnSpc>
        <a:spcBef>
          <a:spcPts val="600"/>
        </a:spcBef>
        <a:spcAft>
          <a:spcPts val="600"/>
        </a:spcAft>
        <a:buFontTx/>
        <a:buNone/>
        <a:defRPr sz="2400" kern="1200">
          <a:solidFill>
            <a:schemeClr val="bg2"/>
          </a:solidFill>
          <a:latin typeface="Century Gothic" panose="020B0502020202020204" pitchFamily="34" charset="0"/>
          <a:ea typeface="+mn-ea"/>
          <a:cs typeface="+mn-cs"/>
        </a:defRPr>
      </a:lvl1pPr>
      <a:lvl2pPr marL="720725" indent="-266700" algn="l" defTabSz="400827" rtl="0" eaLnBrk="1" latinLnBrk="0" hangingPunct="1">
        <a:lnSpc>
          <a:spcPct val="90000"/>
        </a:lnSpc>
        <a:spcBef>
          <a:spcPts val="600"/>
        </a:spcBef>
        <a:spcAft>
          <a:spcPts val="600"/>
        </a:spcAft>
        <a:buClr>
          <a:schemeClr val="accent1"/>
        </a:buClr>
        <a:buSzPct val="130000"/>
        <a:buFont typeface="Lucida Grande"/>
        <a:buChar char="|"/>
        <a:defRPr sz="2000" kern="1200">
          <a:solidFill>
            <a:schemeClr val="bg2"/>
          </a:solidFill>
          <a:latin typeface="Century Gothic" panose="020B0502020202020204" pitchFamily="34" charset="0"/>
          <a:ea typeface="+mn-ea"/>
          <a:cs typeface="+mn-cs"/>
        </a:defRPr>
      </a:lvl2pPr>
      <a:lvl3pPr marL="1001713" indent="-201613" algn="l" defTabSz="400827" rtl="0" eaLnBrk="1" latinLnBrk="0" hangingPunct="1">
        <a:lnSpc>
          <a:spcPct val="90000"/>
        </a:lnSpc>
        <a:spcBef>
          <a:spcPts val="600"/>
        </a:spcBef>
        <a:spcAft>
          <a:spcPts val="600"/>
        </a:spcAft>
        <a:buClr>
          <a:schemeClr val="tx2"/>
        </a:buClr>
        <a:buFont typeface="Wingdings" charset="2"/>
        <a:buChar char="§"/>
        <a:defRPr sz="1800" i="1" kern="1200">
          <a:solidFill>
            <a:schemeClr val="bg2"/>
          </a:solidFill>
          <a:latin typeface="Century Gothic" panose="020B0502020202020204" pitchFamily="34" charset="0"/>
          <a:ea typeface="+mn-ea"/>
          <a:cs typeface="+mn-cs"/>
        </a:defRPr>
      </a:lvl3pPr>
      <a:lvl4pPr marL="1402895" indent="-200414" algn="l" defTabSz="400827" rtl="0" eaLnBrk="1" latinLnBrk="0" hangingPunct="1">
        <a:spcBef>
          <a:spcPct val="20000"/>
        </a:spcBef>
        <a:buFont typeface="Arial"/>
        <a:buChar char="–"/>
        <a:defRPr sz="1900" kern="1200">
          <a:solidFill>
            <a:schemeClr val="tx1"/>
          </a:solidFill>
          <a:latin typeface="Arial"/>
          <a:ea typeface="+mn-ea"/>
          <a:cs typeface="+mn-cs"/>
        </a:defRPr>
      </a:lvl4pPr>
      <a:lvl5pPr marL="1803723" indent="-200414" algn="l" defTabSz="400827" rtl="0" eaLnBrk="1" latinLnBrk="0" hangingPunct="1">
        <a:spcBef>
          <a:spcPct val="20000"/>
        </a:spcBef>
        <a:buFont typeface="Arial"/>
        <a:buChar char="»"/>
        <a:defRPr sz="1900" kern="1200">
          <a:solidFill>
            <a:schemeClr val="tx1"/>
          </a:solidFill>
          <a:latin typeface="Arial"/>
          <a:ea typeface="+mn-ea"/>
          <a:cs typeface="+mn-cs"/>
        </a:defRPr>
      </a:lvl5pPr>
      <a:lvl6pPr marL="2204550" indent="-200414" algn="l" defTabSz="400827" rtl="0" eaLnBrk="1" latinLnBrk="0" hangingPunct="1">
        <a:spcBef>
          <a:spcPct val="20000"/>
        </a:spcBef>
        <a:buFont typeface="Arial"/>
        <a:buChar char="•"/>
        <a:defRPr sz="1800" kern="1200">
          <a:solidFill>
            <a:schemeClr val="tx1"/>
          </a:solidFill>
          <a:latin typeface="+mn-lt"/>
          <a:ea typeface="+mn-ea"/>
          <a:cs typeface="+mn-cs"/>
        </a:defRPr>
      </a:lvl6pPr>
      <a:lvl7pPr marL="2605377" indent="-200414" algn="l" defTabSz="400827" rtl="0" eaLnBrk="1" latinLnBrk="0" hangingPunct="1">
        <a:spcBef>
          <a:spcPct val="20000"/>
        </a:spcBef>
        <a:buFont typeface="Arial"/>
        <a:buChar char="•"/>
        <a:defRPr sz="1800" kern="1200">
          <a:solidFill>
            <a:schemeClr val="tx1"/>
          </a:solidFill>
          <a:latin typeface="+mn-lt"/>
          <a:ea typeface="+mn-ea"/>
          <a:cs typeface="+mn-cs"/>
        </a:defRPr>
      </a:lvl7pPr>
      <a:lvl8pPr marL="3006204" indent="-200414" algn="l" defTabSz="400827" rtl="0" eaLnBrk="1" latinLnBrk="0" hangingPunct="1">
        <a:spcBef>
          <a:spcPct val="20000"/>
        </a:spcBef>
        <a:buFont typeface="Arial"/>
        <a:buChar char="•"/>
        <a:defRPr sz="1800" kern="1200">
          <a:solidFill>
            <a:schemeClr val="tx1"/>
          </a:solidFill>
          <a:latin typeface="+mn-lt"/>
          <a:ea typeface="+mn-ea"/>
          <a:cs typeface="+mn-cs"/>
        </a:defRPr>
      </a:lvl8pPr>
      <a:lvl9pPr marL="3407032" indent="-200414" algn="l" defTabSz="40082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fr-FR"/>
      </a:defPPr>
      <a:lvl1pPr marL="0" algn="l" defTabSz="400827" rtl="0" eaLnBrk="1" latinLnBrk="0" hangingPunct="1">
        <a:defRPr sz="1600" kern="1200">
          <a:solidFill>
            <a:schemeClr val="tx1"/>
          </a:solidFill>
          <a:latin typeface="+mn-lt"/>
          <a:ea typeface="+mn-ea"/>
          <a:cs typeface="+mn-cs"/>
        </a:defRPr>
      </a:lvl1pPr>
      <a:lvl2pPr marL="400827" algn="l" defTabSz="400827" rtl="0" eaLnBrk="1" latinLnBrk="0" hangingPunct="1">
        <a:defRPr sz="1600" kern="1200">
          <a:solidFill>
            <a:schemeClr val="tx1"/>
          </a:solidFill>
          <a:latin typeface="+mn-lt"/>
          <a:ea typeface="+mn-ea"/>
          <a:cs typeface="+mn-cs"/>
        </a:defRPr>
      </a:lvl2pPr>
      <a:lvl3pPr marL="801654" algn="l" defTabSz="400827" rtl="0" eaLnBrk="1" latinLnBrk="0" hangingPunct="1">
        <a:defRPr sz="1600" kern="1200">
          <a:solidFill>
            <a:schemeClr val="tx1"/>
          </a:solidFill>
          <a:latin typeface="+mn-lt"/>
          <a:ea typeface="+mn-ea"/>
          <a:cs typeface="+mn-cs"/>
        </a:defRPr>
      </a:lvl3pPr>
      <a:lvl4pPr marL="1202482" algn="l" defTabSz="400827" rtl="0" eaLnBrk="1" latinLnBrk="0" hangingPunct="1">
        <a:defRPr sz="1600" kern="1200">
          <a:solidFill>
            <a:schemeClr val="tx1"/>
          </a:solidFill>
          <a:latin typeface="+mn-lt"/>
          <a:ea typeface="+mn-ea"/>
          <a:cs typeface="+mn-cs"/>
        </a:defRPr>
      </a:lvl4pPr>
      <a:lvl5pPr marL="1603309" algn="l" defTabSz="400827" rtl="0" eaLnBrk="1" latinLnBrk="0" hangingPunct="1">
        <a:defRPr sz="1600" kern="1200">
          <a:solidFill>
            <a:schemeClr val="tx1"/>
          </a:solidFill>
          <a:latin typeface="+mn-lt"/>
          <a:ea typeface="+mn-ea"/>
          <a:cs typeface="+mn-cs"/>
        </a:defRPr>
      </a:lvl5pPr>
      <a:lvl6pPr marL="2004136" algn="l" defTabSz="400827" rtl="0" eaLnBrk="1" latinLnBrk="0" hangingPunct="1">
        <a:defRPr sz="1600" kern="1200">
          <a:solidFill>
            <a:schemeClr val="tx1"/>
          </a:solidFill>
          <a:latin typeface="+mn-lt"/>
          <a:ea typeface="+mn-ea"/>
          <a:cs typeface="+mn-cs"/>
        </a:defRPr>
      </a:lvl6pPr>
      <a:lvl7pPr marL="2404963" algn="l" defTabSz="400827" rtl="0" eaLnBrk="1" latinLnBrk="0" hangingPunct="1">
        <a:defRPr sz="1600" kern="1200">
          <a:solidFill>
            <a:schemeClr val="tx1"/>
          </a:solidFill>
          <a:latin typeface="+mn-lt"/>
          <a:ea typeface="+mn-ea"/>
          <a:cs typeface="+mn-cs"/>
        </a:defRPr>
      </a:lvl7pPr>
      <a:lvl8pPr marL="2805791" algn="l" defTabSz="400827" rtl="0" eaLnBrk="1" latinLnBrk="0" hangingPunct="1">
        <a:defRPr sz="1600" kern="1200">
          <a:solidFill>
            <a:schemeClr val="tx1"/>
          </a:solidFill>
          <a:latin typeface="+mn-lt"/>
          <a:ea typeface="+mn-ea"/>
          <a:cs typeface="+mn-cs"/>
        </a:defRPr>
      </a:lvl8pPr>
      <a:lvl9pPr marL="3206618" algn="l" defTabSz="400827"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1407E8F7-4D06-4E8E-AD09-379BA26B4772}"/>
              </a:ext>
            </a:extLst>
          </p:cNvPr>
          <p:cNvSpPr/>
          <p:nvPr/>
        </p:nvSpPr>
        <p:spPr>
          <a:xfrm>
            <a:off x="0" y="6373817"/>
            <a:ext cx="12192000" cy="484183"/>
          </a:xfrm>
          <a:prstGeom prst="rect">
            <a:avLst/>
          </a:prstGeom>
          <a:solidFill>
            <a:srgbClr val="D23732"/>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3637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4617B"/>
              </a:solidFill>
              <a:uFillTx/>
              <a:latin typeface="Century Gothic"/>
            </a:endParaRPr>
          </a:p>
        </p:txBody>
      </p:sp>
      <p:sp>
        <p:nvSpPr>
          <p:cNvPr id="3" name="Espace réservé du titre 1">
            <a:extLst>
              <a:ext uri="{FF2B5EF4-FFF2-40B4-BE49-F238E27FC236}">
                <a16:creationId xmlns:a16="http://schemas.microsoft.com/office/drawing/2014/main" id="{F36161F5-5CE3-40BF-A64F-9F6BF16EF2F9}"/>
              </a:ext>
            </a:extLst>
          </p:cNvPr>
          <p:cNvSpPr txBox="1">
            <a:spLocks noGrp="1"/>
          </p:cNvSpPr>
          <p:nvPr>
            <p:ph type="title"/>
          </p:nvPr>
        </p:nvSpPr>
        <p:spPr>
          <a:xfrm>
            <a:off x="815412" y="620686"/>
            <a:ext cx="11376587" cy="450991"/>
          </a:xfrm>
          <a:prstGeom prst="rect">
            <a:avLst/>
          </a:prstGeom>
          <a:noFill/>
          <a:ln>
            <a:noFill/>
          </a:ln>
        </p:spPr>
        <p:txBody>
          <a:bodyPr vert="horz" wrap="square" lIns="71999" tIns="0" rIns="63121" bIns="0" anchor="ctr" anchorCtr="0" compatLnSpc="1">
            <a:normAutofit/>
          </a:bodyPr>
          <a:lstStyle/>
          <a:p>
            <a:pPr lvl="0"/>
            <a:r>
              <a:rPr lang="fr-FR"/>
              <a:t>Cliquez et modifiez le titre</a:t>
            </a:r>
          </a:p>
        </p:txBody>
      </p:sp>
      <p:sp>
        <p:nvSpPr>
          <p:cNvPr id="4" name="Espace réservé du texte 2">
            <a:extLst>
              <a:ext uri="{FF2B5EF4-FFF2-40B4-BE49-F238E27FC236}">
                <a16:creationId xmlns:a16="http://schemas.microsoft.com/office/drawing/2014/main" id="{35D550E6-99EB-41B9-AE20-E9D59F127784}"/>
              </a:ext>
            </a:extLst>
          </p:cNvPr>
          <p:cNvSpPr txBox="1">
            <a:spLocks noGrp="1"/>
          </p:cNvSpPr>
          <p:nvPr>
            <p:ph type="body" idx="1"/>
          </p:nvPr>
        </p:nvSpPr>
        <p:spPr>
          <a:xfrm>
            <a:off x="1822375" y="1799997"/>
            <a:ext cx="9169480" cy="1166473"/>
          </a:xfrm>
          <a:prstGeom prst="rect">
            <a:avLst/>
          </a:prstGeom>
          <a:noFill/>
          <a:ln>
            <a:noFill/>
          </a:ln>
        </p:spPr>
        <p:txBody>
          <a:bodyPr vert="horz" wrap="square" lIns="0" tIns="0" rIns="0" bIns="0" anchor="t" anchorCtr="0" compatLnSpc="1">
            <a:spAutoFit/>
          </a:bodyPr>
          <a:lstStyle/>
          <a:p>
            <a:pPr lvl="0"/>
            <a:r>
              <a:rPr lang="fr-FR"/>
              <a:t>Cliquez pour modifier les styles du texte du masque</a:t>
            </a:r>
          </a:p>
          <a:p>
            <a:pPr lvl="1"/>
            <a:r>
              <a:rPr lang="fr-FR"/>
              <a:t>Deuxième niveau</a:t>
            </a:r>
          </a:p>
          <a:p>
            <a:pPr lvl="2"/>
            <a:r>
              <a:rPr lang="fr-FR"/>
              <a:t>Troisième niveau</a:t>
            </a:r>
          </a:p>
        </p:txBody>
      </p:sp>
      <p:cxnSp>
        <p:nvCxnSpPr>
          <p:cNvPr id="5" name="Connecteur droit 21">
            <a:extLst>
              <a:ext uri="{FF2B5EF4-FFF2-40B4-BE49-F238E27FC236}">
                <a16:creationId xmlns:a16="http://schemas.microsoft.com/office/drawing/2014/main" id="{5812BA92-775D-4412-85CA-2F5F5CAE1433}"/>
              </a:ext>
            </a:extLst>
          </p:cNvPr>
          <p:cNvCxnSpPr/>
          <p:nvPr/>
        </p:nvCxnSpPr>
        <p:spPr>
          <a:xfrm rot="5400013">
            <a:off x="9137106" y="6598221"/>
            <a:ext cx="257175" cy="2109"/>
          </a:xfrm>
          <a:prstGeom prst="straightConnector1">
            <a:avLst/>
          </a:prstGeom>
          <a:noFill/>
          <a:ln w="19046" cap="flat">
            <a:solidFill>
              <a:srgbClr val="ABC100"/>
            </a:solidFill>
            <a:prstDash val="solid"/>
            <a:miter/>
          </a:ln>
          <a:effectLst>
            <a:outerShdw dist="22997" dir="5400000" algn="tl">
              <a:srgbClr val="000000">
                <a:alpha val="35000"/>
              </a:srgbClr>
            </a:outerShdw>
          </a:effectLst>
        </p:spPr>
      </p:cxnSp>
      <p:cxnSp>
        <p:nvCxnSpPr>
          <p:cNvPr id="6" name="Connecteur droit 22">
            <a:extLst>
              <a:ext uri="{FF2B5EF4-FFF2-40B4-BE49-F238E27FC236}">
                <a16:creationId xmlns:a16="http://schemas.microsoft.com/office/drawing/2014/main" id="{544BC032-060F-4FD7-AC91-DDCB1D38BC6A}"/>
              </a:ext>
            </a:extLst>
          </p:cNvPr>
          <p:cNvCxnSpPr/>
          <p:nvPr/>
        </p:nvCxnSpPr>
        <p:spPr>
          <a:xfrm rot="5400013">
            <a:off x="10862189" y="6598221"/>
            <a:ext cx="257175" cy="2109"/>
          </a:xfrm>
          <a:prstGeom prst="straightConnector1">
            <a:avLst/>
          </a:prstGeom>
          <a:noFill/>
          <a:ln w="19046" cap="flat">
            <a:solidFill>
              <a:srgbClr val="ABC100"/>
            </a:solidFill>
            <a:prstDash val="solid"/>
            <a:miter/>
          </a:ln>
          <a:effectLst>
            <a:outerShdw dist="22997" dir="5400000" algn="tl">
              <a:srgbClr val="000000">
                <a:alpha val="35000"/>
              </a:srgbClr>
            </a:outerShdw>
          </a:effectLst>
        </p:spPr>
      </p:cxnSp>
      <p:sp>
        <p:nvSpPr>
          <p:cNvPr id="7" name="Rectangle 24">
            <a:extLst>
              <a:ext uri="{FF2B5EF4-FFF2-40B4-BE49-F238E27FC236}">
                <a16:creationId xmlns:a16="http://schemas.microsoft.com/office/drawing/2014/main" id="{90619578-DEBE-4414-8103-2F1E87FEF275}"/>
              </a:ext>
            </a:extLst>
          </p:cNvPr>
          <p:cNvSpPr/>
          <p:nvPr/>
        </p:nvSpPr>
        <p:spPr>
          <a:xfrm rot="16200004">
            <a:off x="189984" y="446192"/>
            <a:ext cx="450991" cy="799868"/>
          </a:xfrm>
          <a:prstGeom prst="rect">
            <a:avLst/>
          </a:prstGeom>
          <a:gradFill>
            <a:gsLst>
              <a:gs pos="0">
                <a:srgbClr val="D03533"/>
              </a:gs>
              <a:gs pos="100000">
                <a:srgbClr val="000099"/>
              </a:gs>
            </a:gsLst>
            <a:lin ang="2700000"/>
          </a:gra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3637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4617B"/>
              </a:solidFill>
              <a:uFillTx/>
              <a:latin typeface="Century Gothic"/>
            </a:endParaRPr>
          </a:p>
        </p:txBody>
      </p:sp>
      <p:cxnSp>
        <p:nvCxnSpPr>
          <p:cNvPr id="8" name="Connecteur droit 25">
            <a:extLst>
              <a:ext uri="{FF2B5EF4-FFF2-40B4-BE49-F238E27FC236}">
                <a16:creationId xmlns:a16="http://schemas.microsoft.com/office/drawing/2014/main" id="{C51573B2-8DE6-468A-890E-D0E4D7345A74}"/>
              </a:ext>
            </a:extLst>
          </p:cNvPr>
          <p:cNvCxnSpPr/>
          <p:nvPr/>
        </p:nvCxnSpPr>
        <p:spPr>
          <a:xfrm>
            <a:off x="791711" y="620686"/>
            <a:ext cx="0" cy="450991"/>
          </a:xfrm>
          <a:prstGeom prst="straightConnector1">
            <a:avLst/>
          </a:prstGeom>
          <a:noFill/>
          <a:ln w="38103" cap="flat">
            <a:solidFill>
              <a:srgbClr val="ABC100"/>
            </a:solidFill>
            <a:prstDash val="solid"/>
            <a:miter/>
          </a:ln>
          <a:effectLst>
            <a:outerShdw dist="22997" dir="5400000" algn="tl">
              <a:srgbClr val="000000">
                <a:alpha val="35000"/>
              </a:srgbClr>
            </a:outerShdw>
          </a:effectLst>
        </p:spPr>
      </p:cxnSp>
      <p:sp>
        <p:nvSpPr>
          <p:cNvPr id="9" name="Rectangle 12">
            <a:extLst>
              <a:ext uri="{FF2B5EF4-FFF2-40B4-BE49-F238E27FC236}">
                <a16:creationId xmlns:a16="http://schemas.microsoft.com/office/drawing/2014/main" id="{C3AD73EB-2620-4214-BBB5-36AACDEA9B08}"/>
              </a:ext>
            </a:extLst>
          </p:cNvPr>
          <p:cNvSpPr/>
          <p:nvPr/>
        </p:nvSpPr>
        <p:spPr>
          <a:xfrm>
            <a:off x="0" y="6292672"/>
            <a:ext cx="12192000" cy="79196"/>
          </a:xfrm>
          <a:prstGeom prst="rect">
            <a:avLst/>
          </a:prstGeom>
          <a:solidFill>
            <a:srgbClr val="ABC100"/>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3637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entury Gothic"/>
            </a:endParaRPr>
          </a:p>
        </p:txBody>
      </p:sp>
      <p:sp>
        <p:nvSpPr>
          <p:cNvPr id="10" name="ZoneTexte 6">
            <a:extLst>
              <a:ext uri="{FF2B5EF4-FFF2-40B4-BE49-F238E27FC236}">
                <a16:creationId xmlns:a16="http://schemas.microsoft.com/office/drawing/2014/main" id="{59E8710C-50A9-43D9-9ACC-06EDB5C5F468}"/>
              </a:ext>
            </a:extLst>
          </p:cNvPr>
          <p:cNvSpPr txBox="1"/>
          <p:nvPr/>
        </p:nvSpPr>
        <p:spPr>
          <a:xfrm>
            <a:off x="5297217" y="6500488"/>
            <a:ext cx="3969556" cy="230832"/>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algn="ctr" defTabSz="685800">
              <a:defRPr/>
            </a:pPr>
            <a:r>
              <a:rPr lang="fr-FR" sz="900" b="1" cap="all" dirty="0">
                <a:solidFill>
                  <a:schemeClr val="bg1"/>
                </a:solidFill>
              </a:rPr>
              <a:t>Réseau Carte : AMUE, ACTEE, ANAP</a:t>
            </a:r>
          </a:p>
        </p:txBody>
      </p:sp>
      <p:sp>
        <p:nvSpPr>
          <p:cNvPr id="11" name="ZoneTexte 18">
            <a:extLst>
              <a:ext uri="{FF2B5EF4-FFF2-40B4-BE49-F238E27FC236}">
                <a16:creationId xmlns:a16="http://schemas.microsoft.com/office/drawing/2014/main" id="{F178039A-D5C0-4761-87AE-271AA8691742}"/>
              </a:ext>
            </a:extLst>
          </p:cNvPr>
          <p:cNvSpPr txBox="1"/>
          <p:nvPr/>
        </p:nvSpPr>
        <p:spPr>
          <a:xfrm>
            <a:off x="9264653" y="6486452"/>
            <a:ext cx="1727204" cy="230831"/>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43637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0" i="0" u="none" strike="noStrike" kern="1200" cap="none" spc="0" baseline="0" dirty="0">
                <a:solidFill>
                  <a:srgbClr val="FFFFFF"/>
                </a:solidFill>
                <a:uFillTx/>
                <a:latin typeface="Century Gothic" pitchFamily="34"/>
              </a:rPr>
              <a:t>Novembre 2023</a:t>
            </a:r>
          </a:p>
        </p:txBody>
      </p:sp>
      <p:sp>
        <p:nvSpPr>
          <p:cNvPr id="12" name="ZoneTexte 19">
            <a:extLst>
              <a:ext uri="{FF2B5EF4-FFF2-40B4-BE49-F238E27FC236}">
                <a16:creationId xmlns:a16="http://schemas.microsoft.com/office/drawing/2014/main" id="{BFEC03E1-2230-4579-8E89-A843B5288588}"/>
              </a:ext>
            </a:extLst>
          </p:cNvPr>
          <p:cNvSpPr txBox="1"/>
          <p:nvPr/>
        </p:nvSpPr>
        <p:spPr>
          <a:xfrm>
            <a:off x="10991857" y="6486451"/>
            <a:ext cx="1200143" cy="369332"/>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436379"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0BD86A-3720-4462-B8B2-9E63F4AD486A}" type="slidenum">
              <a:rPr sz="1800"/>
              <a:pPr marL="0" marR="0" lvl="0" indent="0" algn="ctr" defTabSz="436379" rtl="0" fontAlgn="auto" hangingPunct="1">
                <a:lnSpc>
                  <a:spcPct val="100000"/>
                </a:lnSpc>
                <a:spcBef>
                  <a:spcPts val="0"/>
                </a:spcBef>
                <a:spcAft>
                  <a:spcPts val="0"/>
                </a:spcAft>
                <a:buNone/>
                <a:tabLst/>
                <a:defRPr sz="1800" b="0" i="0" u="none" strike="noStrike" kern="0" cap="none" spc="0" baseline="0">
                  <a:solidFill>
                    <a:srgbClr val="000000"/>
                  </a:solidFill>
                  <a:uFillTx/>
                </a:defRPr>
              </a:pPr>
              <a:t>‹N°›</a:t>
            </a:fld>
            <a:endParaRPr lang="fr-FR" sz="900" b="0" i="0" u="none" strike="noStrike" kern="1200" cap="none" spc="0" baseline="0">
              <a:solidFill>
                <a:srgbClr val="FFFFFF"/>
              </a:solidFill>
              <a:uFillTx/>
              <a:latin typeface="Century Gothic"/>
            </a:endParaRPr>
          </a:p>
        </p:txBody>
      </p:sp>
      <p:pic>
        <p:nvPicPr>
          <p:cNvPr id="13" name="Image 14">
            <a:extLst>
              <a:ext uri="{FF2B5EF4-FFF2-40B4-BE49-F238E27FC236}">
                <a16:creationId xmlns:a16="http://schemas.microsoft.com/office/drawing/2014/main" id="{4EC6079F-E716-4445-8CCD-DAF0C7B62F4D}"/>
              </a:ext>
            </a:extLst>
          </p:cNvPr>
          <p:cNvPicPr>
            <a:picLocks noChangeAspect="1"/>
          </p:cNvPicPr>
          <p:nvPr/>
        </p:nvPicPr>
        <p:blipFill>
          <a:blip r:embed="rId20"/>
          <a:stretch>
            <a:fillRect/>
          </a:stretch>
        </p:blipFill>
        <p:spPr>
          <a:xfrm>
            <a:off x="9522636" y="170189"/>
            <a:ext cx="2353153" cy="424043"/>
          </a:xfrm>
          <a:prstGeom prst="rect">
            <a:avLst/>
          </a:prstGeom>
          <a:noFill/>
          <a:ln cap="flat">
            <a:noFill/>
          </a:ln>
          <a:effectLst>
            <a:outerShdw dist="22997" dir="5400000" algn="tl">
              <a:srgbClr val="000000">
                <a:alpha val="35000"/>
              </a:srgbClr>
            </a:outerShdw>
          </a:effectLst>
        </p:spPr>
      </p:pic>
    </p:spTree>
    <p:extLst>
      <p:ext uri="{BB962C8B-B14F-4D97-AF65-F5344CB8AC3E}">
        <p14:creationId xmlns:p14="http://schemas.microsoft.com/office/powerpoint/2010/main" val="31030502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5" r:id="rId15"/>
    <p:sldLayoutId id="2147483716" r:id="rId16"/>
    <p:sldLayoutId id="2147483718" r:id="rId17"/>
    <p:sldLayoutId id="2147483719" r:id="rId18"/>
  </p:sldLayoutIdLst>
  <p:transition spd="med">
    <p:fade/>
  </p:transition>
  <p:txStyles>
    <p:titleStyle>
      <a:lvl1pPr marL="0" marR="0" lvl="0" indent="0" algn="l" defTabSz="400827" rtl="0" fontAlgn="auto" hangingPunct="1">
        <a:lnSpc>
          <a:spcPct val="100000"/>
        </a:lnSpc>
        <a:spcBef>
          <a:spcPts val="0"/>
        </a:spcBef>
        <a:spcAft>
          <a:spcPts val="0"/>
        </a:spcAft>
        <a:buNone/>
        <a:tabLst/>
        <a:defRPr lang="fr-FR" sz="2800" b="0" i="0" u="none" strike="noStrike" kern="1200" cap="all" spc="100" baseline="0">
          <a:solidFill>
            <a:srgbClr val="04617B"/>
          </a:solidFill>
          <a:uFillTx/>
          <a:latin typeface="Century Gothic" pitchFamily="34"/>
        </a:defRPr>
      </a:lvl1pPr>
    </p:titleStyle>
    <p:bodyStyle>
      <a:lvl1pPr marL="0" marR="0" lvl="0" indent="0" algn="l" defTabSz="400827" rtl="0" fontAlgn="auto" hangingPunct="1">
        <a:lnSpc>
          <a:spcPct val="90000"/>
        </a:lnSpc>
        <a:spcBef>
          <a:spcPts val="600"/>
        </a:spcBef>
        <a:spcAft>
          <a:spcPts val="600"/>
        </a:spcAft>
        <a:buNone/>
        <a:tabLst/>
        <a:defRPr lang="fr-FR" sz="2400" b="0" i="0" u="none" strike="noStrike" kern="1200" cap="none" spc="0" baseline="0">
          <a:solidFill>
            <a:srgbClr val="595959"/>
          </a:solidFill>
          <a:uFillTx/>
          <a:latin typeface="Century Gothic" pitchFamily="34"/>
        </a:defRPr>
      </a:lvl1pPr>
      <a:lvl2pPr marL="720720" marR="0" lvl="1" indent="-266703" algn="l" defTabSz="400827" rtl="0" fontAlgn="auto" hangingPunct="1">
        <a:lnSpc>
          <a:spcPct val="90000"/>
        </a:lnSpc>
        <a:spcBef>
          <a:spcPts val="600"/>
        </a:spcBef>
        <a:spcAft>
          <a:spcPts val="600"/>
        </a:spcAft>
        <a:buClr>
          <a:srgbClr val="ABC100"/>
        </a:buClr>
        <a:buSzPct val="130000"/>
        <a:buFont typeface="Lucida Grande"/>
        <a:buChar char="|"/>
        <a:tabLst/>
        <a:defRPr lang="fr-FR" sz="2000" b="0" i="0" u="none" strike="noStrike" kern="1200" cap="none" spc="0" baseline="0">
          <a:solidFill>
            <a:srgbClr val="595959"/>
          </a:solidFill>
          <a:uFillTx/>
          <a:latin typeface="Century Gothic" pitchFamily="34"/>
        </a:defRPr>
      </a:lvl2pPr>
      <a:lvl3pPr marL="1001716" marR="0" lvl="2" indent="-201616" algn="l" defTabSz="400827" rtl="0" fontAlgn="auto" hangingPunct="1">
        <a:lnSpc>
          <a:spcPct val="90000"/>
        </a:lnSpc>
        <a:spcBef>
          <a:spcPts val="600"/>
        </a:spcBef>
        <a:spcAft>
          <a:spcPts val="600"/>
        </a:spcAft>
        <a:buClr>
          <a:srgbClr val="04617B"/>
        </a:buClr>
        <a:buSzPct val="100000"/>
        <a:buFont typeface="Wingdings"/>
        <a:buChar char="§"/>
        <a:tabLst/>
        <a:defRPr lang="fr-FR" sz="1800" b="0" i="1" u="none" strike="noStrike" kern="1200" cap="none" spc="0" baseline="0">
          <a:solidFill>
            <a:srgbClr val="595959"/>
          </a:solidFill>
          <a:uFillTx/>
          <a:latin typeface="Century Gothic" pitchFamily="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F:\LOGOS - VISUELS\affiches\fond rouge.jpg"/>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l="9748" t="22628" r="10308" b="73079"/>
          <a:stretch/>
        </p:blipFill>
        <p:spPr bwMode="auto">
          <a:xfrm>
            <a:off x="0" y="-27384"/>
            <a:ext cx="12192000" cy="93129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3"/>
          <p:cNvCxnSpPr/>
          <p:nvPr userDrawn="1"/>
        </p:nvCxnSpPr>
        <p:spPr>
          <a:xfrm>
            <a:off x="143339" y="903907"/>
            <a:ext cx="0" cy="58801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userDrawn="1"/>
        </p:nvCxnSpPr>
        <p:spPr>
          <a:xfrm>
            <a:off x="143339" y="6764756"/>
            <a:ext cx="101771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4697C266-49DD-4978-9B9A-0B92BC63A3C0}"/>
              </a:ext>
            </a:extLst>
          </p:cNvPr>
          <p:cNvPicPr>
            <a:picLocks noChangeAspect="1"/>
          </p:cNvPicPr>
          <p:nvPr userDrawn="1"/>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478" y="6213310"/>
            <a:ext cx="2709671" cy="455833"/>
          </a:xfrm>
          <a:prstGeom prst="rect">
            <a:avLst/>
          </a:prstGeom>
        </p:spPr>
      </p:pic>
      <p:grpSp>
        <p:nvGrpSpPr>
          <p:cNvPr id="10" name="Groupe 9"/>
          <p:cNvGrpSpPr/>
          <p:nvPr userDrawn="1"/>
        </p:nvGrpSpPr>
        <p:grpSpPr>
          <a:xfrm>
            <a:off x="95782" y="-126140"/>
            <a:ext cx="1487717" cy="1058863"/>
            <a:chOff x="779973" y="3059350"/>
            <a:chExt cx="1775805" cy="1231095"/>
          </a:xfrm>
        </p:grpSpPr>
        <p:sp>
          <p:nvSpPr>
            <p:cNvPr id="11" name="Rectangle 10"/>
            <p:cNvSpPr/>
            <p:nvPr/>
          </p:nvSpPr>
          <p:spPr>
            <a:xfrm>
              <a:off x="1763688" y="3441102"/>
              <a:ext cx="648072" cy="578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2" name="Image 11"/>
            <p:cNvPicPr/>
            <p:nvPr userDrawn="1"/>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72228" b="88381"/>
            <a:stretch/>
          </p:blipFill>
          <p:spPr>
            <a:xfrm>
              <a:off x="779973" y="3059350"/>
              <a:ext cx="1775805" cy="1231095"/>
            </a:xfrm>
            <a:prstGeom prst="rect">
              <a:avLst/>
            </a:prstGeom>
          </p:spPr>
        </p:pic>
      </p:grpSp>
      <p:sp>
        <p:nvSpPr>
          <p:cNvPr id="13" name="Espace réservé du numéro de diapositive 4"/>
          <p:cNvSpPr>
            <a:spLocks noGrp="1"/>
          </p:cNvSpPr>
          <p:nvPr>
            <p:ph type="sldNum" sz="quarter" idx="4"/>
          </p:nvPr>
        </p:nvSpPr>
        <p:spPr>
          <a:xfrm>
            <a:off x="352251" y="5733256"/>
            <a:ext cx="1312333" cy="364067"/>
          </a:xfrm>
          <a:prstGeom prst="rect">
            <a:avLst/>
          </a:prstGeom>
        </p:spPr>
        <p:txBody>
          <a:bodyPr/>
          <a:lstStyle/>
          <a:p>
            <a:fld id="{7D352A86-3593-4E21-AAF6-80702D7074AD}" type="slidenum">
              <a:rPr lang="fr-FR" smtClean="0"/>
              <a:t>‹N°›</a:t>
            </a:fld>
            <a:endParaRPr lang="fr-FR" dirty="0"/>
          </a:p>
        </p:txBody>
      </p:sp>
    </p:spTree>
    <p:extLst>
      <p:ext uri="{BB962C8B-B14F-4D97-AF65-F5344CB8AC3E}">
        <p14:creationId xmlns:p14="http://schemas.microsoft.com/office/powerpoint/2010/main" val="255053929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archiwebture.citedelarchitecture.fr/fonds/FRAPN02_ARRET"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univ-montp3.fr/fr/file/52227/download?token=JpGfqBZ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ecologie.gouv.fr/rendez-vous/strategie-nationale-bas-carbone-programmation-pluriannuelle-lenergie-ouverture"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uvernement.fr/upload/media/content/0001/04/609f1b127e9b3ab108c9bd421ad091c4af0666d5.pdf"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fo.gouv.fr/upload/media/content/0001/07/dc29785bc6c40139f4b49ee2ac75c2a154856323.pdf"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hyperlink" Target="https://www.info.gouv.fr/france-nation-verte/mesurer-limpact"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infogram.com/95444dec-4126-496a-85ce-6a017217c0a4?src=embed"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lanification-territoires.ecologie.gouv.fr/"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hyperlink" Target="https://franceuniversites.fr/actualite/le-plan-defficacite-energetique-des-campus-a-lhorizon-2030-peec2030-une-demarche-exemplaire"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s://franceuniversites.fr/dossier/patrimoine/"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v-rennes.fr/rennes-campus-2030-un-plan-global-de-modernisation-et-de-transitions"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actu.univ-rennes.fr/actualites/luniversite-de-rennes-1-candidate-au-plan-de-renovation-energetique-du-patrimoin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2714"/>
            <a:ext cx="12192001" cy="6322002"/>
          </a:xfrm>
          <a:prstGeom prst="rect">
            <a:avLst/>
          </a:prstGeom>
        </p:spPr>
      </p:pic>
      <p:sp>
        <p:nvSpPr>
          <p:cNvPr id="3" name="Rectangle 2"/>
          <p:cNvSpPr/>
          <p:nvPr/>
        </p:nvSpPr>
        <p:spPr>
          <a:xfrm>
            <a:off x="2435469" y="2009776"/>
            <a:ext cx="7321062" cy="1457325"/>
          </a:xfrm>
          <a:prstGeom prst="rect">
            <a:avLst/>
          </a:prstGeom>
          <a:solidFill>
            <a:srgbClr val="000066"/>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800" b="1" i="0" u="none" strike="noStrike" kern="1200" cap="all" spc="0" normalizeH="0" baseline="0" noProof="0" dirty="0">
                <a:ln>
                  <a:noFill/>
                </a:ln>
                <a:solidFill>
                  <a:prstClr val="white"/>
                </a:solidFill>
                <a:effectLst/>
                <a:uLnTx/>
                <a:uFillTx/>
                <a:latin typeface="Calibri" panose="020F0502020204030204"/>
                <a:ea typeface="+mn-ea"/>
                <a:cs typeface="+mn-cs"/>
              </a:rPr>
              <a:t>Rénovation et décarbonation des Campus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400" b="1" i="0" u="none" strike="noStrike" kern="1200" cap="all" spc="75" normalizeH="0" baseline="0" noProof="0" dirty="0">
                <a:ln>
                  <a:noFill/>
                </a:ln>
                <a:solidFill>
                  <a:prstClr val="white"/>
                </a:solidFill>
                <a:effectLst/>
                <a:uLnTx/>
                <a:uFillTx/>
                <a:latin typeface="Century Gothic" panose="020B0502020202020204" pitchFamily="34" charset="0"/>
                <a:ea typeface="+mn-ea"/>
                <a:cs typeface="+mn-cs"/>
              </a:rPr>
              <a:t>des campus français à horizon 2030</a:t>
            </a:r>
          </a:p>
        </p:txBody>
      </p:sp>
      <p:sp>
        <p:nvSpPr>
          <p:cNvPr id="4" name="Rectangle 3"/>
          <p:cNvSpPr/>
          <p:nvPr/>
        </p:nvSpPr>
        <p:spPr>
          <a:xfrm>
            <a:off x="2667000" y="3581400"/>
            <a:ext cx="6858000" cy="457200"/>
          </a:xfrm>
          <a:prstGeom prst="rect">
            <a:avLst/>
          </a:prstGeom>
          <a:solidFill>
            <a:srgbClr val="000066">
              <a:alpha val="4000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300620" rtl="0" eaLnBrk="1" fontAlgn="auto" latinLnBrk="0" hangingPunct="1">
              <a:lnSpc>
                <a:spcPct val="100000"/>
              </a:lnSpc>
              <a:spcBef>
                <a:spcPct val="0"/>
              </a:spcBef>
              <a:spcAft>
                <a:spcPts val="0"/>
              </a:spcAft>
              <a:buClrTx/>
              <a:buSzTx/>
              <a:buFontTx/>
              <a:buNone/>
              <a:tabLst/>
              <a:defRPr/>
            </a:pPr>
            <a:r>
              <a:rPr kumimoji="0" lang="fr-FR" sz="1500" b="0" i="0" u="none" strike="noStrike" kern="1200" cap="all" spc="75" normalizeH="0" baseline="0" noProof="0" dirty="0">
                <a:ln>
                  <a:noFill/>
                </a:ln>
                <a:solidFill>
                  <a:prstClr val="white"/>
                </a:solidFill>
                <a:effectLst/>
                <a:uLnTx/>
                <a:uFillTx/>
                <a:latin typeface="Century Gothic" panose="020B0502020202020204" pitchFamily="34" charset="0"/>
                <a:ea typeface="+mn-ea"/>
                <a:cs typeface="+mn-cs"/>
              </a:rPr>
              <a:t>116 établissements engagés dans LE PLAN CLIMAT du MESR</a:t>
            </a:r>
          </a:p>
        </p:txBody>
      </p:sp>
      <p:sp>
        <p:nvSpPr>
          <p:cNvPr id="2" name="ZoneTexte 1">
            <a:extLst>
              <a:ext uri="{FF2B5EF4-FFF2-40B4-BE49-F238E27FC236}">
                <a16:creationId xmlns:a16="http://schemas.microsoft.com/office/drawing/2014/main" id="{14DDA37C-083B-4A8F-90CF-657DC71133B0}"/>
              </a:ext>
            </a:extLst>
          </p:cNvPr>
          <p:cNvSpPr txBox="1"/>
          <p:nvPr/>
        </p:nvSpPr>
        <p:spPr>
          <a:xfrm>
            <a:off x="604518" y="4152899"/>
            <a:ext cx="9064661" cy="1815882"/>
          </a:xfrm>
          <a:prstGeom prst="rect">
            <a:avLst/>
          </a:prstGeom>
          <a:noFill/>
        </p:spPr>
        <p:txBody>
          <a:bodyPr wrap="none" rtlCol="0">
            <a:spAutoFit/>
          </a:bodyPr>
          <a:lstStyle/>
          <a:p>
            <a:pPr marL="0" marR="0" lvl="0" indent="0" algn="r" defTabSz="436381"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De l’expérimentation à la généralisation</a:t>
            </a:r>
          </a:p>
          <a:p>
            <a:pPr marL="0" marR="0" lvl="0" indent="0" algn="r" defTabSz="436381"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PEEC 2030 un levier pour construire une trajectoire carbone</a:t>
            </a:r>
          </a:p>
          <a:p>
            <a:pPr marL="0" marR="0" lvl="0" indent="0" algn="r" defTabSz="436381"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Rénovation et décarbonation des Campus :</a:t>
            </a:r>
          </a:p>
          <a:p>
            <a:pPr marL="0" marR="0" lvl="0" indent="0" algn="r" defTabSz="436381" rtl="0" eaLnBrk="1" fontAlgn="auto" latinLnBrk="0" hangingPunct="1">
              <a:lnSpc>
                <a:spcPct val="100000"/>
              </a:lnSpc>
              <a:spcBef>
                <a:spcPts val="0"/>
              </a:spcBef>
              <a:spcAft>
                <a:spcPts val="0"/>
              </a:spcAft>
              <a:buClrTx/>
              <a:buSzTx/>
              <a:buFontTx/>
              <a:buNone/>
              <a:tabLst/>
              <a:defRPr/>
            </a:pPr>
            <a:r>
              <a:rPr lang="fr-FR" sz="2800" b="1" dirty="0" err="1">
                <a:solidFill>
                  <a:prstClr val="white"/>
                </a:solidFill>
                <a:latin typeface="Calibri" panose="020F0502020204030204"/>
              </a:rPr>
              <a:t>Reussir</a:t>
            </a:r>
            <a:r>
              <a:rPr lang="fr-FR" sz="2800" b="1" dirty="0">
                <a:solidFill>
                  <a:prstClr val="white"/>
                </a:solidFill>
                <a:latin typeface="Calibri" panose="020F0502020204030204"/>
              </a:rPr>
              <a:t> sa programmation</a:t>
            </a:r>
            <a:endPar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 10">
            <a:extLst>
              <a:ext uri="{FF2B5EF4-FFF2-40B4-BE49-F238E27FC236}">
                <a16:creationId xmlns:a16="http://schemas.microsoft.com/office/drawing/2014/main" id="{A3E7894F-B203-4B22-B3FC-F941BDA06410}"/>
              </a:ext>
            </a:extLst>
          </p:cNvPr>
          <p:cNvPicPr>
            <a:picLocks noChangeAspect="1"/>
          </p:cNvPicPr>
          <p:nvPr/>
        </p:nvPicPr>
        <p:blipFill>
          <a:blip r:embed="rId3"/>
          <a:stretch>
            <a:fillRect/>
          </a:stretch>
        </p:blipFill>
        <p:spPr>
          <a:xfrm>
            <a:off x="339256" y="5459418"/>
            <a:ext cx="957943" cy="1313590"/>
          </a:xfrm>
          <a:prstGeom prst="rect">
            <a:avLst/>
          </a:prstGeom>
          <a:noFill/>
          <a:ln cap="flat">
            <a:noFill/>
          </a:ln>
          <a:effectLst>
            <a:outerShdw dist="22997" dir="5400000" algn="tl">
              <a:srgbClr val="000000">
                <a:alpha val="35000"/>
              </a:srgbClr>
            </a:outerShdw>
          </a:effectLst>
        </p:spPr>
      </p:pic>
      <p:pic>
        <p:nvPicPr>
          <p:cNvPr id="9" name="Image 8">
            <a:extLst>
              <a:ext uri="{FF2B5EF4-FFF2-40B4-BE49-F238E27FC236}">
                <a16:creationId xmlns:a16="http://schemas.microsoft.com/office/drawing/2014/main" id="{79CB268F-023C-4552-865D-54A838643435}"/>
              </a:ext>
            </a:extLst>
          </p:cNvPr>
          <p:cNvPicPr>
            <a:picLocks noChangeAspect="1"/>
          </p:cNvPicPr>
          <p:nvPr/>
        </p:nvPicPr>
        <p:blipFill>
          <a:blip r:embed="rId4"/>
          <a:stretch>
            <a:fillRect/>
          </a:stretch>
        </p:blipFill>
        <p:spPr>
          <a:xfrm>
            <a:off x="9783896" y="5583676"/>
            <a:ext cx="2210534" cy="532537"/>
          </a:xfrm>
          <a:prstGeom prst="rect">
            <a:avLst/>
          </a:prstGeom>
          <a:noFill/>
          <a:ln cap="flat">
            <a:noFill/>
          </a:ln>
          <a:effectLst>
            <a:outerShdw dist="22997" dir="5400000" algn="tl">
              <a:srgbClr val="000000">
                <a:alpha val="35000"/>
              </a:srgbClr>
            </a:outerShdw>
          </a:effectLst>
        </p:spPr>
      </p:pic>
    </p:spTree>
    <p:extLst>
      <p:ext uri="{BB962C8B-B14F-4D97-AF65-F5344CB8AC3E}">
        <p14:creationId xmlns:p14="http://schemas.microsoft.com/office/powerpoint/2010/main" val="265873575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21" y="1071676"/>
            <a:ext cx="11837957" cy="480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4"/>
          <p:cNvSpPr>
            <a:spLocks noGrp="1"/>
          </p:cNvSpPr>
          <p:nvPr>
            <p:ph type="title"/>
          </p:nvPr>
        </p:nvSpPr>
        <p:spPr/>
        <p:txBody>
          <a:bodyPr>
            <a:normAutofit/>
          </a:bodyPr>
          <a:lstStyle/>
          <a:p>
            <a:r>
              <a:rPr lang="fr-FR" dirty="0"/>
              <a:t>Une ré-</a:t>
            </a:r>
            <a:r>
              <a:rPr lang="fr-FR" dirty="0" err="1"/>
              <a:t>habition</a:t>
            </a:r>
            <a:r>
              <a:rPr lang="fr-FR" dirty="0"/>
              <a:t> fonctionnelle flexible</a:t>
            </a:r>
          </a:p>
        </p:txBody>
      </p:sp>
      <p:sp>
        <p:nvSpPr>
          <p:cNvPr id="2" name="Espace réservé du contenu 1">
            <a:extLst>
              <a:ext uri="{FF2B5EF4-FFF2-40B4-BE49-F238E27FC236}">
                <a16:creationId xmlns:a16="http://schemas.microsoft.com/office/drawing/2014/main" id="{FC6551BD-9A00-48DA-8E2E-429CA7D3C3F2}"/>
              </a:ext>
            </a:extLst>
          </p:cNvPr>
          <p:cNvSpPr>
            <a:spLocks noGrp="1"/>
          </p:cNvSpPr>
          <p:nvPr>
            <p:ph idx="1"/>
          </p:nvPr>
        </p:nvSpPr>
        <p:spPr/>
        <p:txBody>
          <a:bodyPr/>
          <a:lstStyle/>
          <a:p>
            <a:endParaRPr lang="fr-FR"/>
          </a:p>
        </p:txBody>
      </p:sp>
      <p:sp>
        <p:nvSpPr>
          <p:cNvPr id="6" name="Espace réservé du numéro de diapositive 4"/>
          <p:cNvSpPr>
            <a:spLocks noGrp="1"/>
          </p:cNvSpPr>
          <p:nvPr>
            <p:ph type="sldNum" sz="quarter" idx="4294967295"/>
          </p:nvPr>
        </p:nvSpPr>
        <p:spPr>
          <a:xfrm>
            <a:off x="10879138" y="6230938"/>
            <a:ext cx="1312862" cy="363537"/>
          </a:xfrm>
          <a:prstGeom prst="rect">
            <a:avLst/>
          </a:prstGeom>
        </p:spPr>
        <p:txBody>
          <a:bodyPr/>
          <a:lstStyle/>
          <a:p>
            <a:fld id="{7D352A86-3593-4E21-AAF6-80702D7074AD}" type="slidenum">
              <a:rPr lang="fr-FR" smtClean="0"/>
              <a:t>10</a:t>
            </a:fld>
            <a:endParaRPr lang="fr-FR" dirty="0"/>
          </a:p>
        </p:txBody>
      </p:sp>
      <p:sp>
        <p:nvSpPr>
          <p:cNvPr id="8" name="ZoneTexte 7"/>
          <p:cNvSpPr txBox="1"/>
          <p:nvPr/>
        </p:nvSpPr>
        <p:spPr>
          <a:xfrm>
            <a:off x="2757716" y="4427446"/>
            <a:ext cx="7298793" cy="1938992"/>
          </a:xfrm>
          <a:prstGeom prst="rect">
            <a:avLst/>
          </a:prstGeom>
          <a:noFill/>
        </p:spPr>
        <p:txBody>
          <a:bodyPr wrap="none" rtlCol="0">
            <a:spAutoFit/>
          </a:bodyPr>
          <a:lstStyle/>
          <a:p>
            <a:r>
              <a:rPr lang="fr-FR" sz="2400" dirty="0"/>
              <a:t>Modélisation des usages par le BIM</a:t>
            </a:r>
          </a:p>
          <a:p>
            <a:r>
              <a:rPr lang="fr-FR" sz="2400" dirty="0"/>
              <a:t>Expérimentation des nouveaux usages</a:t>
            </a:r>
          </a:p>
          <a:p>
            <a:r>
              <a:rPr lang="fr-FR" sz="2400" dirty="0"/>
              <a:t>        Réalités virtuelle et augmentée</a:t>
            </a:r>
          </a:p>
          <a:p>
            <a:endParaRPr lang="fr-FR" sz="2400" dirty="0"/>
          </a:p>
          <a:p>
            <a:r>
              <a:rPr lang="fr-FR" sz="2400" dirty="0"/>
              <a:t>Modularisation des espaces: Unité fonctionnelle</a:t>
            </a:r>
          </a:p>
        </p:txBody>
      </p:sp>
    </p:spTree>
    <p:extLst>
      <p:ext uri="{BB962C8B-B14F-4D97-AF65-F5344CB8AC3E}">
        <p14:creationId xmlns:p14="http://schemas.microsoft.com/office/powerpoint/2010/main" val="474000433"/>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39" y="1209560"/>
            <a:ext cx="11837957" cy="480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39" y="1467523"/>
            <a:ext cx="11844245" cy="454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e 5"/>
          <p:cNvGrpSpPr/>
          <p:nvPr/>
        </p:nvGrpSpPr>
        <p:grpSpPr>
          <a:xfrm>
            <a:off x="5355889" y="1212898"/>
            <a:ext cx="9770239" cy="4548557"/>
            <a:chOff x="4211960" y="699542"/>
            <a:chExt cx="7327680" cy="3713245"/>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699542"/>
              <a:ext cx="6624736" cy="37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303043" y="4011910"/>
              <a:ext cx="7236597" cy="259683"/>
            </a:xfrm>
            <a:prstGeom prst="rect">
              <a:avLst/>
            </a:prstGeom>
            <a:solidFill>
              <a:schemeClr val="bg1"/>
            </a:solidFill>
          </p:spPr>
          <p:txBody>
            <a:bodyPr wrap="none" rtlCol="0">
              <a:spAutoFit/>
            </a:bodyPr>
            <a:lstStyle/>
            <a:p>
              <a:r>
                <a:rPr lang="fr-FR" sz="1467" dirty="0">
                  <a:hlinkClick r:id="rId5"/>
                </a:rPr>
                <a:t>https://archiwebture.citedelarchitecture.fr/fonds/FRAPN02_ARRET</a:t>
              </a:r>
              <a:r>
                <a:rPr lang="fr-FR" sz="1467" dirty="0"/>
                <a:t>  /inventaire/vignette/document-26237</a:t>
              </a:r>
            </a:p>
          </p:txBody>
        </p:sp>
      </p:grpSp>
      <p:sp>
        <p:nvSpPr>
          <p:cNvPr id="3" name="Titre 2"/>
          <p:cNvSpPr>
            <a:spLocks noGrp="1"/>
          </p:cNvSpPr>
          <p:nvPr>
            <p:ph type="title"/>
          </p:nvPr>
        </p:nvSpPr>
        <p:spPr>
          <a:xfrm>
            <a:off x="815413" y="628687"/>
            <a:ext cx="11376587" cy="450988"/>
          </a:xfrm>
        </p:spPr>
        <p:txBody>
          <a:bodyPr/>
          <a:lstStyle/>
          <a:p>
            <a:r>
              <a:rPr lang="fr-FR" dirty="0"/>
              <a:t>Ré-habitation des espaces / Modélisation</a:t>
            </a:r>
          </a:p>
        </p:txBody>
      </p:sp>
      <p:sp>
        <p:nvSpPr>
          <p:cNvPr id="11" name="Espace réservé du numéro de diapositive 4"/>
          <p:cNvSpPr>
            <a:spLocks noGrp="1"/>
          </p:cNvSpPr>
          <p:nvPr>
            <p:ph type="sldNum" sz="quarter" idx="4294967295"/>
          </p:nvPr>
        </p:nvSpPr>
        <p:spPr>
          <a:xfrm>
            <a:off x="10879138" y="6230938"/>
            <a:ext cx="1312862" cy="363537"/>
          </a:xfrm>
          <a:prstGeom prst="rect">
            <a:avLst/>
          </a:prstGeom>
        </p:spPr>
        <p:txBody>
          <a:bodyPr/>
          <a:lstStyle/>
          <a:p>
            <a:fld id="{7D352A86-3593-4E21-AAF6-80702D7074AD}" type="slidenum">
              <a:rPr lang="fr-FR" smtClean="0"/>
              <a:t>11</a:t>
            </a:fld>
            <a:endParaRPr lang="fr-FR" dirty="0"/>
          </a:p>
        </p:txBody>
      </p:sp>
      <p:sp>
        <p:nvSpPr>
          <p:cNvPr id="9" name="ZoneTexte 8"/>
          <p:cNvSpPr txBox="1"/>
          <p:nvPr/>
        </p:nvSpPr>
        <p:spPr>
          <a:xfrm>
            <a:off x="815413" y="4331713"/>
            <a:ext cx="7298793" cy="1938992"/>
          </a:xfrm>
          <a:prstGeom prst="rect">
            <a:avLst/>
          </a:prstGeom>
          <a:noFill/>
        </p:spPr>
        <p:txBody>
          <a:bodyPr wrap="none" rtlCol="0">
            <a:spAutoFit/>
          </a:bodyPr>
          <a:lstStyle/>
          <a:p>
            <a:endParaRPr lang="fr-FR" sz="2400" dirty="0"/>
          </a:p>
          <a:p>
            <a:endParaRPr lang="fr-FR" sz="2400" dirty="0"/>
          </a:p>
          <a:p>
            <a:endParaRPr lang="fr-FR" sz="2400" dirty="0"/>
          </a:p>
          <a:p>
            <a:endParaRPr lang="fr-FR" sz="2400" dirty="0"/>
          </a:p>
          <a:p>
            <a:r>
              <a:rPr lang="fr-FR" sz="2400" dirty="0"/>
              <a:t>Modularisation des espaces: Unité fonctionnelle</a:t>
            </a:r>
          </a:p>
        </p:txBody>
      </p:sp>
    </p:spTree>
    <p:extLst>
      <p:ext uri="{BB962C8B-B14F-4D97-AF65-F5344CB8AC3E}">
        <p14:creationId xmlns:p14="http://schemas.microsoft.com/office/powerpoint/2010/main" val="211332906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7B1597-C4C8-45E4-AF50-387C0BB219DE}"/>
              </a:ext>
            </a:extLst>
          </p:cNvPr>
          <p:cNvSpPr>
            <a:spLocks noGrp="1"/>
          </p:cNvSpPr>
          <p:nvPr>
            <p:ph type="title"/>
          </p:nvPr>
        </p:nvSpPr>
        <p:spPr/>
        <p:txBody>
          <a:bodyPr>
            <a:noAutofit/>
          </a:bodyPr>
          <a:lstStyle/>
          <a:p>
            <a:r>
              <a:rPr lang="fr-FR" dirty="0"/>
              <a:t>Modéliser par « composant » pour RE-INTERPRETER</a:t>
            </a:r>
          </a:p>
        </p:txBody>
      </p:sp>
      <p:sp>
        <p:nvSpPr>
          <p:cNvPr id="3" name="Espace réservé du contenu 2">
            <a:extLst>
              <a:ext uri="{FF2B5EF4-FFF2-40B4-BE49-F238E27FC236}">
                <a16:creationId xmlns:a16="http://schemas.microsoft.com/office/drawing/2014/main" id="{9EC01880-DE06-4195-B9AC-40C99191D748}"/>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66A3894-658A-4528-96B4-F0BD4665A4B1}"/>
              </a:ext>
            </a:extLst>
          </p:cNvPr>
          <p:cNvSpPr>
            <a:spLocks noGrp="1"/>
          </p:cNvSpPr>
          <p:nvPr>
            <p:ph type="sldNum" sz="quarter" idx="4294967295"/>
          </p:nvPr>
        </p:nvSpPr>
        <p:spPr>
          <a:xfrm>
            <a:off x="10879138" y="6308725"/>
            <a:ext cx="1312862" cy="365125"/>
          </a:xfrm>
          <a:prstGeom prst="rect">
            <a:avLst/>
          </a:prstGeom>
        </p:spPr>
        <p:txBody>
          <a:bodyPr/>
          <a:lstStyle/>
          <a:p>
            <a:fld id="{7D352A86-3593-4E21-AAF6-80702D7074AD}" type="slidenum">
              <a:rPr lang="fr-FR" smtClean="0"/>
              <a:t>12</a:t>
            </a:fld>
            <a:endParaRPr lang="fr-FR" dirty="0"/>
          </a:p>
        </p:txBody>
      </p:sp>
      <p:pic>
        <p:nvPicPr>
          <p:cNvPr id="5" name="Image 4">
            <a:extLst>
              <a:ext uri="{FF2B5EF4-FFF2-40B4-BE49-F238E27FC236}">
                <a16:creationId xmlns:a16="http://schemas.microsoft.com/office/drawing/2014/main" id="{52F67AB2-A142-4DAB-ACB6-0A2728C63206}"/>
              </a:ext>
            </a:extLst>
          </p:cNvPr>
          <p:cNvPicPr>
            <a:picLocks noChangeAspect="1"/>
          </p:cNvPicPr>
          <p:nvPr/>
        </p:nvPicPr>
        <p:blipFill>
          <a:blip r:embed="rId2"/>
          <a:stretch>
            <a:fillRect/>
          </a:stretch>
        </p:blipFill>
        <p:spPr>
          <a:xfrm>
            <a:off x="1483781" y="1028733"/>
            <a:ext cx="10708219" cy="5572715"/>
          </a:xfrm>
          <a:prstGeom prst="rect">
            <a:avLst/>
          </a:prstGeom>
        </p:spPr>
      </p:pic>
      <p:pic>
        <p:nvPicPr>
          <p:cNvPr id="6" name="Image 5">
            <a:extLst>
              <a:ext uri="{FF2B5EF4-FFF2-40B4-BE49-F238E27FC236}">
                <a16:creationId xmlns:a16="http://schemas.microsoft.com/office/drawing/2014/main" id="{C31B1FB4-DE42-4B24-9A75-3BB2745FA82C}"/>
              </a:ext>
            </a:extLst>
          </p:cNvPr>
          <p:cNvPicPr>
            <a:picLocks noChangeAspect="1"/>
          </p:cNvPicPr>
          <p:nvPr/>
        </p:nvPicPr>
        <p:blipFill>
          <a:blip r:embed="rId3"/>
          <a:stretch>
            <a:fillRect/>
          </a:stretch>
        </p:blipFill>
        <p:spPr>
          <a:xfrm>
            <a:off x="5903979" y="3903780"/>
            <a:ext cx="5761219" cy="3850973"/>
          </a:xfrm>
          <a:prstGeom prst="rect">
            <a:avLst/>
          </a:prstGeom>
        </p:spPr>
      </p:pic>
      <p:sp>
        <p:nvSpPr>
          <p:cNvPr id="7" name="ZoneTexte 6">
            <a:extLst>
              <a:ext uri="{FF2B5EF4-FFF2-40B4-BE49-F238E27FC236}">
                <a16:creationId xmlns:a16="http://schemas.microsoft.com/office/drawing/2014/main" id="{6B07F0DF-BBA9-46CD-A4EE-E32870773427}"/>
              </a:ext>
            </a:extLst>
          </p:cNvPr>
          <p:cNvSpPr txBox="1"/>
          <p:nvPr/>
        </p:nvSpPr>
        <p:spPr>
          <a:xfrm>
            <a:off x="4464299" y="2427498"/>
            <a:ext cx="3055645" cy="461665"/>
          </a:xfrm>
          <a:prstGeom prst="rect">
            <a:avLst/>
          </a:prstGeom>
          <a:solidFill>
            <a:schemeClr val="bg1"/>
          </a:solidFill>
        </p:spPr>
        <p:txBody>
          <a:bodyPr wrap="none" rtlCol="0">
            <a:spAutoFit/>
          </a:bodyPr>
          <a:lstStyle/>
          <a:p>
            <a:r>
              <a:rPr lang="fr-FR" sz="2400" dirty="0"/>
              <a:t>A l’échelle du parc</a:t>
            </a:r>
          </a:p>
        </p:txBody>
      </p:sp>
      <p:sp>
        <p:nvSpPr>
          <p:cNvPr id="8" name="ZoneTexte 7">
            <a:extLst>
              <a:ext uri="{FF2B5EF4-FFF2-40B4-BE49-F238E27FC236}">
                <a16:creationId xmlns:a16="http://schemas.microsoft.com/office/drawing/2014/main" id="{4F90CF52-BD64-47D1-B54C-273F383F0A7B}"/>
              </a:ext>
            </a:extLst>
          </p:cNvPr>
          <p:cNvSpPr txBox="1"/>
          <p:nvPr/>
        </p:nvSpPr>
        <p:spPr>
          <a:xfrm>
            <a:off x="6113812" y="4005065"/>
            <a:ext cx="3709670" cy="461665"/>
          </a:xfrm>
          <a:prstGeom prst="rect">
            <a:avLst/>
          </a:prstGeom>
          <a:solidFill>
            <a:schemeClr val="bg1"/>
          </a:solidFill>
        </p:spPr>
        <p:txBody>
          <a:bodyPr wrap="none" rtlCol="0">
            <a:spAutoFit/>
          </a:bodyPr>
          <a:lstStyle/>
          <a:p>
            <a:r>
              <a:rPr lang="fr-FR" sz="2400" dirty="0"/>
              <a:t>A l’échelle du bâtiment</a:t>
            </a:r>
          </a:p>
        </p:txBody>
      </p:sp>
      <p:sp>
        <p:nvSpPr>
          <p:cNvPr id="9" name="ZoneTexte 8">
            <a:extLst>
              <a:ext uri="{FF2B5EF4-FFF2-40B4-BE49-F238E27FC236}">
                <a16:creationId xmlns:a16="http://schemas.microsoft.com/office/drawing/2014/main" id="{F63C50D1-EF06-4EB4-A16B-9E86FD8DAE53}"/>
              </a:ext>
            </a:extLst>
          </p:cNvPr>
          <p:cNvSpPr txBox="1"/>
          <p:nvPr/>
        </p:nvSpPr>
        <p:spPr>
          <a:xfrm>
            <a:off x="32743" y="2012000"/>
            <a:ext cx="1547218" cy="4524315"/>
          </a:xfrm>
          <a:prstGeom prst="rect">
            <a:avLst/>
          </a:prstGeom>
          <a:noFill/>
        </p:spPr>
        <p:txBody>
          <a:bodyPr wrap="none" rtlCol="0">
            <a:spAutoFit/>
          </a:bodyPr>
          <a:lstStyle/>
          <a:p>
            <a:r>
              <a:rPr lang="fr-FR" dirty="0"/>
              <a:t>Forme :</a:t>
            </a:r>
          </a:p>
          <a:p>
            <a:r>
              <a:rPr lang="fr-FR" dirty="0"/>
              <a:t>Localisation</a:t>
            </a:r>
          </a:p>
          <a:p>
            <a:r>
              <a:rPr lang="fr-FR" dirty="0"/>
              <a:t>Largeur</a:t>
            </a:r>
          </a:p>
          <a:p>
            <a:r>
              <a:rPr lang="fr-FR" dirty="0"/>
              <a:t>Longueur</a:t>
            </a:r>
          </a:p>
          <a:p>
            <a:r>
              <a:rPr lang="fr-FR" dirty="0"/>
              <a:t>Hauteur</a:t>
            </a:r>
          </a:p>
          <a:p>
            <a:r>
              <a:rPr lang="fr-FR" dirty="0"/>
              <a:t>Nbre étage</a:t>
            </a:r>
          </a:p>
          <a:p>
            <a:r>
              <a:rPr lang="fr-FR" dirty="0"/>
              <a:t>Façade</a:t>
            </a:r>
          </a:p>
          <a:p>
            <a:endParaRPr lang="fr-FR" dirty="0"/>
          </a:p>
          <a:p>
            <a:r>
              <a:rPr lang="fr-FR" dirty="0"/>
              <a:t>Cellule (UF)</a:t>
            </a:r>
          </a:p>
          <a:p>
            <a:r>
              <a:rPr lang="fr-FR" dirty="0"/>
              <a:t>  Gaine</a:t>
            </a:r>
          </a:p>
          <a:p>
            <a:r>
              <a:rPr lang="fr-FR" dirty="0"/>
              <a:t>  Lumière</a:t>
            </a:r>
          </a:p>
          <a:p>
            <a:r>
              <a:rPr lang="fr-FR" dirty="0"/>
              <a:t>  Chauffage</a:t>
            </a:r>
          </a:p>
          <a:p>
            <a:r>
              <a:rPr lang="fr-FR" dirty="0"/>
              <a:t>  Ventilation</a:t>
            </a:r>
          </a:p>
          <a:p>
            <a:r>
              <a:rPr lang="fr-FR" dirty="0"/>
              <a:t>   Capteurs</a:t>
            </a:r>
          </a:p>
          <a:p>
            <a:r>
              <a:rPr lang="fr-FR" dirty="0"/>
              <a:t>….</a:t>
            </a:r>
          </a:p>
          <a:p>
            <a:endParaRPr lang="fr-FR" dirty="0"/>
          </a:p>
        </p:txBody>
      </p:sp>
      <p:sp>
        <p:nvSpPr>
          <p:cNvPr id="10" name="ZoneTexte 9">
            <a:extLst>
              <a:ext uri="{FF2B5EF4-FFF2-40B4-BE49-F238E27FC236}">
                <a16:creationId xmlns:a16="http://schemas.microsoft.com/office/drawing/2014/main" id="{4EBE4EC8-2D4E-46E1-8B94-7707A8DD495D}"/>
              </a:ext>
            </a:extLst>
          </p:cNvPr>
          <p:cNvSpPr txBox="1"/>
          <p:nvPr/>
        </p:nvSpPr>
        <p:spPr>
          <a:xfrm>
            <a:off x="137518" y="71886"/>
            <a:ext cx="10333278" cy="369332"/>
          </a:xfrm>
          <a:prstGeom prst="rect">
            <a:avLst/>
          </a:prstGeom>
          <a:solidFill>
            <a:schemeClr val="bg1"/>
          </a:solidFill>
        </p:spPr>
        <p:txBody>
          <a:bodyPr wrap="none" rtlCol="0">
            <a:spAutoFit/>
          </a:bodyPr>
          <a:lstStyle/>
          <a:p>
            <a:r>
              <a:rPr lang="fr-FR" dirty="0"/>
              <a:t>Conception générative à l’échelle d’un campus, d’un bâtiment, d’une unité fonctionnelle</a:t>
            </a:r>
          </a:p>
        </p:txBody>
      </p:sp>
    </p:spTree>
    <p:extLst>
      <p:ext uri="{BB962C8B-B14F-4D97-AF65-F5344CB8AC3E}">
        <p14:creationId xmlns:p14="http://schemas.microsoft.com/office/powerpoint/2010/main" val="3488032332"/>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E884C0-00E8-466F-99B5-A5B989687940}"/>
              </a:ext>
            </a:extLst>
          </p:cNvPr>
          <p:cNvSpPr>
            <a:spLocks noGrp="1"/>
          </p:cNvSpPr>
          <p:nvPr>
            <p:ph type="ctrTitle"/>
          </p:nvPr>
        </p:nvSpPr>
        <p:spPr>
          <a:xfrm>
            <a:off x="826607" y="359990"/>
            <a:ext cx="7728308" cy="507356"/>
          </a:xfrm>
          <a:solidFill>
            <a:schemeClr val="bg1"/>
          </a:solidFill>
        </p:spPr>
        <p:txBody>
          <a:bodyPr>
            <a:normAutofit fontScale="90000"/>
          </a:bodyPr>
          <a:lstStyle/>
          <a:p>
            <a:r>
              <a:rPr lang="fr-FR" dirty="0"/>
              <a:t>Stratégie énergétiques / structure des coûts</a:t>
            </a:r>
          </a:p>
        </p:txBody>
      </p:sp>
      <p:sp>
        <p:nvSpPr>
          <p:cNvPr id="3" name="Espace réservé du contenu 2">
            <a:extLst>
              <a:ext uri="{FF2B5EF4-FFF2-40B4-BE49-F238E27FC236}">
                <a16:creationId xmlns:a16="http://schemas.microsoft.com/office/drawing/2014/main" id="{78F6A615-0EDC-472A-A032-1F94A939854F}"/>
              </a:ext>
            </a:extLst>
          </p:cNvPr>
          <p:cNvSpPr>
            <a:spLocks noGrp="1"/>
          </p:cNvSpPr>
          <p:nvPr>
            <p:ph idx="4294967295"/>
          </p:nvPr>
        </p:nvSpPr>
        <p:spPr>
          <a:xfrm>
            <a:off x="2336602" y="912852"/>
            <a:ext cx="6877050" cy="1055687"/>
          </a:xfrm>
        </p:spPr>
        <p:txBody>
          <a:bodyPr/>
          <a:lstStyle/>
          <a:p>
            <a:r>
              <a:rPr lang="fr-FR" sz="1800" dirty="0"/>
              <a:t>Compte 60 : énergies et achats</a:t>
            </a:r>
          </a:p>
          <a:p>
            <a:r>
              <a:rPr lang="fr-FR" sz="1800" dirty="0"/>
              <a:t>Compte 61 : petite maintenance &amp; obligations</a:t>
            </a:r>
          </a:p>
          <a:p>
            <a:r>
              <a:rPr lang="fr-FR" sz="1800" dirty="0"/>
              <a:t>Compte 62 : nettoyage et sécurité</a:t>
            </a:r>
          </a:p>
        </p:txBody>
      </p:sp>
      <p:pic>
        <p:nvPicPr>
          <p:cNvPr id="4" name="Picture 2">
            <a:extLst>
              <a:ext uri="{FF2B5EF4-FFF2-40B4-BE49-F238E27FC236}">
                <a16:creationId xmlns:a16="http://schemas.microsoft.com/office/drawing/2014/main" id="{442EE894-6568-4140-ADE1-4A0DC86E90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47730"/>
          <a:stretch/>
        </p:blipFill>
        <p:spPr bwMode="auto">
          <a:xfrm>
            <a:off x="2255628" y="2068148"/>
            <a:ext cx="6844903" cy="20313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a:extLst>
              <a:ext uri="{FF2B5EF4-FFF2-40B4-BE49-F238E27FC236}">
                <a16:creationId xmlns:a16="http://schemas.microsoft.com/office/drawing/2014/main" id="{643A2E13-42B0-4EB8-BEAF-91496B7FE1FA}"/>
              </a:ext>
            </a:extLst>
          </p:cNvPr>
          <p:cNvSpPr txBox="1"/>
          <p:nvPr/>
        </p:nvSpPr>
        <p:spPr>
          <a:xfrm>
            <a:off x="9170787" y="1744981"/>
            <a:ext cx="3159839" cy="2031325"/>
          </a:xfrm>
          <a:prstGeom prst="rect">
            <a:avLst/>
          </a:prstGeom>
          <a:noFill/>
        </p:spPr>
        <p:txBody>
          <a:bodyPr wrap="none" rtlCol="0">
            <a:spAutoFit/>
          </a:bodyPr>
          <a:lstStyle/>
          <a:p>
            <a:r>
              <a:rPr lang="fr-FR" dirty="0"/>
              <a:t>Contrat</a:t>
            </a:r>
          </a:p>
          <a:p>
            <a:r>
              <a:rPr lang="fr-FR" dirty="0"/>
              <a:t>Volume (pic)</a:t>
            </a:r>
          </a:p>
          <a:p>
            <a:endParaRPr lang="fr-FR" dirty="0"/>
          </a:p>
          <a:p>
            <a:r>
              <a:rPr lang="fr-FR" dirty="0"/>
              <a:t>Part infra (veille)</a:t>
            </a:r>
          </a:p>
          <a:p>
            <a:r>
              <a:rPr lang="fr-FR" dirty="0"/>
              <a:t>Part en activité / en usage</a:t>
            </a:r>
          </a:p>
          <a:p>
            <a:endParaRPr lang="fr-FR" dirty="0"/>
          </a:p>
          <a:p>
            <a:r>
              <a:rPr lang="fr-FR" dirty="0"/>
              <a:t>Energie Finale / Primaire</a:t>
            </a:r>
          </a:p>
        </p:txBody>
      </p:sp>
      <p:sp>
        <p:nvSpPr>
          <p:cNvPr id="7" name="ZoneTexte 6">
            <a:extLst>
              <a:ext uri="{FF2B5EF4-FFF2-40B4-BE49-F238E27FC236}">
                <a16:creationId xmlns:a16="http://schemas.microsoft.com/office/drawing/2014/main" id="{11FA7E54-8024-45C8-BDDA-4D2F87CAA4A7}"/>
              </a:ext>
            </a:extLst>
          </p:cNvPr>
          <p:cNvSpPr txBox="1"/>
          <p:nvPr/>
        </p:nvSpPr>
        <p:spPr>
          <a:xfrm>
            <a:off x="6531430" y="5773248"/>
            <a:ext cx="1114697" cy="369332"/>
          </a:xfrm>
          <a:prstGeom prst="rect">
            <a:avLst/>
          </a:prstGeom>
          <a:solidFill>
            <a:schemeClr val="bg1"/>
          </a:solidFill>
        </p:spPr>
        <p:txBody>
          <a:bodyPr wrap="square" rtlCol="0">
            <a:spAutoFit/>
          </a:bodyPr>
          <a:lstStyle/>
          <a:p>
            <a:r>
              <a:rPr lang="fr-FR" dirty="0"/>
              <a:t>     </a:t>
            </a:r>
          </a:p>
        </p:txBody>
      </p:sp>
      <p:sp>
        <p:nvSpPr>
          <p:cNvPr id="8" name="ZoneTexte 7">
            <a:extLst>
              <a:ext uri="{FF2B5EF4-FFF2-40B4-BE49-F238E27FC236}">
                <a16:creationId xmlns:a16="http://schemas.microsoft.com/office/drawing/2014/main" id="{6D77FD89-5BF0-4769-B232-711F7EFF1B1B}"/>
              </a:ext>
            </a:extLst>
          </p:cNvPr>
          <p:cNvSpPr txBox="1"/>
          <p:nvPr/>
        </p:nvSpPr>
        <p:spPr>
          <a:xfrm>
            <a:off x="1128710" y="4558287"/>
            <a:ext cx="2105063" cy="830997"/>
          </a:xfrm>
          <a:prstGeom prst="rect">
            <a:avLst/>
          </a:prstGeom>
          <a:noFill/>
        </p:spPr>
        <p:txBody>
          <a:bodyPr wrap="none" rtlCol="0">
            <a:spAutoFit/>
          </a:bodyPr>
          <a:lstStyle/>
          <a:p>
            <a:r>
              <a:rPr lang="fr-FR" sz="1600" dirty="0"/>
              <a:t>??lien Bâtiment</a:t>
            </a:r>
          </a:p>
          <a:p>
            <a:r>
              <a:rPr lang="fr-FR" sz="1600" dirty="0"/>
              <a:t>Numérique</a:t>
            </a:r>
          </a:p>
          <a:p>
            <a:r>
              <a:rPr lang="fr-FR" sz="1600" dirty="0"/>
              <a:t>Mobilité/ télétravail</a:t>
            </a:r>
          </a:p>
        </p:txBody>
      </p:sp>
      <p:sp>
        <p:nvSpPr>
          <p:cNvPr id="6" name="ZoneTexte 5">
            <a:extLst>
              <a:ext uri="{FF2B5EF4-FFF2-40B4-BE49-F238E27FC236}">
                <a16:creationId xmlns:a16="http://schemas.microsoft.com/office/drawing/2014/main" id="{A55D20C5-A8C1-4FE5-A9CF-DEAFE6684A72}"/>
              </a:ext>
            </a:extLst>
          </p:cNvPr>
          <p:cNvSpPr txBox="1"/>
          <p:nvPr/>
        </p:nvSpPr>
        <p:spPr>
          <a:xfrm>
            <a:off x="0" y="5734658"/>
            <a:ext cx="7338869" cy="646331"/>
          </a:xfrm>
          <a:prstGeom prst="rect">
            <a:avLst/>
          </a:prstGeom>
          <a:noFill/>
        </p:spPr>
        <p:txBody>
          <a:bodyPr wrap="none" rtlCol="0">
            <a:spAutoFit/>
          </a:bodyPr>
          <a:lstStyle/>
          <a:p>
            <a:r>
              <a:rPr lang="fr-FR" dirty="0"/>
              <a:t>Part investissement récurrent pour le patrimoine immobilier </a:t>
            </a:r>
          </a:p>
          <a:p>
            <a:r>
              <a:rPr lang="fr-FR" dirty="0"/>
              <a:t>(réorientation neuf / rénovation); enjeux amortissements – valorisation actif</a:t>
            </a:r>
          </a:p>
        </p:txBody>
      </p:sp>
      <p:sp>
        <p:nvSpPr>
          <p:cNvPr id="9" name="Rectangle 8">
            <a:extLst>
              <a:ext uri="{FF2B5EF4-FFF2-40B4-BE49-F238E27FC236}">
                <a16:creationId xmlns:a16="http://schemas.microsoft.com/office/drawing/2014/main" id="{529A2478-1B36-4446-AF6F-3AA3EFAACB23}"/>
              </a:ext>
            </a:extLst>
          </p:cNvPr>
          <p:cNvSpPr/>
          <p:nvPr/>
        </p:nvSpPr>
        <p:spPr>
          <a:xfrm>
            <a:off x="7646127" y="813244"/>
            <a:ext cx="3137397" cy="400110"/>
          </a:xfrm>
          <a:prstGeom prst="rect">
            <a:avLst/>
          </a:prstGeom>
        </p:spPr>
        <p:txBody>
          <a:bodyPr wrap="none">
            <a:spAutoFit/>
          </a:bodyPr>
          <a:lstStyle/>
          <a:p>
            <a:r>
              <a:rPr lang="fr-FR" sz="2000" b="1" dirty="0"/>
              <a:t>« Dette de conception »</a:t>
            </a:r>
          </a:p>
        </p:txBody>
      </p:sp>
      <p:sp>
        <p:nvSpPr>
          <p:cNvPr id="10" name="Ellipse 9">
            <a:extLst>
              <a:ext uri="{FF2B5EF4-FFF2-40B4-BE49-F238E27FC236}">
                <a16:creationId xmlns:a16="http://schemas.microsoft.com/office/drawing/2014/main" id="{94C93A5C-7637-4CF1-AA6D-FBCCE62B3C81}"/>
              </a:ext>
            </a:extLst>
          </p:cNvPr>
          <p:cNvSpPr/>
          <p:nvPr/>
        </p:nvSpPr>
        <p:spPr>
          <a:xfrm>
            <a:off x="207759" y="11937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9A30E3C-6B07-4700-A4E5-78C176DC15B5}"/>
              </a:ext>
            </a:extLst>
          </p:cNvPr>
          <p:cNvSpPr txBox="1"/>
          <p:nvPr/>
        </p:nvSpPr>
        <p:spPr>
          <a:xfrm>
            <a:off x="5644598" y="4512120"/>
            <a:ext cx="5759910" cy="461665"/>
          </a:xfrm>
          <a:prstGeom prst="rect">
            <a:avLst/>
          </a:prstGeom>
          <a:noFill/>
        </p:spPr>
        <p:txBody>
          <a:bodyPr wrap="none" rtlCol="0">
            <a:spAutoFit/>
          </a:bodyPr>
          <a:lstStyle/>
          <a:p>
            <a:r>
              <a:rPr lang="fr-FR" sz="2400" dirty="0"/>
              <a:t>Lien Investissement / Fonctionnement</a:t>
            </a:r>
          </a:p>
        </p:txBody>
      </p:sp>
    </p:spTree>
    <p:extLst>
      <p:ext uri="{BB962C8B-B14F-4D97-AF65-F5344CB8AC3E}">
        <p14:creationId xmlns:p14="http://schemas.microsoft.com/office/powerpoint/2010/main" val="396778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E884C0-00E8-466F-99B5-A5B989687940}"/>
              </a:ext>
            </a:extLst>
          </p:cNvPr>
          <p:cNvSpPr>
            <a:spLocks noGrp="1"/>
          </p:cNvSpPr>
          <p:nvPr>
            <p:ph type="ctrTitle"/>
          </p:nvPr>
        </p:nvSpPr>
        <p:spPr>
          <a:xfrm>
            <a:off x="826607" y="359990"/>
            <a:ext cx="7728308" cy="507356"/>
          </a:xfrm>
          <a:solidFill>
            <a:schemeClr val="bg1"/>
          </a:solidFill>
        </p:spPr>
        <p:txBody>
          <a:bodyPr>
            <a:normAutofit fontScale="90000"/>
          </a:bodyPr>
          <a:lstStyle/>
          <a:p>
            <a:r>
              <a:rPr lang="fr-FR" dirty="0"/>
              <a:t>Stratégie énergétiques / structure des coûts</a:t>
            </a:r>
          </a:p>
        </p:txBody>
      </p:sp>
      <p:sp>
        <p:nvSpPr>
          <p:cNvPr id="3" name="Espace réservé du contenu 2">
            <a:extLst>
              <a:ext uri="{FF2B5EF4-FFF2-40B4-BE49-F238E27FC236}">
                <a16:creationId xmlns:a16="http://schemas.microsoft.com/office/drawing/2014/main" id="{78F6A615-0EDC-472A-A032-1F94A939854F}"/>
              </a:ext>
            </a:extLst>
          </p:cNvPr>
          <p:cNvSpPr>
            <a:spLocks noGrp="1"/>
          </p:cNvSpPr>
          <p:nvPr>
            <p:ph idx="4294967295"/>
          </p:nvPr>
        </p:nvSpPr>
        <p:spPr>
          <a:xfrm>
            <a:off x="2336602" y="912852"/>
            <a:ext cx="7599770" cy="1055674"/>
          </a:xfrm>
        </p:spPr>
        <p:txBody>
          <a:bodyPr/>
          <a:lstStyle/>
          <a:p>
            <a:r>
              <a:rPr lang="fr-FR" sz="1800" dirty="0"/>
              <a:t>Compte 60 : énergies et achats  </a:t>
            </a:r>
            <a:r>
              <a:rPr lang="fr-FR" sz="1800" dirty="0">
                <a:solidFill>
                  <a:srgbClr val="FF0000"/>
                </a:solidFill>
                <a:highlight>
                  <a:srgbClr val="FFFF00"/>
                </a:highlight>
              </a:rPr>
              <a:t>&lt;5 % des dépenses; 50% de la CAF</a:t>
            </a:r>
          </a:p>
          <a:p>
            <a:r>
              <a:rPr lang="fr-FR" sz="1800" dirty="0"/>
              <a:t>Compte 61 : petite maintenance &amp; obligations</a:t>
            </a:r>
          </a:p>
          <a:p>
            <a:r>
              <a:rPr lang="fr-FR" sz="1800" dirty="0"/>
              <a:t>Compte 62 : nettoyage et sécurité</a:t>
            </a:r>
          </a:p>
        </p:txBody>
      </p:sp>
      <p:sp>
        <p:nvSpPr>
          <p:cNvPr id="5" name="ZoneTexte 4">
            <a:extLst>
              <a:ext uri="{FF2B5EF4-FFF2-40B4-BE49-F238E27FC236}">
                <a16:creationId xmlns:a16="http://schemas.microsoft.com/office/drawing/2014/main" id="{643A2E13-42B0-4EB8-BEAF-91496B7FE1FA}"/>
              </a:ext>
            </a:extLst>
          </p:cNvPr>
          <p:cNvSpPr txBox="1"/>
          <p:nvPr/>
        </p:nvSpPr>
        <p:spPr>
          <a:xfrm>
            <a:off x="9170787" y="1744981"/>
            <a:ext cx="3159839" cy="2031325"/>
          </a:xfrm>
          <a:prstGeom prst="rect">
            <a:avLst/>
          </a:prstGeom>
          <a:noFill/>
        </p:spPr>
        <p:txBody>
          <a:bodyPr wrap="none" rtlCol="0">
            <a:spAutoFit/>
          </a:bodyPr>
          <a:lstStyle/>
          <a:p>
            <a:r>
              <a:rPr lang="fr-FR" dirty="0"/>
              <a:t>Contrat</a:t>
            </a:r>
          </a:p>
          <a:p>
            <a:r>
              <a:rPr lang="fr-FR" dirty="0"/>
              <a:t>Volume (pic)</a:t>
            </a:r>
          </a:p>
          <a:p>
            <a:endParaRPr lang="fr-FR" dirty="0"/>
          </a:p>
          <a:p>
            <a:r>
              <a:rPr lang="fr-FR" dirty="0"/>
              <a:t>Part infra (veille)</a:t>
            </a:r>
          </a:p>
          <a:p>
            <a:r>
              <a:rPr lang="fr-FR" dirty="0"/>
              <a:t>Part en activité / en usage</a:t>
            </a:r>
          </a:p>
          <a:p>
            <a:endParaRPr lang="fr-FR" dirty="0"/>
          </a:p>
          <a:p>
            <a:r>
              <a:rPr lang="fr-FR" dirty="0"/>
              <a:t>Energie Finale / Primaire</a:t>
            </a:r>
          </a:p>
        </p:txBody>
      </p:sp>
      <p:sp>
        <p:nvSpPr>
          <p:cNvPr id="7" name="ZoneTexte 6">
            <a:extLst>
              <a:ext uri="{FF2B5EF4-FFF2-40B4-BE49-F238E27FC236}">
                <a16:creationId xmlns:a16="http://schemas.microsoft.com/office/drawing/2014/main" id="{11FA7E54-8024-45C8-BDDA-4D2F87CAA4A7}"/>
              </a:ext>
            </a:extLst>
          </p:cNvPr>
          <p:cNvSpPr txBox="1"/>
          <p:nvPr/>
        </p:nvSpPr>
        <p:spPr>
          <a:xfrm>
            <a:off x="6531430" y="5773248"/>
            <a:ext cx="1114697" cy="369332"/>
          </a:xfrm>
          <a:prstGeom prst="rect">
            <a:avLst/>
          </a:prstGeom>
          <a:solidFill>
            <a:schemeClr val="bg1"/>
          </a:solidFill>
        </p:spPr>
        <p:txBody>
          <a:bodyPr wrap="square" rtlCol="0">
            <a:spAutoFit/>
          </a:bodyPr>
          <a:lstStyle/>
          <a:p>
            <a:r>
              <a:rPr lang="fr-FR" dirty="0"/>
              <a:t>     </a:t>
            </a:r>
          </a:p>
        </p:txBody>
      </p:sp>
      <p:sp>
        <p:nvSpPr>
          <p:cNvPr id="6" name="ZoneTexte 5">
            <a:extLst>
              <a:ext uri="{FF2B5EF4-FFF2-40B4-BE49-F238E27FC236}">
                <a16:creationId xmlns:a16="http://schemas.microsoft.com/office/drawing/2014/main" id="{A55D20C5-A8C1-4FE5-A9CF-DEAFE6684A72}"/>
              </a:ext>
            </a:extLst>
          </p:cNvPr>
          <p:cNvSpPr txBox="1"/>
          <p:nvPr/>
        </p:nvSpPr>
        <p:spPr>
          <a:xfrm>
            <a:off x="0" y="5734658"/>
            <a:ext cx="7338869" cy="646331"/>
          </a:xfrm>
          <a:prstGeom prst="rect">
            <a:avLst/>
          </a:prstGeom>
          <a:noFill/>
        </p:spPr>
        <p:txBody>
          <a:bodyPr wrap="none" rtlCol="0">
            <a:spAutoFit/>
          </a:bodyPr>
          <a:lstStyle/>
          <a:p>
            <a:r>
              <a:rPr lang="fr-FR" dirty="0"/>
              <a:t>Part investissement récurrent pour le patrimoine immobilier </a:t>
            </a:r>
          </a:p>
          <a:p>
            <a:r>
              <a:rPr lang="fr-FR" dirty="0"/>
              <a:t>(réorientation neuf / rénovation); enjeux amortissements – valorisation actif</a:t>
            </a:r>
          </a:p>
        </p:txBody>
      </p:sp>
      <p:sp>
        <p:nvSpPr>
          <p:cNvPr id="9" name="ZoneTexte 8">
            <a:extLst>
              <a:ext uri="{FF2B5EF4-FFF2-40B4-BE49-F238E27FC236}">
                <a16:creationId xmlns:a16="http://schemas.microsoft.com/office/drawing/2014/main" id="{EFE8714F-C80C-4CC3-8CAD-809A872AE554}"/>
              </a:ext>
            </a:extLst>
          </p:cNvPr>
          <p:cNvSpPr txBox="1"/>
          <p:nvPr/>
        </p:nvSpPr>
        <p:spPr>
          <a:xfrm>
            <a:off x="1128710" y="4558287"/>
            <a:ext cx="2105063" cy="830997"/>
          </a:xfrm>
          <a:prstGeom prst="rect">
            <a:avLst/>
          </a:prstGeom>
          <a:noFill/>
        </p:spPr>
        <p:txBody>
          <a:bodyPr wrap="none" rtlCol="0">
            <a:spAutoFit/>
          </a:bodyPr>
          <a:lstStyle/>
          <a:p>
            <a:r>
              <a:rPr lang="fr-FR" sz="1600" dirty="0"/>
              <a:t>??lien Bâtiment</a:t>
            </a:r>
          </a:p>
          <a:p>
            <a:r>
              <a:rPr lang="fr-FR" sz="1600" dirty="0"/>
              <a:t>Numérique</a:t>
            </a:r>
          </a:p>
          <a:p>
            <a:r>
              <a:rPr lang="fr-FR" sz="1600" dirty="0"/>
              <a:t>Mobilité/ télétravail</a:t>
            </a:r>
          </a:p>
        </p:txBody>
      </p:sp>
      <p:pic>
        <p:nvPicPr>
          <p:cNvPr id="10" name="Picture 2">
            <a:extLst>
              <a:ext uri="{FF2B5EF4-FFF2-40B4-BE49-F238E27FC236}">
                <a16:creationId xmlns:a16="http://schemas.microsoft.com/office/drawing/2014/main" id="{75C77E69-EC40-48AE-8739-FB57A9DB28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47730"/>
          <a:stretch/>
        </p:blipFill>
        <p:spPr bwMode="auto">
          <a:xfrm>
            <a:off x="2255628" y="2068148"/>
            <a:ext cx="6844903" cy="20313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201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5413" y="298285"/>
            <a:ext cx="11376587" cy="450988"/>
          </a:xfrm>
        </p:spPr>
        <p:txBody>
          <a:bodyPr/>
          <a:lstStyle/>
          <a:p>
            <a:r>
              <a:rPr lang="fr-FR" dirty="0">
                <a:solidFill>
                  <a:schemeClr val="tx1"/>
                </a:solidFill>
              </a:rPr>
              <a:t>Ex de travaux sur data énergie </a:t>
            </a:r>
          </a:p>
        </p:txBody>
      </p:sp>
      <p:sp>
        <p:nvSpPr>
          <p:cNvPr id="7" name="Espace réservé du contenu 6">
            <a:extLst>
              <a:ext uri="{FF2B5EF4-FFF2-40B4-BE49-F238E27FC236}">
                <a16:creationId xmlns:a16="http://schemas.microsoft.com/office/drawing/2014/main" id="{E3E03075-9EA0-40D8-B3E9-D8A229518973}"/>
              </a:ext>
            </a:extLst>
          </p:cNvPr>
          <p:cNvSpPr>
            <a:spLocks noGrp="1"/>
          </p:cNvSpPr>
          <p:nvPr>
            <p:ph idx="1"/>
          </p:nvPr>
        </p:nvSpPr>
        <p:spPr/>
        <p:txBody>
          <a:bodyPr/>
          <a:lstStyle/>
          <a:p>
            <a:endParaRPr lang="fr-F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03" y="925526"/>
            <a:ext cx="11472597" cy="587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4943873" y="2420888"/>
            <a:ext cx="5723042" cy="369332"/>
          </a:xfrm>
          <a:prstGeom prst="rect">
            <a:avLst/>
          </a:prstGeom>
          <a:noFill/>
        </p:spPr>
        <p:txBody>
          <a:bodyPr wrap="none" rtlCol="0">
            <a:spAutoFit/>
          </a:bodyPr>
          <a:lstStyle/>
          <a:p>
            <a:r>
              <a:rPr lang="fr-FR" dirty="0"/>
              <a:t>Énergie : analyseur des activités d’enseignement </a:t>
            </a:r>
          </a:p>
        </p:txBody>
      </p:sp>
    </p:spTree>
    <p:extLst>
      <p:ext uri="{BB962C8B-B14F-4D97-AF65-F5344CB8AC3E}">
        <p14:creationId xmlns:p14="http://schemas.microsoft.com/office/powerpoint/2010/main" val="1309860381"/>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44239-812C-40F0-B6C2-3056DAD61B5E}"/>
              </a:ext>
            </a:extLst>
          </p:cNvPr>
          <p:cNvSpPr>
            <a:spLocks noGrp="1"/>
          </p:cNvSpPr>
          <p:nvPr>
            <p:ph type="title"/>
          </p:nvPr>
        </p:nvSpPr>
        <p:spPr/>
        <p:txBody>
          <a:bodyPr/>
          <a:lstStyle/>
          <a:p>
            <a:r>
              <a:rPr lang="fr-FR" dirty="0"/>
              <a:t>Bilan carbone exemple de présentation </a:t>
            </a:r>
          </a:p>
        </p:txBody>
      </p:sp>
      <p:sp>
        <p:nvSpPr>
          <p:cNvPr id="3" name="Espace réservé du contenu 2">
            <a:extLst>
              <a:ext uri="{FF2B5EF4-FFF2-40B4-BE49-F238E27FC236}">
                <a16:creationId xmlns:a16="http://schemas.microsoft.com/office/drawing/2014/main" id="{DE9DF3D6-EEA6-4993-AA77-F701E0D2C05B}"/>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41B2B2B1-CF97-4D12-AA05-521EC9B9743A}"/>
              </a:ext>
            </a:extLst>
          </p:cNvPr>
          <p:cNvPicPr>
            <a:picLocks noChangeAspect="1"/>
          </p:cNvPicPr>
          <p:nvPr/>
        </p:nvPicPr>
        <p:blipFill>
          <a:blip r:embed="rId2"/>
          <a:stretch>
            <a:fillRect/>
          </a:stretch>
        </p:blipFill>
        <p:spPr>
          <a:xfrm>
            <a:off x="-98168" y="1268569"/>
            <a:ext cx="8710415" cy="3711262"/>
          </a:xfrm>
          <a:prstGeom prst="rect">
            <a:avLst/>
          </a:prstGeom>
        </p:spPr>
      </p:pic>
      <p:pic>
        <p:nvPicPr>
          <p:cNvPr id="5" name="Image 4">
            <a:extLst>
              <a:ext uri="{FF2B5EF4-FFF2-40B4-BE49-F238E27FC236}">
                <a16:creationId xmlns:a16="http://schemas.microsoft.com/office/drawing/2014/main" id="{43AA19E8-156C-44A8-B973-7C421ABEDCA4}"/>
              </a:ext>
            </a:extLst>
          </p:cNvPr>
          <p:cNvPicPr>
            <a:picLocks noChangeAspect="1"/>
          </p:cNvPicPr>
          <p:nvPr/>
        </p:nvPicPr>
        <p:blipFill>
          <a:blip r:embed="rId3"/>
          <a:stretch>
            <a:fillRect/>
          </a:stretch>
        </p:blipFill>
        <p:spPr>
          <a:xfrm>
            <a:off x="8989597" y="1964132"/>
            <a:ext cx="2760055" cy="4273182"/>
          </a:xfrm>
          <a:prstGeom prst="rect">
            <a:avLst/>
          </a:prstGeom>
        </p:spPr>
      </p:pic>
      <p:sp>
        <p:nvSpPr>
          <p:cNvPr id="6" name="Rectangle 5">
            <a:extLst>
              <a:ext uri="{FF2B5EF4-FFF2-40B4-BE49-F238E27FC236}">
                <a16:creationId xmlns:a16="http://schemas.microsoft.com/office/drawing/2014/main" id="{A4BC60A3-7FF4-40A4-9D93-6B86D89AEF5B}"/>
              </a:ext>
            </a:extLst>
          </p:cNvPr>
          <p:cNvSpPr/>
          <p:nvPr/>
        </p:nvSpPr>
        <p:spPr>
          <a:xfrm>
            <a:off x="558800" y="5534708"/>
            <a:ext cx="7599680" cy="369332"/>
          </a:xfrm>
          <a:prstGeom prst="rect">
            <a:avLst/>
          </a:prstGeom>
        </p:spPr>
        <p:txBody>
          <a:bodyPr wrap="square">
            <a:spAutoFit/>
          </a:bodyPr>
          <a:lstStyle/>
          <a:p>
            <a:r>
              <a:rPr lang="fr-FR" dirty="0">
                <a:hlinkClick r:id="rId4"/>
              </a:rPr>
              <a:t>https://www.univ-montp3.fr/fr/file/52227/download?token=JpGfqBZD</a:t>
            </a:r>
            <a:r>
              <a:rPr lang="fr-FR" dirty="0"/>
              <a:t> </a:t>
            </a:r>
          </a:p>
        </p:txBody>
      </p:sp>
      <p:sp>
        <p:nvSpPr>
          <p:cNvPr id="7" name="ZoneTexte 6">
            <a:extLst>
              <a:ext uri="{FF2B5EF4-FFF2-40B4-BE49-F238E27FC236}">
                <a16:creationId xmlns:a16="http://schemas.microsoft.com/office/drawing/2014/main" id="{AF5902C0-CD8E-412A-A168-36C7FB8D0E01}"/>
              </a:ext>
            </a:extLst>
          </p:cNvPr>
          <p:cNvSpPr txBox="1"/>
          <p:nvPr/>
        </p:nvSpPr>
        <p:spPr>
          <a:xfrm>
            <a:off x="9875315" y="679778"/>
            <a:ext cx="1564403" cy="923330"/>
          </a:xfrm>
          <a:prstGeom prst="rect">
            <a:avLst/>
          </a:prstGeom>
          <a:noFill/>
        </p:spPr>
        <p:txBody>
          <a:bodyPr wrap="none" rtlCol="0">
            <a:spAutoFit/>
          </a:bodyPr>
          <a:lstStyle/>
          <a:p>
            <a:r>
              <a:rPr lang="fr-FR" dirty="0"/>
              <a:t>Activités prof.</a:t>
            </a:r>
          </a:p>
          <a:p>
            <a:r>
              <a:rPr lang="fr-FR" dirty="0"/>
              <a:t>Infrastructures</a:t>
            </a:r>
          </a:p>
          <a:p>
            <a:r>
              <a:rPr lang="fr-FR" dirty="0"/>
              <a:t>Déplacements</a:t>
            </a:r>
          </a:p>
        </p:txBody>
      </p:sp>
      <p:cxnSp>
        <p:nvCxnSpPr>
          <p:cNvPr id="9" name="Connecteur droit 8">
            <a:extLst>
              <a:ext uri="{FF2B5EF4-FFF2-40B4-BE49-F238E27FC236}">
                <a16:creationId xmlns:a16="http://schemas.microsoft.com/office/drawing/2014/main" id="{7064F443-7C05-4CC0-806E-840F3D93350B}"/>
              </a:ext>
            </a:extLst>
          </p:cNvPr>
          <p:cNvCxnSpPr/>
          <p:nvPr/>
        </p:nvCxnSpPr>
        <p:spPr>
          <a:xfrm>
            <a:off x="9875315" y="775157"/>
            <a:ext cx="0" cy="756927"/>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22929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5B12D48-E60C-4207-A960-9F2727B686D0}"/>
              </a:ext>
            </a:extLst>
          </p:cNvPr>
          <p:cNvSpPr>
            <a:spLocks noGrp="1"/>
          </p:cNvSpPr>
          <p:nvPr>
            <p:ph type="title"/>
          </p:nvPr>
        </p:nvSpPr>
        <p:spPr/>
        <p:txBody>
          <a:bodyPr/>
          <a:lstStyle/>
          <a:p>
            <a:r>
              <a:rPr lang="fr-FR" dirty="0"/>
              <a:t>Vers une stratégie d’intervention</a:t>
            </a:r>
          </a:p>
        </p:txBody>
      </p:sp>
      <p:sp>
        <p:nvSpPr>
          <p:cNvPr id="6" name="Espace réservé du contenu 5">
            <a:extLst>
              <a:ext uri="{FF2B5EF4-FFF2-40B4-BE49-F238E27FC236}">
                <a16:creationId xmlns:a16="http://schemas.microsoft.com/office/drawing/2014/main" id="{FDA76BF3-48F9-4319-8138-0F874C14D68F}"/>
              </a:ext>
            </a:extLst>
          </p:cNvPr>
          <p:cNvSpPr>
            <a:spLocks noGrp="1"/>
          </p:cNvSpPr>
          <p:nvPr>
            <p:ph idx="1"/>
          </p:nvPr>
        </p:nvSpPr>
        <p:spPr>
          <a:xfrm>
            <a:off x="815412" y="4674563"/>
            <a:ext cx="10443138" cy="1304973"/>
          </a:xfrm>
        </p:spPr>
        <p:txBody>
          <a:bodyPr/>
          <a:lstStyle/>
          <a:p>
            <a:r>
              <a:rPr lang="fr-FR" dirty="0"/>
              <a:t>Enjeux de maintenir dans la durée le patrimoine (Invariants)</a:t>
            </a:r>
          </a:p>
          <a:p>
            <a:r>
              <a:rPr lang="fr-FR" dirty="0"/>
              <a:t>Adapter l’Organisation (fonctionnel) au service des activités (Projets)</a:t>
            </a:r>
          </a:p>
          <a:p>
            <a:r>
              <a:rPr lang="fr-FR" dirty="0"/>
              <a:t>   </a:t>
            </a:r>
            <a:r>
              <a:rPr lang="fr-FR" dirty="0" err="1"/>
              <a:t>Inter-actions</a:t>
            </a:r>
            <a:r>
              <a:rPr lang="fr-FR" dirty="0"/>
              <a:t> des Temporalités (Cycles de vie)</a:t>
            </a:r>
          </a:p>
        </p:txBody>
      </p:sp>
      <p:sp>
        <p:nvSpPr>
          <p:cNvPr id="3" name="Espace réservé de la date 2">
            <a:extLst>
              <a:ext uri="{FF2B5EF4-FFF2-40B4-BE49-F238E27FC236}">
                <a16:creationId xmlns:a16="http://schemas.microsoft.com/office/drawing/2014/main" id="{012B6789-D9FD-42AC-9858-950DA4767C22}"/>
              </a:ext>
            </a:extLst>
          </p:cNvPr>
          <p:cNvSpPr>
            <a:spLocks noGrp="1"/>
          </p:cNvSpPr>
          <p:nvPr>
            <p:ph type="dt" sz="half" idx="4294967295"/>
          </p:nvPr>
        </p:nvSpPr>
        <p:spPr>
          <a:xfrm>
            <a:off x="0" y="6356350"/>
            <a:ext cx="2844800" cy="365125"/>
          </a:xfrm>
          <a:prstGeom prst="rect">
            <a:avLst/>
          </a:prstGeom>
        </p:spPr>
        <p:txBody>
          <a:bodyPr/>
          <a:lstStyle/>
          <a:p>
            <a:pPr defTabSz="914305" fontAlgn="base">
              <a:spcBef>
                <a:spcPct val="0"/>
              </a:spcBef>
              <a:spcAft>
                <a:spcPct val="0"/>
              </a:spcAft>
              <a:defRPr/>
            </a:pPr>
            <a:fld id="{F04E64D0-9E2A-460E-8734-DC7F78C184F5}" type="datetime1">
              <a:rPr lang="fr-FR" u="sng" smtClean="0">
                <a:solidFill>
                  <a:srgbClr val="000000">
                    <a:lumMod val="50000"/>
                    <a:lumOff val="50000"/>
                  </a:srgbClr>
                </a:solidFill>
                <a:latin typeface="Times New Roman" pitchFamily="18" charset="0"/>
              </a:rPr>
              <a:pPr defTabSz="914305" fontAlgn="base">
                <a:spcBef>
                  <a:spcPct val="0"/>
                </a:spcBef>
                <a:spcAft>
                  <a:spcPct val="0"/>
                </a:spcAft>
                <a:defRPr/>
              </a:pPr>
              <a:t>14/03/2025</a:t>
            </a:fld>
            <a:endParaRPr lang="en-US" u="sng">
              <a:solidFill>
                <a:srgbClr val="E8DED8">
                  <a:shade val="50000"/>
                </a:srgbClr>
              </a:solidFill>
              <a:latin typeface="Times New Roman" pitchFamily="18" charset="0"/>
            </a:endParaRPr>
          </a:p>
        </p:txBody>
      </p:sp>
      <p:sp>
        <p:nvSpPr>
          <p:cNvPr id="4" name="Espace réservé du numéro de diapositive 3">
            <a:extLst>
              <a:ext uri="{FF2B5EF4-FFF2-40B4-BE49-F238E27FC236}">
                <a16:creationId xmlns:a16="http://schemas.microsoft.com/office/drawing/2014/main" id="{85530FE1-AD37-4022-B970-CF95A2FD2698}"/>
              </a:ext>
            </a:extLst>
          </p:cNvPr>
          <p:cNvSpPr>
            <a:spLocks noGrp="1"/>
          </p:cNvSpPr>
          <p:nvPr>
            <p:ph type="sldNum" sz="quarter" idx="4294967295"/>
          </p:nvPr>
        </p:nvSpPr>
        <p:spPr/>
        <p:txBody>
          <a:bodyPr/>
          <a:lstStyle/>
          <a:p>
            <a:pPr defTabSz="914305" fontAlgn="base">
              <a:spcBef>
                <a:spcPct val="0"/>
              </a:spcBef>
              <a:spcAft>
                <a:spcPct val="0"/>
              </a:spcAft>
              <a:defRPr/>
            </a:pPr>
            <a:fld id="{73CECEA9-E4A4-47F9-8619-8FBA8F02F20C}" type="slidenum">
              <a:rPr lang="en-US" smtClean="0">
                <a:solidFill>
                  <a:srgbClr val="675D59">
                    <a:lumMod val="60000"/>
                    <a:lumOff val="40000"/>
                  </a:srgbClr>
                </a:solidFill>
                <a:latin typeface="Times New Roman" pitchFamily="18" charset="0"/>
              </a:rPr>
              <a:pPr defTabSz="914305" fontAlgn="base">
                <a:spcBef>
                  <a:spcPct val="0"/>
                </a:spcBef>
                <a:spcAft>
                  <a:spcPct val="0"/>
                </a:spcAft>
                <a:defRPr/>
              </a:pPr>
              <a:t>17</a:t>
            </a:fld>
            <a:endParaRPr lang="en-US" dirty="0">
              <a:solidFill>
                <a:srgbClr val="E8DED8">
                  <a:shade val="50000"/>
                </a:srgbClr>
              </a:solidFill>
              <a:latin typeface="Times New Roman" pitchFamily="18" charset="0"/>
            </a:endParaRPr>
          </a:p>
        </p:txBody>
      </p:sp>
      <p:pic>
        <p:nvPicPr>
          <p:cNvPr id="7" name="Picture 2">
            <a:extLst>
              <a:ext uri="{FF2B5EF4-FFF2-40B4-BE49-F238E27FC236}">
                <a16:creationId xmlns:a16="http://schemas.microsoft.com/office/drawing/2014/main" id="{C15F34D9-9C5C-4A70-8EF6-A3D0D65752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77" t="50834" r="17203" b="5654"/>
          <a:stretch/>
        </p:blipFill>
        <p:spPr bwMode="auto">
          <a:xfrm>
            <a:off x="3686175" y="1466849"/>
            <a:ext cx="8122395" cy="30486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a:extLst>
              <a:ext uri="{FF2B5EF4-FFF2-40B4-BE49-F238E27FC236}">
                <a16:creationId xmlns:a16="http://schemas.microsoft.com/office/drawing/2014/main" id="{C864E07B-2ECC-4962-A8B3-3BEE992E354F}"/>
              </a:ext>
            </a:extLst>
          </p:cNvPr>
          <p:cNvSpPr txBox="1"/>
          <p:nvPr/>
        </p:nvSpPr>
        <p:spPr>
          <a:xfrm>
            <a:off x="557210" y="3013501"/>
            <a:ext cx="2105063" cy="830997"/>
          </a:xfrm>
          <a:prstGeom prst="rect">
            <a:avLst/>
          </a:prstGeom>
          <a:noFill/>
        </p:spPr>
        <p:txBody>
          <a:bodyPr wrap="none" rtlCol="0">
            <a:spAutoFit/>
          </a:bodyPr>
          <a:lstStyle/>
          <a:p>
            <a:r>
              <a:rPr lang="fr-FR" sz="1600" dirty="0"/>
              <a:t>??lien Bâtiment</a:t>
            </a:r>
          </a:p>
          <a:p>
            <a:r>
              <a:rPr lang="fr-FR" sz="1600" dirty="0"/>
              <a:t>Numérique</a:t>
            </a:r>
          </a:p>
          <a:p>
            <a:r>
              <a:rPr lang="fr-FR" sz="1600" dirty="0"/>
              <a:t>Mobilité/ télétravail</a:t>
            </a:r>
          </a:p>
        </p:txBody>
      </p:sp>
      <p:sp>
        <p:nvSpPr>
          <p:cNvPr id="10" name="Ellipse 9">
            <a:extLst>
              <a:ext uri="{FF2B5EF4-FFF2-40B4-BE49-F238E27FC236}">
                <a16:creationId xmlns:a16="http://schemas.microsoft.com/office/drawing/2014/main" id="{B6525A36-AFCE-43EA-879E-0145AB820723}"/>
              </a:ext>
            </a:extLst>
          </p:cNvPr>
          <p:cNvSpPr/>
          <p:nvPr/>
        </p:nvSpPr>
        <p:spPr>
          <a:xfrm>
            <a:off x="207759" y="11937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9284876"/>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93C7C72-B29C-4655-B17C-B545ACE43930}"/>
              </a:ext>
            </a:extLst>
          </p:cNvPr>
          <p:cNvSpPr>
            <a:spLocks noGrp="1"/>
          </p:cNvSpPr>
          <p:nvPr>
            <p:ph type="title"/>
          </p:nvPr>
        </p:nvSpPr>
        <p:spPr/>
        <p:txBody>
          <a:bodyPr/>
          <a:lstStyle/>
          <a:p>
            <a:r>
              <a:rPr lang="fr-FR" dirty="0">
                <a:latin typeface="National Bold"/>
              </a:rPr>
              <a:t>Un foisonnement de solutions de transition à explorer</a:t>
            </a:r>
          </a:p>
        </p:txBody>
      </p:sp>
      <p:pic>
        <p:nvPicPr>
          <p:cNvPr id="3" name="Image 2">
            <a:extLst>
              <a:ext uri="{FF2B5EF4-FFF2-40B4-BE49-F238E27FC236}">
                <a16:creationId xmlns:a16="http://schemas.microsoft.com/office/drawing/2014/main" id="{38E7446F-FDD2-4A2C-BC71-47A394FB44D9}"/>
              </a:ext>
            </a:extLst>
          </p:cNvPr>
          <p:cNvPicPr>
            <a:picLocks noChangeAspect="1"/>
          </p:cNvPicPr>
          <p:nvPr/>
        </p:nvPicPr>
        <p:blipFill>
          <a:blip r:embed="rId2"/>
          <a:stretch>
            <a:fillRect/>
          </a:stretch>
        </p:blipFill>
        <p:spPr>
          <a:xfrm>
            <a:off x="2157864" y="1103873"/>
            <a:ext cx="8048582" cy="5133439"/>
          </a:xfrm>
          <a:prstGeom prst="rect">
            <a:avLst/>
          </a:prstGeom>
        </p:spPr>
      </p:pic>
      <p:pic>
        <p:nvPicPr>
          <p:cNvPr id="5" name="Image 4">
            <a:extLst>
              <a:ext uri="{FF2B5EF4-FFF2-40B4-BE49-F238E27FC236}">
                <a16:creationId xmlns:a16="http://schemas.microsoft.com/office/drawing/2014/main" id="{E6308B7D-6D8B-4D08-85F8-002645CAB1FB}"/>
              </a:ext>
            </a:extLst>
          </p:cNvPr>
          <p:cNvPicPr>
            <a:picLocks noChangeAspect="1"/>
          </p:cNvPicPr>
          <p:nvPr/>
        </p:nvPicPr>
        <p:blipFill>
          <a:blip r:embed="rId3"/>
          <a:stretch>
            <a:fillRect/>
          </a:stretch>
        </p:blipFill>
        <p:spPr>
          <a:xfrm>
            <a:off x="9230621" y="4833257"/>
            <a:ext cx="2861093" cy="1404055"/>
          </a:xfrm>
          <a:prstGeom prst="rect">
            <a:avLst/>
          </a:prstGeom>
        </p:spPr>
      </p:pic>
      <p:sp>
        <p:nvSpPr>
          <p:cNvPr id="2" name="ZoneTexte 1">
            <a:extLst>
              <a:ext uri="{FF2B5EF4-FFF2-40B4-BE49-F238E27FC236}">
                <a16:creationId xmlns:a16="http://schemas.microsoft.com/office/drawing/2014/main" id="{71382F03-CAC9-495C-AF5F-255C50B5EA08}"/>
              </a:ext>
            </a:extLst>
          </p:cNvPr>
          <p:cNvSpPr txBox="1"/>
          <p:nvPr/>
        </p:nvSpPr>
        <p:spPr>
          <a:xfrm>
            <a:off x="272596" y="5119785"/>
            <a:ext cx="2981907" cy="830997"/>
          </a:xfrm>
          <a:prstGeom prst="rect">
            <a:avLst/>
          </a:prstGeom>
          <a:noFill/>
        </p:spPr>
        <p:txBody>
          <a:bodyPr wrap="none" rtlCol="0">
            <a:spAutoFit/>
          </a:bodyPr>
          <a:lstStyle/>
          <a:p>
            <a:r>
              <a:rPr lang="fr-FR" sz="1600" dirty="0"/>
              <a:t>°° TRI temps de retour </a:t>
            </a:r>
            <a:r>
              <a:rPr lang="fr-FR" sz="1600" dirty="0" err="1"/>
              <a:t>invest</a:t>
            </a:r>
            <a:r>
              <a:rPr lang="fr-FR" sz="1600" dirty="0"/>
              <a:t>.</a:t>
            </a:r>
          </a:p>
          <a:p>
            <a:r>
              <a:rPr lang="fr-FR" sz="1600" dirty="0"/>
              <a:t>       cycle économique</a:t>
            </a:r>
          </a:p>
          <a:p>
            <a:r>
              <a:rPr lang="fr-FR" sz="1600" dirty="0"/>
              <a:t>       Effets sur la CAF</a:t>
            </a:r>
          </a:p>
        </p:txBody>
      </p:sp>
    </p:spTree>
    <p:extLst>
      <p:ext uri="{BB962C8B-B14F-4D97-AF65-F5344CB8AC3E}">
        <p14:creationId xmlns:p14="http://schemas.microsoft.com/office/powerpoint/2010/main" val="185635187"/>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1582738" y="-20638"/>
            <a:ext cx="10609262" cy="954088"/>
          </a:xfrm>
        </p:spPr>
        <p:txBody>
          <a:bodyPr/>
          <a:lstStyle/>
          <a:p>
            <a:r>
              <a:rPr lang="fr-FR" dirty="0"/>
              <a:t>Niveaux d’intervention, inflation à 3% (volume + prix)</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499" y="1220755"/>
            <a:ext cx="9939840" cy="465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a:extLst>
              <a:ext uri="{FF2B5EF4-FFF2-40B4-BE49-F238E27FC236}">
                <a16:creationId xmlns:a16="http://schemas.microsoft.com/office/drawing/2014/main" id="{ACF87DCE-750A-4CD9-9065-ABA157EA188E}"/>
              </a:ext>
            </a:extLst>
          </p:cNvPr>
          <p:cNvSpPr txBox="1"/>
          <p:nvPr/>
        </p:nvSpPr>
        <p:spPr>
          <a:xfrm>
            <a:off x="1976846" y="1602377"/>
            <a:ext cx="6086474" cy="369332"/>
          </a:xfrm>
          <a:prstGeom prst="rect">
            <a:avLst/>
          </a:prstGeom>
          <a:noFill/>
        </p:spPr>
        <p:txBody>
          <a:bodyPr wrap="none" rtlCol="0">
            <a:spAutoFit/>
          </a:bodyPr>
          <a:lstStyle/>
          <a:p>
            <a:r>
              <a:rPr lang="fr-FR" dirty="0"/>
              <a:t>A l’échelle d’une commune ? (changement d’échelle, base 10)</a:t>
            </a:r>
          </a:p>
        </p:txBody>
      </p:sp>
    </p:spTree>
    <p:extLst>
      <p:ext uri="{BB962C8B-B14F-4D97-AF65-F5344CB8AC3E}">
        <p14:creationId xmlns:p14="http://schemas.microsoft.com/office/powerpoint/2010/main" val="139794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4FAEE-9784-479A-BACE-22D6F3E78F78}"/>
              </a:ext>
            </a:extLst>
          </p:cNvPr>
          <p:cNvSpPr>
            <a:spLocks noGrp="1"/>
          </p:cNvSpPr>
          <p:nvPr>
            <p:ph type="title"/>
          </p:nvPr>
        </p:nvSpPr>
        <p:spPr/>
        <p:txBody>
          <a:bodyPr/>
          <a:lstStyle/>
          <a:p>
            <a:r>
              <a:rPr lang="fr-FR" dirty="0"/>
              <a:t>Présentation</a:t>
            </a:r>
          </a:p>
        </p:txBody>
      </p:sp>
      <p:sp>
        <p:nvSpPr>
          <p:cNvPr id="3" name="Espace réservé du contenu 2">
            <a:extLst>
              <a:ext uri="{FF2B5EF4-FFF2-40B4-BE49-F238E27FC236}">
                <a16:creationId xmlns:a16="http://schemas.microsoft.com/office/drawing/2014/main" id="{23FB6A7A-489C-4FB4-A51B-1BE079A63BD0}"/>
              </a:ext>
            </a:extLst>
          </p:cNvPr>
          <p:cNvSpPr>
            <a:spLocks noGrp="1"/>
          </p:cNvSpPr>
          <p:nvPr>
            <p:ph idx="1"/>
          </p:nvPr>
        </p:nvSpPr>
        <p:spPr>
          <a:xfrm>
            <a:off x="650789" y="1800000"/>
            <a:ext cx="11878962" cy="3736407"/>
          </a:xfrm>
        </p:spPr>
        <p:txBody>
          <a:bodyPr/>
          <a:lstStyle/>
          <a:p>
            <a:r>
              <a:rPr lang="fr-FR" b="1" dirty="0"/>
              <a:t>Patrice Barbel Conseiller patrimoine France Universités</a:t>
            </a:r>
            <a:endParaRPr lang="fr-FR" dirty="0"/>
          </a:p>
          <a:p>
            <a:r>
              <a:rPr lang="fr-FR" b="1" dirty="0"/>
              <a:t>Membre du collège des parties prenantes du PEPR VD-BI</a:t>
            </a:r>
            <a:endParaRPr lang="fr-FR" dirty="0"/>
          </a:p>
          <a:p>
            <a:r>
              <a:rPr lang="fr-FR" b="1" dirty="0"/>
              <a:t>Ex VP Développement Durable de l’université de Rennes</a:t>
            </a:r>
            <a:endParaRPr lang="fr-FR" dirty="0"/>
          </a:p>
          <a:p>
            <a:r>
              <a:rPr lang="fr-FR" b="1" dirty="0"/>
              <a:t>Ex Co-responsable pendant 20 ans Master spécialité Bâtiment et numérique</a:t>
            </a:r>
          </a:p>
          <a:p>
            <a:r>
              <a:rPr lang="fr-FR" b="1" dirty="0"/>
              <a:t>Docteur en sciences de l’éducation (appropriation des technologies)</a:t>
            </a:r>
          </a:p>
          <a:p>
            <a:endParaRPr lang="fr-FR" b="1" dirty="0"/>
          </a:p>
          <a:p>
            <a:r>
              <a:rPr lang="fr-FR" b="1" dirty="0"/>
              <a:t>Patrice.barbel@franceunivesites.fr</a:t>
            </a:r>
            <a:endParaRPr lang="fr-FR" dirty="0"/>
          </a:p>
          <a:p>
            <a:endParaRPr lang="fr-FR" dirty="0"/>
          </a:p>
        </p:txBody>
      </p:sp>
    </p:spTree>
    <p:extLst>
      <p:ext uri="{BB962C8B-B14F-4D97-AF65-F5344CB8AC3E}">
        <p14:creationId xmlns:p14="http://schemas.microsoft.com/office/powerpoint/2010/main" val="577664454"/>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49FDD-79B3-459B-8987-6BC0F208DA65}"/>
              </a:ext>
            </a:extLst>
          </p:cNvPr>
          <p:cNvSpPr>
            <a:spLocks noGrp="1"/>
          </p:cNvSpPr>
          <p:nvPr>
            <p:ph type="title"/>
          </p:nvPr>
        </p:nvSpPr>
        <p:spPr/>
        <p:txBody>
          <a:bodyPr/>
          <a:lstStyle/>
          <a:p>
            <a:r>
              <a:rPr lang="fr-FR" dirty="0"/>
              <a:t>Mise en perspective des enjeux financiers</a:t>
            </a:r>
          </a:p>
        </p:txBody>
      </p:sp>
      <p:sp>
        <p:nvSpPr>
          <p:cNvPr id="9" name="Espace réservé du contenu 8">
            <a:extLst>
              <a:ext uri="{FF2B5EF4-FFF2-40B4-BE49-F238E27FC236}">
                <a16:creationId xmlns:a16="http://schemas.microsoft.com/office/drawing/2014/main" id="{EEF63158-A4BF-4446-922A-0204DC32A7AA}"/>
              </a:ext>
            </a:extLst>
          </p:cNvPr>
          <p:cNvSpPr>
            <a:spLocks noGrp="1"/>
          </p:cNvSpPr>
          <p:nvPr>
            <p:ph idx="1"/>
          </p:nvPr>
        </p:nvSpPr>
        <p:spPr>
          <a:xfrm>
            <a:off x="240709" y="1382584"/>
            <a:ext cx="9169476" cy="818686"/>
          </a:xfrm>
        </p:spPr>
        <p:txBody>
          <a:bodyPr/>
          <a:lstStyle/>
          <a:p>
            <a:r>
              <a:rPr lang="fr-FR" dirty="0"/>
              <a:t>Outils de simulation de prospective et aide à la décision</a:t>
            </a:r>
          </a:p>
          <a:p>
            <a:endParaRPr lang="fr-FR" dirty="0"/>
          </a:p>
        </p:txBody>
      </p:sp>
      <p:pic>
        <p:nvPicPr>
          <p:cNvPr id="11" name="Image 10">
            <a:extLst>
              <a:ext uri="{FF2B5EF4-FFF2-40B4-BE49-F238E27FC236}">
                <a16:creationId xmlns:a16="http://schemas.microsoft.com/office/drawing/2014/main" id="{58B8D9FF-0D98-4456-AAEF-603BBF955C6D}"/>
              </a:ext>
            </a:extLst>
          </p:cNvPr>
          <p:cNvPicPr>
            <a:picLocks noChangeAspect="1"/>
          </p:cNvPicPr>
          <p:nvPr/>
        </p:nvPicPr>
        <p:blipFill>
          <a:blip r:embed="rId3"/>
          <a:stretch>
            <a:fillRect/>
          </a:stretch>
        </p:blipFill>
        <p:spPr>
          <a:xfrm>
            <a:off x="3558242" y="1768181"/>
            <a:ext cx="6803978" cy="3825240"/>
          </a:xfrm>
          <a:prstGeom prst="rect">
            <a:avLst/>
          </a:prstGeom>
        </p:spPr>
      </p:pic>
      <p:sp>
        <p:nvSpPr>
          <p:cNvPr id="3" name="ZoneTexte 2">
            <a:extLst>
              <a:ext uri="{FF2B5EF4-FFF2-40B4-BE49-F238E27FC236}">
                <a16:creationId xmlns:a16="http://schemas.microsoft.com/office/drawing/2014/main" id="{759F445C-A450-4132-99E0-CA7499EA1131}"/>
              </a:ext>
            </a:extLst>
          </p:cNvPr>
          <p:cNvSpPr txBox="1"/>
          <p:nvPr/>
        </p:nvSpPr>
        <p:spPr>
          <a:xfrm>
            <a:off x="3887972" y="2495340"/>
            <a:ext cx="3533340" cy="369332"/>
          </a:xfrm>
          <a:prstGeom prst="rect">
            <a:avLst/>
          </a:prstGeom>
          <a:noFill/>
        </p:spPr>
        <p:txBody>
          <a:bodyPr wrap="none" rtlCol="0">
            <a:spAutoFit/>
          </a:bodyPr>
          <a:lstStyle/>
          <a:p>
            <a:pPr defTabSz="436381">
              <a:defRPr/>
            </a:pPr>
            <a:r>
              <a:rPr lang="fr-FR" dirty="0">
                <a:solidFill>
                  <a:prstClr val="black"/>
                </a:solidFill>
                <a:latin typeface="Century Gothic"/>
              </a:rPr>
              <a:t>Simulation à l’échelle du parc</a:t>
            </a:r>
          </a:p>
        </p:txBody>
      </p:sp>
      <p:sp>
        <p:nvSpPr>
          <p:cNvPr id="4" name="ZoneTexte 3">
            <a:extLst>
              <a:ext uri="{FF2B5EF4-FFF2-40B4-BE49-F238E27FC236}">
                <a16:creationId xmlns:a16="http://schemas.microsoft.com/office/drawing/2014/main" id="{7403EA1E-A456-4FEE-82BE-6EBC3BB99AE0}"/>
              </a:ext>
            </a:extLst>
          </p:cNvPr>
          <p:cNvSpPr txBox="1"/>
          <p:nvPr/>
        </p:nvSpPr>
        <p:spPr>
          <a:xfrm>
            <a:off x="2415561" y="5593422"/>
            <a:ext cx="8350363" cy="307777"/>
          </a:xfrm>
          <a:prstGeom prst="rect">
            <a:avLst/>
          </a:prstGeom>
          <a:noFill/>
        </p:spPr>
        <p:txBody>
          <a:bodyPr wrap="none" rtlCol="0">
            <a:spAutoFit/>
          </a:bodyPr>
          <a:lstStyle/>
          <a:p>
            <a:pPr defTabSz="436381">
              <a:defRPr/>
            </a:pPr>
            <a:r>
              <a:rPr lang="fr-FR" sz="1400" dirty="0">
                <a:solidFill>
                  <a:prstClr val="black"/>
                </a:solidFill>
                <a:latin typeface="Century Gothic"/>
              </a:rPr>
              <a:t>Simulation faite en 2017 sur une base F4 énergie, 1000€ par m2 de coût moyen de rénovation </a:t>
            </a:r>
          </a:p>
        </p:txBody>
      </p:sp>
      <p:sp>
        <p:nvSpPr>
          <p:cNvPr id="5" name="ZoneTexte 4">
            <a:extLst>
              <a:ext uri="{FF2B5EF4-FFF2-40B4-BE49-F238E27FC236}">
                <a16:creationId xmlns:a16="http://schemas.microsoft.com/office/drawing/2014/main" id="{8D71B8F7-C4F4-4094-8A40-A3BABC5F2CA6}"/>
              </a:ext>
            </a:extLst>
          </p:cNvPr>
          <p:cNvSpPr txBox="1"/>
          <p:nvPr/>
        </p:nvSpPr>
        <p:spPr>
          <a:xfrm>
            <a:off x="7832076" y="5901198"/>
            <a:ext cx="2820003" cy="338554"/>
          </a:xfrm>
          <a:prstGeom prst="rect">
            <a:avLst/>
          </a:prstGeom>
          <a:noFill/>
        </p:spPr>
        <p:txBody>
          <a:bodyPr wrap="none" rtlCol="0">
            <a:spAutoFit/>
          </a:bodyPr>
          <a:lstStyle/>
          <a:p>
            <a:pPr defTabSz="436381">
              <a:defRPr/>
            </a:pPr>
            <a:r>
              <a:rPr lang="fr-FR" sz="1600" dirty="0">
                <a:solidFill>
                  <a:prstClr val="black"/>
                </a:solidFill>
                <a:latin typeface="Century Gothic"/>
              </a:rPr>
              <a:t>Extrait note CPU Aout 2017</a:t>
            </a:r>
          </a:p>
        </p:txBody>
      </p:sp>
      <p:sp>
        <p:nvSpPr>
          <p:cNvPr id="6" name="ZoneTexte 5">
            <a:extLst>
              <a:ext uri="{FF2B5EF4-FFF2-40B4-BE49-F238E27FC236}">
                <a16:creationId xmlns:a16="http://schemas.microsoft.com/office/drawing/2014/main" id="{B58CF04E-469B-434B-A022-289A6481C048}"/>
              </a:ext>
            </a:extLst>
          </p:cNvPr>
          <p:cNvSpPr txBox="1"/>
          <p:nvPr/>
        </p:nvSpPr>
        <p:spPr>
          <a:xfrm>
            <a:off x="414493" y="2718893"/>
            <a:ext cx="2406316" cy="2062103"/>
          </a:xfrm>
          <a:prstGeom prst="rect">
            <a:avLst/>
          </a:prstGeom>
          <a:noFill/>
        </p:spPr>
        <p:txBody>
          <a:bodyPr wrap="square" rtlCol="0">
            <a:spAutoFit/>
          </a:bodyPr>
          <a:lstStyle/>
          <a:p>
            <a:pPr defTabSz="436381">
              <a:defRPr/>
            </a:pPr>
            <a:r>
              <a:rPr lang="fr-FR" sz="1600" dirty="0">
                <a:solidFill>
                  <a:prstClr val="black"/>
                </a:solidFill>
                <a:latin typeface="Century Gothic"/>
              </a:rPr>
              <a:t>Simu 30% subvention</a:t>
            </a:r>
          </a:p>
          <a:p>
            <a:pPr defTabSz="436381">
              <a:defRPr/>
            </a:pPr>
            <a:r>
              <a:rPr lang="fr-FR" sz="1600" dirty="0">
                <a:solidFill>
                  <a:prstClr val="black"/>
                </a:solidFill>
                <a:latin typeface="Century Gothic"/>
              </a:rPr>
              <a:t>70% autofinancement</a:t>
            </a:r>
          </a:p>
          <a:p>
            <a:pPr defTabSz="436381">
              <a:defRPr/>
            </a:pPr>
            <a:r>
              <a:rPr lang="fr-FR" sz="1600" dirty="0">
                <a:solidFill>
                  <a:prstClr val="black"/>
                </a:solidFill>
                <a:latin typeface="Century Gothic"/>
              </a:rPr>
              <a:t>À mettre au regard des zones bleu et rose</a:t>
            </a:r>
          </a:p>
          <a:p>
            <a:pPr defTabSz="436381">
              <a:defRPr/>
            </a:pPr>
            <a:endParaRPr lang="fr-FR" sz="1600" dirty="0">
              <a:solidFill>
                <a:prstClr val="black"/>
              </a:solidFill>
              <a:latin typeface="Century Gothic"/>
            </a:endParaRPr>
          </a:p>
          <a:p>
            <a:pPr defTabSz="436381">
              <a:defRPr/>
            </a:pPr>
            <a:r>
              <a:rPr lang="fr-FR" sz="1600" dirty="0">
                <a:solidFill>
                  <a:prstClr val="black"/>
                </a:solidFill>
                <a:latin typeface="Century Gothic"/>
              </a:rPr>
              <a:t>Depuis il y a eu 2022 !</a:t>
            </a:r>
          </a:p>
          <a:p>
            <a:pPr defTabSz="436381">
              <a:defRPr/>
            </a:pPr>
            <a:r>
              <a:rPr lang="fr-FR" sz="1600" dirty="0">
                <a:solidFill>
                  <a:prstClr val="black"/>
                </a:solidFill>
                <a:latin typeface="Century Gothic"/>
              </a:rPr>
              <a:t>Hausse de l’énergie (CAF ↓ ; taux intérêt ↑)</a:t>
            </a:r>
          </a:p>
        </p:txBody>
      </p:sp>
    </p:spTree>
    <p:extLst>
      <p:ext uri="{BB962C8B-B14F-4D97-AF65-F5344CB8AC3E}">
        <p14:creationId xmlns:p14="http://schemas.microsoft.com/office/powerpoint/2010/main" val="200318526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78677A-8020-4372-9028-1811ABD48682}"/>
              </a:ext>
            </a:extLst>
          </p:cNvPr>
          <p:cNvSpPr>
            <a:spLocks noGrp="1"/>
          </p:cNvSpPr>
          <p:nvPr>
            <p:ph type="title"/>
          </p:nvPr>
        </p:nvSpPr>
        <p:spPr>
          <a:xfrm>
            <a:off x="881341" y="181020"/>
            <a:ext cx="11057709" cy="1325563"/>
          </a:xfrm>
        </p:spPr>
        <p:txBody>
          <a:bodyPr>
            <a:normAutofit/>
          </a:bodyPr>
          <a:lstStyle/>
          <a:p>
            <a:r>
              <a:rPr lang="fr-FR" sz="2000" dirty="0"/>
              <a:t>Courbes génériques (simu. À partir des données en open Data)</a:t>
            </a:r>
            <a:br>
              <a:rPr lang="fr-FR" sz="2000" dirty="0"/>
            </a:br>
            <a:r>
              <a:rPr lang="fr-FR" sz="2000" dirty="0"/>
              <a:t>Cycle d’exploitation, CAF Universités</a:t>
            </a:r>
          </a:p>
        </p:txBody>
      </p:sp>
      <p:sp>
        <p:nvSpPr>
          <p:cNvPr id="3" name="Espace réservé du contenu 2">
            <a:extLst>
              <a:ext uri="{FF2B5EF4-FFF2-40B4-BE49-F238E27FC236}">
                <a16:creationId xmlns:a16="http://schemas.microsoft.com/office/drawing/2014/main" id="{A5E996DC-78B3-4816-94E6-61CA453D1751}"/>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BCD740D-5966-4948-86D6-003D15D649AE}"/>
              </a:ext>
            </a:extLst>
          </p:cNvPr>
          <p:cNvPicPr>
            <a:picLocks noChangeAspect="1"/>
          </p:cNvPicPr>
          <p:nvPr/>
        </p:nvPicPr>
        <p:blipFill rotWithShape="1">
          <a:blip r:embed="rId2"/>
          <a:srcRect t="7639"/>
          <a:stretch/>
        </p:blipFill>
        <p:spPr>
          <a:xfrm>
            <a:off x="175102" y="1506583"/>
            <a:ext cx="11135557" cy="4730731"/>
          </a:xfrm>
          <a:prstGeom prst="rect">
            <a:avLst/>
          </a:prstGeom>
        </p:spPr>
      </p:pic>
      <p:cxnSp>
        <p:nvCxnSpPr>
          <p:cNvPr id="5" name="Connecteur droit 4">
            <a:extLst>
              <a:ext uri="{FF2B5EF4-FFF2-40B4-BE49-F238E27FC236}">
                <a16:creationId xmlns:a16="http://schemas.microsoft.com/office/drawing/2014/main" id="{CD5D26B9-F06D-434E-904A-21E0AAFC38DE}"/>
              </a:ext>
            </a:extLst>
          </p:cNvPr>
          <p:cNvCxnSpPr>
            <a:cxnSpLocks/>
          </p:cNvCxnSpPr>
          <p:nvPr/>
        </p:nvCxnSpPr>
        <p:spPr>
          <a:xfrm flipH="1">
            <a:off x="4862004" y="4051917"/>
            <a:ext cx="247982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2F2AE8D-2220-40A6-81D2-5AD37D13A9B8}"/>
              </a:ext>
            </a:extLst>
          </p:cNvPr>
          <p:cNvCxnSpPr>
            <a:cxnSpLocks/>
          </p:cNvCxnSpPr>
          <p:nvPr/>
        </p:nvCxnSpPr>
        <p:spPr>
          <a:xfrm flipV="1">
            <a:off x="5399102" y="3542190"/>
            <a:ext cx="0" cy="509727"/>
          </a:xfrm>
          <a:prstGeom prst="line">
            <a:avLst/>
          </a:prstGeom>
          <a:ln w="5715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8423B7B0-A2B1-4821-B952-25F2E911B1C4}"/>
              </a:ext>
            </a:extLst>
          </p:cNvPr>
          <p:cNvCxnSpPr>
            <a:cxnSpLocks/>
          </p:cNvCxnSpPr>
          <p:nvPr/>
        </p:nvCxnSpPr>
        <p:spPr>
          <a:xfrm>
            <a:off x="7084381" y="2966473"/>
            <a:ext cx="0" cy="5757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78DE195D-9C05-4522-B60C-FE76348CA2D5}"/>
              </a:ext>
            </a:extLst>
          </p:cNvPr>
          <p:cNvSpPr txBox="1"/>
          <p:nvPr/>
        </p:nvSpPr>
        <p:spPr>
          <a:xfrm>
            <a:off x="7341833" y="2966473"/>
            <a:ext cx="14942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Réplication ??</a:t>
            </a:r>
          </a:p>
        </p:txBody>
      </p:sp>
      <p:sp>
        <p:nvSpPr>
          <p:cNvPr id="14" name="ZoneTexte 13">
            <a:extLst>
              <a:ext uri="{FF2B5EF4-FFF2-40B4-BE49-F238E27FC236}">
                <a16:creationId xmlns:a16="http://schemas.microsoft.com/office/drawing/2014/main" id="{A8FC5C12-F482-465A-8E7D-FA8B5103E60E}"/>
              </a:ext>
            </a:extLst>
          </p:cNvPr>
          <p:cNvSpPr txBox="1"/>
          <p:nvPr/>
        </p:nvSpPr>
        <p:spPr>
          <a:xfrm>
            <a:off x="5131293" y="4776186"/>
            <a:ext cx="2704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Performance / Temporalité</a:t>
            </a:r>
          </a:p>
        </p:txBody>
      </p:sp>
      <p:sp>
        <p:nvSpPr>
          <p:cNvPr id="15" name="ZoneTexte 14">
            <a:extLst>
              <a:ext uri="{FF2B5EF4-FFF2-40B4-BE49-F238E27FC236}">
                <a16:creationId xmlns:a16="http://schemas.microsoft.com/office/drawing/2014/main" id="{7BD8BBCC-D863-4891-AB7E-78E652FC628A}"/>
              </a:ext>
            </a:extLst>
          </p:cNvPr>
          <p:cNvSpPr txBox="1"/>
          <p:nvPr/>
        </p:nvSpPr>
        <p:spPr>
          <a:xfrm>
            <a:off x="2065593" y="5307632"/>
            <a:ext cx="89184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15% de performance, absorbée en  3/4 ans coût de l’énergie à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Faible coût d’investissement à fort investissement ; ne pas tuer le gisement ! En même temps</a:t>
            </a:r>
          </a:p>
        </p:txBody>
      </p:sp>
      <p:cxnSp>
        <p:nvCxnSpPr>
          <p:cNvPr id="8" name="Connecteur droit avec flèche 7">
            <a:extLst>
              <a:ext uri="{FF2B5EF4-FFF2-40B4-BE49-F238E27FC236}">
                <a16:creationId xmlns:a16="http://schemas.microsoft.com/office/drawing/2014/main" id="{D8E8F5B0-652C-4E0A-9CBD-CF6104CC4228}"/>
              </a:ext>
            </a:extLst>
          </p:cNvPr>
          <p:cNvCxnSpPr>
            <a:cxnSpLocks/>
          </p:cNvCxnSpPr>
          <p:nvPr/>
        </p:nvCxnSpPr>
        <p:spPr>
          <a:xfrm>
            <a:off x="4295775" y="3871948"/>
            <a:ext cx="0" cy="995327"/>
          </a:xfrm>
          <a:prstGeom prst="straightConnector1">
            <a:avLst/>
          </a:prstGeom>
          <a:ln w="76200">
            <a:solidFill>
              <a:srgbClr val="FF0000"/>
            </a:solidFill>
            <a:tailEnd type="triangle"/>
          </a:ln>
        </p:spPr>
        <p:style>
          <a:lnRef idx="2">
            <a:schemeClr val="accent4"/>
          </a:lnRef>
          <a:fillRef idx="0">
            <a:schemeClr val="accent4"/>
          </a:fillRef>
          <a:effectRef idx="1">
            <a:schemeClr val="accent4"/>
          </a:effectRef>
          <a:fontRef idx="minor">
            <a:schemeClr val="tx1"/>
          </a:fontRef>
        </p:style>
      </p:cxnSp>
      <p:sp>
        <p:nvSpPr>
          <p:cNvPr id="16" name="ZoneTexte 15">
            <a:extLst>
              <a:ext uri="{FF2B5EF4-FFF2-40B4-BE49-F238E27FC236}">
                <a16:creationId xmlns:a16="http://schemas.microsoft.com/office/drawing/2014/main" id="{A8A0E369-F943-4C3E-883D-FDF50CF11C3D}"/>
              </a:ext>
            </a:extLst>
          </p:cNvPr>
          <p:cNvSpPr txBox="1"/>
          <p:nvPr/>
        </p:nvSpPr>
        <p:spPr>
          <a:xfrm>
            <a:off x="137518" y="71886"/>
            <a:ext cx="4746812" cy="369332"/>
          </a:xfrm>
          <a:prstGeom prst="rect">
            <a:avLst/>
          </a:prstGeom>
          <a:solidFill>
            <a:schemeClr val="bg1"/>
          </a:solidFill>
        </p:spPr>
        <p:txBody>
          <a:bodyPr wrap="none" rtlCol="0">
            <a:spAutoFit/>
          </a:bodyPr>
          <a:lstStyle/>
          <a:p>
            <a:r>
              <a:rPr lang="fr-FR" dirty="0"/>
              <a:t>Travail pluridisciplinaire et intersectoriel : </a:t>
            </a:r>
          </a:p>
        </p:txBody>
      </p:sp>
      <p:sp>
        <p:nvSpPr>
          <p:cNvPr id="17" name="Ellipse 16">
            <a:extLst>
              <a:ext uri="{FF2B5EF4-FFF2-40B4-BE49-F238E27FC236}">
                <a16:creationId xmlns:a16="http://schemas.microsoft.com/office/drawing/2014/main" id="{57846E8B-393E-4422-89CF-C317C1F0FAB2}"/>
              </a:ext>
            </a:extLst>
          </p:cNvPr>
          <p:cNvSpPr/>
          <p:nvPr/>
        </p:nvSpPr>
        <p:spPr>
          <a:xfrm>
            <a:off x="207759" y="11937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9185787"/>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1BC2E3-C4F0-4696-A6DC-E096ACB9BDDD}"/>
              </a:ext>
            </a:extLst>
          </p:cNvPr>
          <p:cNvSpPr>
            <a:spLocks noGrp="1"/>
          </p:cNvSpPr>
          <p:nvPr>
            <p:ph type="title"/>
          </p:nvPr>
        </p:nvSpPr>
        <p:spPr/>
        <p:txBody>
          <a:bodyPr/>
          <a:lstStyle/>
          <a:p>
            <a:r>
              <a:rPr lang="fr-FR" dirty="0"/>
              <a:t>Bilan patrimonial toutes universités</a:t>
            </a:r>
          </a:p>
        </p:txBody>
      </p:sp>
      <p:sp>
        <p:nvSpPr>
          <p:cNvPr id="3" name="Espace réservé du contenu 2">
            <a:extLst>
              <a:ext uri="{FF2B5EF4-FFF2-40B4-BE49-F238E27FC236}">
                <a16:creationId xmlns:a16="http://schemas.microsoft.com/office/drawing/2014/main" id="{5F49A93B-3524-45CE-8373-5CBCCB000042}"/>
              </a:ext>
            </a:extLst>
          </p:cNvPr>
          <p:cNvSpPr>
            <a:spLocks noGrp="1"/>
          </p:cNvSpPr>
          <p:nvPr>
            <p:ph idx="1"/>
          </p:nvPr>
        </p:nvSpPr>
        <p:spPr>
          <a:xfrm>
            <a:off x="815412" y="1568993"/>
            <a:ext cx="11548037" cy="4222694"/>
          </a:xfrm>
        </p:spPr>
        <p:txBody>
          <a:bodyPr/>
          <a:lstStyle/>
          <a:p>
            <a:r>
              <a:rPr lang="fr-FR" dirty="0"/>
              <a:t>Valeurs en macro ordre de grandeur ; coûts inaction :</a:t>
            </a:r>
          </a:p>
          <a:p>
            <a:endParaRPr lang="fr-FR" dirty="0"/>
          </a:p>
          <a:p>
            <a:r>
              <a:rPr lang="fr-FR" dirty="0"/>
              <a:t>Surface 13 Mm2  à 2050 : 25 ans! (mettre en perspective cycle de vie 30 ans)</a:t>
            </a:r>
          </a:p>
          <a:p>
            <a:r>
              <a:rPr lang="fr-FR" dirty="0"/>
              <a:t>Facture énergétique  15€ en 2021, X2, X1,5 soit 22€ en 2025 ?</a:t>
            </a:r>
          </a:p>
          <a:p>
            <a:r>
              <a:rPr lang="fr-FR" dirty="0"/>
              <a:t>GER 10€/m2 vers 30€ mini, ?40€ sur 30 ans ! (augmentation coûts des travaux)</a:t>
            </a:r>
          </a:p>
          <a:p>
            <a:endParaRPr lang="fr-FR" dirty="0"/>
          </a:p>
          <a:p>
            <a:r>
              <a:rPr lang="fr-FR" dirty="0"/>
              <a:t>Besoin en CAF </a:t>
            </a:r>
            <a:r>
              <a:rPr lang="fr-FR" dirty="0" err="1"/>
              <a:t>immo</a:t>
            </a:r>
            <a:r>
              <a:rPr lang="fr-FR" dirty="0"/>
              <a:t> cumulée ttes universités &gt;500M€  ??</a:t>
            </a:r>
          </a:p>
          <a:p>
            <a:r>
              <a:rPr lang="fr-FR" dirty="0"/>
              <a:t>Dont Valorisation réduction de surface ?</a:t>
            </a:r>
          </a:p>
          <a:p>
            <a:endParaRPr lang="fr-FR" dirty="0"/>
          </a:p>
        </p:txBody>
      </p:sp>
    </p:spTree>
    <p:extLst>
      <p:ext uri="{BB962C8B-B14F-4D97-AF65-F5344CB8AC3E}">
        <p14:creationId xmlns:p14="http://schemas.microsoft.com/office/powerpoint/2010/main" val="2285150615"/>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24379-8E5E-4167-B188-D2E87A01D63C}"/>
              </a:ext>
            </a:extLst>
          </p:cNvPr>
          <p:cNvSpPr>
            <a:spLocks noGrp="1"/>
          </p:cNvSpPr>
          <p:nvPr>
            <p:ph type="title"/>
          </p:nvPr>
        </p:nvSpPr>
        <p:spPr/>
        <p:txBody>
          <a:bodyPr/>
          <a:lstStyle/>
          <a:p>
            <a:r>
              <a:rPr lang="fr-FR" dirty="0"/>
              <a:t>Point d’étape n° 1</a:t>
            </a:r>
          </a:p>
        </p:txBody>
      </p:sp>
      <p:sp>
        <p:nvSpPr>
          <p:cNvPr id="9" name="Espace réservé du contenu 8">
            <a:extLst>
              <a:ext uri="{FF2B5EF4-FFF2-40B4-BE49-F238E27FC236}">
                <a16:creationId xmlns:a16="http://schemas.microsoft.com/office/drawing/2014/main" id="{8A0CDF10-EF18-43EF-BDFD-31560D4F8A68}"/>
              </a:ext>
            </a:extLst>
          </p:cNvPr>
          <p:cNvSpPr>
            <a:spLocks noGrp="1"/>
          </p:cNvSpPr>
          <p:nvPr>
            <p:ph idx="1"/>
          </p:nvPr>
        </p:nvSpPr>
        <p:spPr>
          <a:xfrm>
            <a:off x="600325" y="1432531"/>
            <a:ext cx="11591675" cy="4555093"/>
          </a:xfrm>
        </p:spPr>
        <p:txBody>
          <a:bodyPr/>
          <a:lstStyle/>
          <a:p>
            <a:r>
              <a:rPr lang="fr-FR" dirty="0"/>
              <a:t>Caractériser à l’échelle de son patrimoine (faire Université dans la cité)</a:t>
            </a:r>
          </a:p>
          <a:p>
            <a:r>
              <a:rPr lang="fr-FR" dirty="0"/>
              <a:t>	- Inscription architecturale dans la cité ?</a:t>
            </a:r>
          </a:p>
          <a:p>
            <a:r>
              <a:rPr lang="fr-FR" dirty="0"/>
              <a:t>	- Comprendre le fonctionnement de l’existant ?</a:t>
            </a:r>
          </a:p>
          <a:p>
            <a:r>
              <a:rPr lang="fr-FR" dirty="0"/>
              <a:t>	- repérer les similitudes pour les réplications (Architecture et de méthodes)</a:t>
            </a:r>
            <a:br>
              <a:rPr lang="fr-FR" dirty="0"/>
            </a:br>
            <a:r>
              <a:rPr lang="fr-FR" dirty="0"/>
              <a:t>          pour des effets de massification (invariants) ?</a:t>
            </a:r>
          </a:p>
          <a:p>
            <a:r>
              <a:rPr lang="fr-FR" dirty="0"/>
              <a:t>Caractériser à l’échelle du budget de son Université, ….</a:t>
            </a:r>
          </a:p>
          <a:p>
            <a:r>
              <a:rPr lang="fr-FR" dirty="0"/>
              <a:t>	- Repérer les dettes de conception : coûts énergie, occupation, …</a:t>
            </a:r>
          </a:p>
          <a:p>
            <a:r>
              <a:rPr lang="fr-FR" dirty="0"/>
              <a:t>	- Ratio fluides / CAF ; Fluides / Ressources propres</a:t>
            </a:r>
          </a:p>
          <a:p>
            <a:r>
              <a:rPr lang="fr-FR" dirty="0"/>
              <a:t>	- Repérer les coûts de l’inaction / Valorisations</a:t>
            </a:r>
          </a:p>
          <a:p>
            <a:r>
              <a:rPr lang="fr-FR" dirty="0"/>
              <a:t> 	</a:t>
            </a:r>
          </a:p>
        </p:txBody>
      </p:sp>
    </p:spTree>
    <p:extLst>
      <p:ext uri="{BB962C8B-B14F-4D97-AF65-F5344CB8AC3E}">
        <p14:creationId xmlns:p14="http://schemas.microsoft.com/office/powerpoint/2010/main" val="885765843"/>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885554A-9382-4B4D-9BF1-8E6B45FEE3DF}"/>
              </a:ext>
            </a:extLst>
          </p:cNvPr>
          <p:cNvSpPr>
            <a:spLocks noGrp="1"/>
          </p:cNvSpPr>
          <p:nvPr>
            <p:ph type="ctrTitle"/>
          </p:nvPr>
        </p:nvSpPr>
        <p:spPr/>
        <p:txBody>
          <a:bodyPr/>
          <a:lstStyle/>
          <a:p>
            <a:r>
              <a:rPr lang="fr-FR" dirty="0"/>
              <a:t>Enjeux </a:t>
            </a:r>
            <a:br>
              <a:rPr lang="fr-FR" dirty="0"/>
            </a:br>
            <a:r>
              <a:rPr lang="fr-FR" dirty="0"/>
              <a:t>2030 - 2050</a:t>
            </a:r>
          </a:p>
        </p:txBody>
      </p:sp>
      <p:sp>
        <p:nvSpPr>
          <p:cNvPr id="5" name="Sous-titre 4">
            <a:extLst>
              <a:ext uri="{FF2B5EF4-FFF2-40B4-BE49-F238E27FC236}">
                <a16:creationId xmlns:a16="http://schemas.microsoft.com/office/drawing/2014/main" id="{B9D94CA1-14DF-43CB-806F-2D8449A31A83}"/>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29859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24379-8E5E-4167-B188-D2E87A01D63C}"/>
              </a:ext>
            </a:extLst>
          </p:cNvPr>
          <p:cNvSpPr>
            <a:spLocks noGrp="1"/>
          </p:cNvSpPr>
          <p:nvPr>
            <p:ph type="title"/>
          </p:nvPr>
        </p:nvSpPr>
        <p:spPr/>
        <p:txBody>
          <a:bodyPr/>
          <a:lstStyle/>
          <a:p>
            <a:r>
              <a:rPr lang="fr-FR" dirty="0"/>
              <a:t>Esquisses sur quelques enjeux de territoires (10-15 mn)</a:t>
            </a:r>
          </a:p>
        </p:txBody>
      </p:sp>
      <p:sp>
        <p:nvSpPr>
          <p:cNvPr id="9" name="Espace réservé du contenu 8">
            <a:extLst>
              <a:ext uri="{FF2B5EF4-FFF2-40B4-BE49-F238E27FC236}">
                <a16:creationId xmlns:a16="http://schemas.microsoft.com/office/drawing/2014/main" id="{8A0CDF10-EF18-43EF-BDFD-31560D4F8A68}"/>
              </a:ext>
            </a:extLst>
          </p:cNvPr>
          <p:cNvSpPr>
            <a:spLocks noGrp="1"/>
          </p:cNvSpPr>
          <p:nvPr>
            <p:ph idx="1"/>
          </p:nvPr>
        </p:nvSpPr>
        <p:spPr>
          <a:xfrm>
            <a:off x="600325" y="1432531"/>
            <a:ext cx="11591675" cy="3250121"/>
          </a:xfrm>
        </p:spPr>
        <p:txBody>
          <a:bodyPr/>
          <a:lstStyle/>
          <a:p>
            <a:r>
              <a:rPr lang="fr-FR" dirty="0"/>
              <a:t>Déclinaison des stratégies nationales</a:t>
            </a:r>
          </a:p>
          <a:p>
            <a:r>
              <a:rPr lang="fr-FR" dirty="0"/>
              <a:t>	- Schéma Directeur DD-RS de l’ESR</a:t>
            </a:r>
          </a:p>
          <a:p>
            <a:r>
              <a:rPr lang="fr-FR" dirty="0"/>
              <a:t>	- S’inscrire dans les politiques publiques territoriales</a:t>
            </a:r>
          </a:p>
          <a:p>
            <a:r>
              <a:rPr lang="fr-FR" dirty="0"/>
              <a:t>	- La trajectoire bas carbone et limites planétaires</a:t>
            </a:r>
          </a:p>
          <a:p>
            <a:r>
              <a:rPr lang="fr-FR" dirty="0"/>
              <a:t>Être acteur des territoires</a:t>
            </a:r>
          </a:p>
          <a:p>
            <a:r>
              <a:rPr lang="fr-FR" dirty="0"/>
              <a:t>	- Dévolution</a:t>
            </a:r>
          </a:p>
          <a:p>
            <a:r>
              <a:rPr lang="fr-FR" dirty="0"/>
              <a:t> 	</a:t>
            </a:r>
          </a:p>
        </p:txBody>
      </p:sp>
    </p:spTree>
    <p:extLst>
      <p:ext uri="{BB962C8B-B14F-4D97-AF65-F5344CB8AC3E}">
        <p14:creationId xmlns:p14="http://schemas.microsoft.com/office/powerpoint/2010/main" val="4069263089"/>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8E0CA3-81DE-4ECC-B452-E875CB9B4CB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BF4FBF-D0BC-4B6D-AE6B-3254B0819813}"/>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AAB7EC6-C698-4385-BF6F-31A19C04EE91}"/>
              </a:ext>
            </a:extLst>
          </p:cNvPr>
          <p:cNvPicPr/>
          <p:nvPr/>
        </p:nvPicPr>
        <p:blipFill>
          <a:blip r:embed="rId2"/>
          <a:stretch>
            <a:fillRect/>
          </a:stretch>
        </p:blipFill>
        <p:spPr>
          <a:xfrm>
            <a:off x="1038224" y="695325"/>
            <a:ext cx="10772775" cy="5541987"/>
          </a:xfrm>
          <a:prstGeom prst="rect">
            <a:avLst/>
          </a:prstGeom>
        </p:spPr>
      </p:pic>
      <p:sp>
        <p:nvSpPr>
          <p:cNvPr id="5" name="Rectangle 4">
            <a:extLst>
              <a:ext uri="{FF2B5EF4-FFF2-40B4-BE49-F238E27FC236}">
                <a16:creationId xmlns:a16="http://schemas.microsoft.com/office/drawing/2014/main" id="{C260DFF0-0506-45DD-B256-9163A8C2076C}"/>
              </a:ext>
            </a:extLst>
          </p:cNvPr>
          <p:cNvSpPr/>
          <p:nvPr/>
        </p:nvSpPr>
        <p:spPr>
          <a:xfrm>
            <a:off x="-285751" y="70433"/>
            <a:ext cx="9915525" cy="467436"/>
          </a:xfrm>
          <a:prstGeom prst="rect">
            <a:avLst/>
          </a:prstGeom>
        </p:spPr>
        <p:txBody>
          <a:bodyPr wrap="square">
            <a:spAutoFit/>
          </a:bodyPr>
          <a:lstStyle/>
          <a:p>
            <a:pPr algn="ctr">
              <a:lnSpc>
                <a:spcPts val="1400"/>
              </a:lnSpc>
              <a:spcBef>
                <a:spcPts val="600"/>
              </a:spcBef>
              <a:spcAft>
                <a:spcPts val="0"/>
              </a:spcAft>
            </a:pPr>
            <a:r>
              <a:rPr lang="fr-FR" dirty="0">
                <a:latin typeface="National Book"/>
                <a:ea typeface="Times New Roman" panose="02020603050405020304" pitchFamily="18" charset="0"/>
                <a:cs typeface="Arial" panose="020B0604020202020204" pitchFamily="34" charset="0"/>
              </a:rPr>
              <a:t>Extrait document consultation PPE3 voir site : </a:t>
            </a:r>
            <a:r>
              <a:rPr lang="fr-FR" sz="1400" u="sng" dirty="0">
                <a:solidFill>
                  <a:srgbClr val="0000FF"/>
                </a:solidFill>
                <a:latin typeface="National Book"/>
                <a:ea typeface="Times New Roman" panose="02020603050405020304" pitchFamily="18" charset="0"/>
                <a:cs typeface="Arial" panose="020B0604020202020204" pitchFamily="34" charset="0"/>
                <a:hlinkClick r:id="rId3"/>
              </a:rPr>
              <a:t>https://www.ecologie.gouv.fr/rendez-vous/strategie-nationale-bas-carbone-programmation-pluriannuelle-lenergie-ouverture</a:t>
            </a:r>
            <a:r>
              <a:rPr lang="fr-FR" sz="1400" dirty="0">
                <a:latin typeface="National Book"/>
                <a:ea typeface="Times New Roman" panose="02020603050405020304" pitchFamily="18" charset="0"/>
                <a:cs typeface="Arial" panose="020B0604020202020204" pitchFamily="34" charset="0"/>
              </a:rPr>
              <a:t> </a:t>
            </a:r>
            <a:endParaRPr lang="fr-FR" dirty="0">
              <a:latin typeface="National Book"/>
              <a:ea typeface="Times New Roman" panose="02020603050405020304" pitchFamily="18" charset="0"/>
              <a:cs typeface="Arial" panose="020B0604020202020204" pitchFamily="34" charset="0"/>
            </a:endParaRPr>
          </a:p>
        </p:txBody>
      </p:sp>
      <p:sp>
        <p:nvSpPr>
          <p:cNvPr id="6" name="Ellipse 5">
            <a:extLst>
              <a:ext uri="{FF2B5EF4-FFF2-40B4-BE49-F238E27FC236}">
                <a16:creationId xmlns:a16="http://schemas.microsoft.com/office/drawing/2014/main" id="{C7020AD6-7870-468A-9A9A-DB31E2053255}"/>
              </a:ext>
            </a:extLst>
          </p:cNvPr>
          <p:cNvSpPr/>
          <p:nvPr/>
        </p:nvSpPr>
        <p:spPr>
          <a:xfrm>
            <a:off x="199117" y="11556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5324805"/>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6958A-1042-43D5-891B-A8A4EDF7E8E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AA0C8AF-930F-47BE-98ED-170F29BB155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97384F07-1CBA-4CBA-8069-FD6BD05B8F4A}"/>
              </a:ext>
            </a:extLst>
          </p:cNvPr>
          <p:cNvPicPr>
            <a:picLocks noChangeAspect="1"/>
          </p:cNvPicPr>
          <p:nvPr/>
        </p:nvPicPr>
        <p:blipFill>
          <a:blip r:embed="rId2"/>
          <a:stretch>
            <a:fillRect/>
          </a:stretch>
        </p:blipFill>
        <p:spPr>
          <a:xfrm>
            <a:off x="1466204" y="94784"/>
            <a:ext cx="9259592" cy="6668431"/>
          </a:xfrm>
          <a:prstGeom prst="rect">
            <a:avLst/>
          </a:prstGeom>
        </p:spPr>
      </p:pic>
      <p:sp>
        <p:nvSpPr>
          <p:cNvPr id="5" name="ZoneTexte 4">
            <a:extLst>
              <a:ext uri="{FF2B5EF4-FFF2-40B4-BE49-F238E27FC236}">
                <a16:creationId xmlns:a16="http://schemas.microsoft.com/office/drawing/2014/main" id="{A6DC04FE-6590-4B09-B155-084DC4780FEC}"/>
              </a:ext>
            </a:extLst>
          </p:cNvPr>
          <p:cNvSpPr txBox="1"/>
          <p:nvPr/>
        </p:nvSpPr>
        <p:spPr>
          <a:xfrm>
            <a:off x="90521" y="94784"/>
            <a:ext cx="1050288" cy="369332"/>
          </a:xfrm>
          <a:prstGeom prst="rect">
            <a:avLst/>
          </a:prstGeom>
          <a:noFill/>
        </p:spPr>
        <p:txBody>
          <a:bodyPr wrap="none" rtlCol="0">
            <a:spAutoFit/>
          </a:bodyPr>
          <a:lstStyle/>
          <a:p>
            <a:r>
              <a:rPr lang="fr-FR" dirty="0"/>
              <a:t>Missions</a:t>
            </a:r>
          </a:p>
        </p:txBody>
      </p:sp>
      <p:cxnSp>
        <p:nvCxnSpPr>
          <p:cNvPr id="7" name="Connecteur droit avec flèche 6">
            <a:extLst>
              <a:ext uri="{FF2B5EF4-FFF2-40B4-BE49-F238E27FC236}">
                <a16:creationId xmlns:a16="http://schemas.microsoft.com/office/drawing/2014/main" id="{A4BC9672-B271-46C2-AE01-5F167389E586}"/>
              </a:ext>
            </a:extLst>
          </p:cNvPr>
          <p:cNvCxnSpPr/>
          <p:nvPr/>
        </p:nvCxnSpPr>
        <p:spPr>
          <a:xfrm>
            <a:off x="3438525" y="5991225"/>
            <a:ext cx="581025" cy="46672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FF45B502-5E7B-425A-B2C5-1D7AC94D71B6}"/>
              </a:ext>
            </a:extLst>
          </p:cNvPr>
          <p:cNvSpPr txBox="1"/>
          <p:nvPr/>
        </p:nvSpPr>
        <p:spPr>
          <a:xfrm>
            <a:off x="361950" y="2736684"/>
            <a:ext cx="3400425" cy="646331"/>
          </a:xfrm>
          <a:prstGeom prst="rect">
            <a:avLst/>
          </a:prstGeom>
          <a:noFill/>
        </p:spPr>
        <p:txBody>
          <a:bodyPr wrap="square" rtlCol="0">
            <a:spAutoFit/>
          </a:bodyPr>
          <a:lstStyle/>
          <a:p>
            <a:r>
              <a:rPr lang="fr-FR" dirty="0"/>
              <a:t>Toutes les dimensions </a:t>
            </a:r>
          </a:p>
          <a:p>
            <a:r>
              <a:rPr lang="fr-FR" dirty="0"/>
              <a:t>de sa (ses) mission(s)</a:t>
            </a:r>
          </a:p>
        </p:txBody>
      </p:sp>
      <p:sp>
        <p:nvSpPr>
          <p:cNvPr id="9" name="Ellipse 8">
            <a:extLst>
              <a:ext uri="{FF2B5EF4-FFF2-40B4-BE49-F238E27FC236}">
                <a16:creationId xmlns:a16="http://schemas.microsoft.com/office/drawing/2014/main" id="{3299C352-1137-4199-9A73-DCEC4BB141D4}"/>
              </a:ext>
            </a:extLst>
          </p:cNvPr>
          <p:cNvSpPr/>
          <p:nvPr/>
        </p:nvSpPr>
        <p:spPr>
          <a:xfrm>
            <a:off x="199117" y="11556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06391755"/>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513FF4-C825-49D1-B985-0D47A6E9945B}"/>
              </a:ext>
            </a:extLst>
          </p:cNvPr>
          <p:cNvSpPr>
            <a:spLocks noGrp="1"/>
          </p:cNvSpPr>
          <p:nvPr>
            <p:ph type="title"/>
          </p:nvPr>
        </p:nvSpPr>
        <p:spPr/>
        <p:txBody>
          <a:bodyPr>
            <a:normAutofit/>
          </a:bodyPr>
          <a:lstStyle/>
          <a:p>
            <a:r>
              <a:rPr lang="fr-FR" dirty="0"/>
              <a:t>Limites planétaires et équité sociale : Modèles d’action</a:t>
            </a:r>
          </a:p>
        </p:txBody>
      </p:sp>
      <p:sp>
        <p:nvSpPr>
          <p:cNvPr id="3" name="Espace réservé du contenu 2">
            <a:extLst>
              <a:ext uri="{FF2B5EF4-FFF2-40B4-BE49-F238E27FC236}">
                <a16:creationId xmlns:a16="http://schemas.microsoft.com/office/drawing/2014/main" id="{B8F237CC-6E35-4764-BA3E-B0DFB4BE6E63}"/>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66DF61D9-F802-4EF1-B4B5-54965D341C00}"/>
              </a:ext>
            </a:extLst>
          </p:cNvPr>
          <p:cNvPicPr>
            <a:picLocks noChangeAspect="1"/>
          </p:cNvPicPr>
          <p:nvPr/>
        </p:nvPicPr>
        <p:blipFill>
          <a:blip r:embed="rId2"/>
          <a:stretch>
            <a:fillRect/>
          </a:stretch>
        </p:blipFill>
        <p:spPr>
          <a:xfrm>
            <a:off x="5686425" y="1205174"/>
            <a:ext cx="3906793" cy="3389337"/>
          </a:xfrm>
          <a:prstGeom prst="rect">
            <a:avLst/>
          </a:prstGeom>
        </p:spPr>
      </p:pic>
      <p:pic>
        <p:nvPicPr>
          <p:cNvPr id="6" name="Image 5">
            <a:extLst>
              <a:ext uri="{FF2B5EF4-FFF2-40B4-BE49-F238E27FC236}">
                <a16:creationId xmlns:a16="http://schemas.microsoft.com/office/drawing/2014/main" id="{17B02C33-1D5F-4CEF-AA1A-4A1E4A0C382D}"/>
              </a:ext>
            </a:extLst>
          </p:cNvPr>
          <p:cNvPicPr>
            <a:picLocks noChangeAspect="1"/>
          </p:cNvPicPr>
          <p:nvPr/>
        </p:nvPicPr>
        <p:blipFill>
          <a:blip r:embed="rId3"/>
          <a:stretch>
            <a:fillRect/>
          </a:stretch>
        </p:blipFill>
        <p:spPr>
          <a:xfrm>
            <a:off x="123856" y="1071676"/>
            <a:ext cx="5204755" cy="3067953"/>
          </a:xfrm>
          <a:prstGeom prst="rect">
            <a:avLst/>
          </a:prstGeom>
        </p:spPr>
      </p:pic>
      <p:sp>
        <p:nvSpPr>
          <p:cNvPr id="7" name="ZoneTexte 6">
            <a:extLst>
              <a:ext uri="{FF2B5EF4-FFF2-40B4-BE49-F238E27FC236}">
                <a16:creationId xmlns:a16="http://schemas.microsoft.com/office/drawing/2014/main" id="{AC02FD22-D14B-49D6-9FB8-3099FFB8E950}"/>
              </a:ext>
            </a:extLst>
          </p:cNvPr>
          <p:cNvSpPr txBox="1"/>
          <p:nvPr/>
        </p:nvSpPr>
        <p:spPr>
          <a:xfrm>
            <a:off x="70812" y="1020508"/>
            <a:ext cx="1800493" cy="369332"/>
          </a:xfrm>
          <a:prstGeom prst="rect">
            <a:avLst/>
          </a:prstGeom>
          <a:noFill/>
        </p:spPr>
        <p:txBody>
          <a:bodyPr wrap="none" rtlCol="0">
            <a:spAutoFit/>
          </a:bodyPr>
          <a:lstStyle/>
          <a:p>
            <a:r>
              <a:rPr lang="fr-FR" dirty="0"/>
              <a:t>Univ Lausanne</a:t>
            </a:r>
          </a:p>
        </p:txBody>
      </p:sp>
      <p:pic>
        <p:nvPicPr>
          <p:cNvPr id="5" name="Image 4">
            <a:extLst>
              <a:ext uri="{FF2B5EF4-FFF2-40B4-BE49-F238E27FC236}">
                <a16:creationId xmlns:a16="http://schemas.microsoft.com/office/drawing/2014/main" id="{95F499F1-6A6F-4A1A-8DE8-C233A8293FCA}"/>
              </a:ext>
            </a:extLst>
          </p:cNvPr>
          <p:cNvPicPr>
            <a:picLocks noChangeAspect="1"/>
          </p:cNvPicPr>
          <p:nvPr/>
        </p:nvPicPr>
        <p:blipFill>
          <a:blip r:embed="rId4"/>
          <a:stretch>
            <a:fillRect/>
          </a:stretch>
        </p:blipFill>
        <p:spPr>
          <a:xfrm>
            <a:off x="97333" y="4001667"/>
            <a:ext cx="5257799" cy="3337781"/>
          </a:xfrm>
          <a:prstGeom prst="rect">
            <a:avLst/>
          </a:prstGeom>
        </p:spPr>
      </p:pic>
      <p:pic>
        <p:nvPicPr>
          <p:cNvPr id="8" name="Image 7">
            <a:extLst>
              <a:ext uri="{FF2B5EF4-FFF2-40B4-BE49-F238E27FC236}">
                <a16:creationId xmlns:a16="http://schemas.microsoft.com/office/drawing/2014/main" id="{50BE3D73-F156-4207-9ECF-1C5C957C5147}"/>
              </a:ext>
            </a:extLst>
          </p:cNvPr>
          <p:cNvPicPr>
            <a:picLocks noChangeAspect="1"/>
          </p:cNvPicPr>
          <p:nvPr/>
        </p:nvPicPr>
        <p:blipFill>
          <a:blip r:embed="rId5"/>
          <a:stretch>
            <a:fillRect/>
          </a:stretch>
        </p:blipFill>
        <p:spPr>
          <a:xfrm>
            <a:off x="5564997" y="3709316"/>
            <a:ext cx="6188854" cy="3630132"/>
          </a:xfrm>
          <a:prstGeom prst="rect">
            <a:avLst/>
          </a:prstGeom>
        </p:spPr>
      </p:pic>
      <p:pic>
        <p:nvPicPr>
          <p:cNvPr id="9" name="Image 8">
            <a:extLst>
              <a:ext uri="{FF2B5EF4-FFF2-40B4-BE49-F238E27FC236}">
                <a16:creationId xmlns:a16="http://schemas.microsoft.com/office/drawing/2014/main" id="{216D31D4-F6D9-455C-AD24-8CF717A86B0C}"/>
              </a:ext>
            </a:extLst>
          </p:cNvPr>
          <p:cNvPicPr>
            <a:picLocks noChangeAspect="1"/>
          </p:cNvPicPr>
          <p:nvPr/>
        </p:nvPicPr>
        <p:blipFill>
          <a:blip r:embed="rId6"/>
          <a:stretch>
            <a:fillRect/>
          </a:stretch>
        </p:blipFill>
        <p:spPr>
          <a:xfrm>
            <a:off x="9305434" y="1776718"/>
            <a:ext cx="2766734" cy="1865849"/>
          </a:xfrm>
          <a:prstGeom prst="rect">
            <a:avLst/>
          </a:prstGeom>
        </p:spPr>
      </p:pic>
      <p:sp>
        <p:nvSpPr>
          <p:cNvPr id="10" name="ZoneTexte 9">
            <a:extLst>
              <a:ext uri="{FF2B5EF4-FFF2-40B4-BE49-F238E27FC236}">
                <a16:creationId xmlns:a16="http://schemas.microsoft.com/office/drawing/2014/main" id="{09CA970F-0008-40CC-9EDE-D62F3A519914}"/>
              </a:ext>
            </a:extLst>
          </p:cNvPr>
          <p:cNvSpPr txBox="1"/>
          <p:nvPr/>
        </p:nvSpPr>
        <p:spPr>
          <a:xfrm>
            <a:off x="202104" y="117858"/>
            <a:ext cx="1226618" cy="369332"/>
          </a:xfrm>
          <a:prstGeom prst="rect">
            <a:avLst/>
          </a:prstGeom>
          <a:noFill/>
        </p:spPr>
        <p:txBody>
          <a:bodyPr wrap="none" rtlCol="0">
            <a:spAutoFit/>
          </a:bodyPr>
          <a:lstStyle/>
          <a:p>
            <a:r>
              <a:rPr lang="fr-FR" dirty="0"/>
              <a:t>Maintenir</a:t>
            </a:r>
          </a:p>
        </p:txBody>
      </p:sp>
      <p:pic>
        <p:nvPicPr>
          <p:cNvPr id="11" name="Image 10">
            <a:extLst>
              <a:ext uri="{FF2B5EF4-FFF2-40B4-BE49-F238E27FC236}">
                <a16:creationId xmlns:a16="http://schemas.microsoft.com/office/drawing/2014/main" id="{4B259A85-FA6A-460A-8FDC-0102BAE9A6D5}"/>
              </a:ext>
            </a:extLst>
          </p:cNvPr>
          <p:cNvPicPr>
            <a:picLocks noChangeAspect="1"/>
          </p:cNvPicPr>
          <p:nvPr/>
        </p:nvPicPr>
        <p:blipFill>
          <a:blip r:embed="rId7"/>
          <a:stretch>
            <a:fillRect/>
          </a:stretch>
        </p:blipFill>
        <p:spPr>
          <a:xfrm>
            <a:off x="3959868" y="5598837"/>
            <a:ext cx="5389199" cy="1740611"/>
          </a:xfrm>
          <a:prstGeom prst="rect">
            <a:avLst/>
          </a:prstGeom>
        </p:spPr>
      </p:pic>
    </p:spTree>
    <p:extLst>
      <p:ext uri="{BB962C8B-B14F-4D97-AF65-F5344CB8AC3E}">
        <p14:creationId xmlns:p14="http://schemas.microsoft.com/office/powerpoint/2010/main" val="4047445075"/>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565AD8-9C7D-4CA4-87C3-7975EB82ED8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A81677C-9EB5-4D1E-B772-F399D409225E}"/>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2649448-5C50-4518-94B3-8F07DBF4B7DE}"/>
              </a:ext>
            </a:extLst>
          </p:cNvPr>
          <p:cNvPicPr>
            <a:picLocks noChangeAspect="1"/>
          </p:cNvPicPr>
          <p:nvPr/>
        </p:nvPicPr>
        <p:blipFill>
          <a:blip r:embed="rId2"/>
          <a:stretch>
            <a:fillRect/>
          </a:stretch>
        </p:blipFill>
        <p:spPr>
          <a:xfrm>
            <a:off x="1587340" y="0"/>
            <a:ext cx="9017319" cy="6858000"/>
          </a:xfrm>
          <a:prstGeom prst="rect">
            <a:avLst/>
          </a:prstGeom>
        </p:spPr>
      </p:pic>
      <p:cxnSp>
        <p:nvCxnSpPr>
          <p:cNvPr id="6" name="Connecteur droit avec flèche 5">
            <a:extLst>
              <a:ext uri="{FF2B5EF4-FFF2-40B4-BE49-F238E27FC236}">
                <a16:creationId xmlns:a16="http://schemas.microsoft.com/office/drawing/2014/main" id="{8B7172C5-A51C-4FF2-8D49-0B8AFEDA384F}"/>
              </a:ext>
            </a:extLst>
          </p:cNvPr>
          <p:cNvCxnSpPr/>
          <p:nvPr/>
        </p:nvCxnSpPr>
        <p:spPr>
          <a:xfrm>
            <a:off x="1587340" y="3552825"/>
            <a:ext cx="327185" cy="40957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146939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04218E-87A8-48D3-B621-22FE71AC397C}"/>
              </a:ext>
            </a:extLst>
          </p:cNvPr>
          <p:cNvSpPr>
            <a:spLocks noGrp="1"/>
          </p:cNvSpPr>
          <p:nvPr>
            <p:ph type="title"/>
          </p:nvPr>
        </p:nvSpPr>
        <p:spPr/>
        <p:txBody>
          <a:bodyPr/>
          <a:lstStyle/>
          <a:p>
            <a:r>
              <a:rPr lang="fr-FR" dirty="0"/>
              <a:t>Eléments d’Appropriation et de développement </a:t>
            </a:r>
          </a:p>
        </p:txBody>
      </p:sp>
      <p:sp>
        <p:nvSpPr>
          <p:cNvPr id="3" name="Espace réservé du contenu 2">
            <a:extLst>
              <a:ext uri="{FF2B5EF4-FFF2-40B4-BE49-F238E27FC236}">
                <a16:creationId xmlns:a16="http://schemas.microsoft.com/office/drawing/2014/main" id="{74D5C3D0-DF1D-4AAC-8A5E-3C70721B22D3}"/>
              </a:ext>
            </a:extLst>
          </p:cNvPr>
          <p:cNvSpPr>
            <a:spLocks noGrp="1"/>
          </p:cNvSpPr>
          <p:nvPr>
            <p:ph idx="1"/>
          </p:nvPr>
        </p:nvSpPr>
        <p:spPr>
          <a:xfrm>
            <a:off x="999414" y="1637440"/>
            <a:ext cx="11192585" cy="5195268"/>
          </a:xfrm>
        </p:spPr>
        <p:txBody>
          <a:bodyPr/>
          <a:lstStyle/>
          <a:p>
            <a:r>
              <a:rPr lang="fr-FR" dirty="0"/>
              <a:t>De l’immobilier au patrimoine</a:t>
            </a:r>
          </a:p>
          <a:p>
            <a:r>
              <a:rPr lang="fr-FR" dirty="0"/>
              <a:t>	Le défi des années 60</a:t>
            </a:r>
          </a:p>
          <a:p>
            <a:endParaRPr lang="fr-FR" dirty="0"/>
          </a:p>
          <a:p>
            <a:r>
              <a:rPr lang="fr-FR" dirty="0"/>
              <a:t>Les enjeux à 2030, 2050</a:t>
            </a:r>
          </a:p>
          <a:p>
            <a:endParaRPr lang="fr-FR" dirty="0"/>
          </a:p>
          <a:p>
            <a:r>
              <a:rPr lang="fr-FR" dirty="0"/>
              <a:t>Eléments à prendre en compte pour la programmation</a:t>
            </a:r>
          </a:p>
          <a:p>
            <a:r>
              <a:rPr lang="fr-FR" dirty="0"/>
              <a:t>	Changement de paradigme ?</a:t>
            </a:r>
          </a:p>
          <a:p>
            <a:endParaRPr lang="fr-FR" dirty="0"/>
          </a:p>
          <a:p>
            <a:r>
              <a:rPr lang="fr-FR" dirty="0"/>
              <a:t>Trois points d’étape</a:t>
            </a:r>
          </a:p>
          <a:p>
            <a:endParaRPr lang="fr-FR" dirty="0"/>
          </a:p>
          <a:p>
            <a:endParaRPr lang="fr-FR" dirty="0"/>
          </a:p>
        </p:txBody>
      </p:sp>
    </p:spTree>
    <p:extLst>
      <p:ext uri="{BB962C8B-B14F-4D97-AF65-F5344CB8AC3E}">
        <p14:creationId xmlns:p14="http://schemas.microsoft.com/office/powerpoint/2010/main" val="493516877"/>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CC54DD2-5A15-4E0C-B045-3530B56FDE3A}"/>
              </a:ext>
            </a:extLst>
          </p:cNvPr>
          <p:cNvPicPr>
            <a:picLocks noChangeAspect="1"/>
          </p:cNvPicPr>
          <p:nvPr/>
        </p:nvPicPr>
        <p:blipFill>
          <a:blip r:embed="rId2"/>
          <a:stretch>
            <a:fillRect/>
          </a:stretch>
        </p:blipFill>
        <p:spPr>
          <a:xfrm>
            <a:off x="152399" y="76431"/>
            <a:ext cx="11756952" cy="6705137"/>
          </a:xfrm>
          <a:prstGeom prst="rect">
            <a:avLst/>
          </a:prstGeom>
        </p:spPr>
      </p:pic>
      <p:sp>
        <p:nvSpPr>
          <p:cNvPr id="5" name="Ellipse 4">
            <a:extLst>
              <a:ext uri="{FF2B5EF4-FFF2-40B4-BE49-F238E27FC236}">
                <a16:creationId xmlns:a16="http://schemas.microsoft.com/office/drawing/2014/main" id="{27EC34F6-E0E1-4637-93BF-045773827CF4}"/>
              </a:ext>
            </a:extLst>
          </p:cNvPr>
          <p:cNvSpPr/>
          <p:nvPr/>
        </p:nvSpPr>
        <p:spPr>
          <a:xfrm>
            <a:off x="3211286" y="500744"/>
            <a:ext cx="2884714" cy="1719942"/>
          </a:xfrm>
          <a:prstGeom prst="ellipse">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007AA50-8DF1-49D3-A89E-E10E5EF71C55}"/>
              </a:ext>
            </a:extLst>
          </p:cNvPr>
          <p:cNvSpPr/>
          <p:nvPr/>
        </p:nvSpPr>
        <p:spPr>
          <a:xfrm>
            <a:off x="4073433" y="5056823"/>
            <a:ext cx="2218510" cy="1300433"/>
          </a:xfrm>
          <a:prstGeom prst="ellipse">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8E5648B8-7130-4749-AC6F-1E789793EFBF}"/>
              </a:ext>
            </a:extLst>
          </p:cNvPr>
          <p:cNvSpPr txBox="1"/>
          <p:nvPr/>
        </p:nvSpPr>
        <p:spPr>
          <a:xfrm>
            <a:off x="7492180" y="316078"/>
            <a:ext cx="3874843" cy="369332"/>
          </a:xfrm>
          <a:prstGeom prst="rect">
            <a:avLst/>
          </a:prstGeom>
          <a:noFill/>
        </p:spPr>
        <p:txBody>
          <a:bodyPr wrap="none" rtlCol="0">
            <a:spAutoFit/>
          </a:bodyPr>
          <a:lstStyle/>
          <a:p>
            <a:r>
              <a:rPr lang="fr-FR" dirty="0"/>
              <a:t>22 chantiers de la transition écologique</a:t>
            </a:r>
          </a:p>
        </p:txBody>
      </p:sp>
      <p:sp>
        <p:nvSpPr>
          <p:cNvPr id="2" name="Rectangle 1">
            <a:extLst>
              <a:ext uri="{FF2B5EF4-FFF2-40B4-BE49-F238E27FC236}">
                <a16:creationId xmlns:a16="http://schemas.microsoft.com/office/drawing/2014/main" id="{5E7349F8-909C-4C14-95F4-7756F4FAC114}"/>
              </a:ext>
            </a:extLst>
          </p:cNvPr>
          <p:cNvSpPr/>
          <p:nvPr/>
        </p:nvSpPr>
        <p:spPr>
          <a:xfrm>
            <a:off x="470263" y="6211669"/>
            <a:ext cx="11569338" cy="338554"/>
          </a:xfrm>
          <a:prstGeom prst="rect">
            <a:avLst/>
          </a:prstGeom>
        </p:spPr>
        <p:txBody>
          <a:bodyPr wrap="square">
            <a:spAutoFit/>
          </a:bodyPr>
          <a:lstStyle/>
          <a:p>
            <a:r>
              <a:rPr lang="fr-FR" sz="1600" dirty="0">
                <a:hlinkClick r:id="rId3"/>
              </a:rPr>
              <a:t>https://www.gouvernement.fr/upload/media/content/0001/04/609f1b127e9b3ab108c9bd421ad091c4af0666d5.pdf</a:t>
            </a:r>
            <a:r>
              <a:rPr lang="fr-FR" sz="1600" dirty="0"/>
              <a:t> </a:t>
            </a:r>
          </a:p>
        </p:txBody>
      </p:sp>
      <p:sp>
        <p:nvSpPr>
          <p:cNvPr id="9" name="Ellipse 8">
            <a:extLst>
              <a:ext uri="{FF2B5EF4-FFF2-40B4-BE49-F238E27FC236}">
                <a16:creationId xmlns:a16="http://schemas.microsoft.com/office/drawing/2014/main" id="{5BB78131-8E55-49E9-81F7-73399E537FC2}"/>
              </a:ext>
            </a:extLst>
          </p:cNvPr>
          <p:cNvSpPr/>
          <p:nvPr/>
        </p:nvSpPr>
        <p:spPr>
          <a:xfrm>
            <a:off x="7903423" y="2904554"/>
            <a:ext cx="1101240" cy="99612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4D6809B9-216B-444F-948C-3E86C38E9585}"/>
              </a:ext>
            </a:extLst>
          </p:cNvPr>
          <p:cNvSpPr txBox="1"/>
          <p:nvPr/>
        </p:nvSpPr>
        <p:spPr>
          <a:xfrm>
            <a:off x="282649" y="321522"/>
            <a:ext cx="2034531" cy="369332"/>
          </a:xfrm>
          <a:prstGeom prst="rect">
            <a:avLst/>
          </a:prstGeom>
          <a:noFill/>
        </p:spPr>
        <p:txBody>
          <a:bodyPr wrap="none" rtlCol="0">
            <a:spAutoFit/>
          </a:bodyPr>
          <a:lstStyle/>
          <a:p>
            <a:r>
              <a:rPr lang="fr-FR" dirty="0"/>
              <a:t>Dette technique</a:t>
            </a:r>
          </a:p>
        </p:txBody>
      </p:sp>
      <p:sp>
        <p:nvSpPr>
          <p:cNvPr id="10" name="Ellipse 9">
            <a:extLst>
              <a:ext uri="{FF2B5EF4-FFF2-40B4-BE49-F238E27FC236}">
                <a16:creationId xmlns:a16="http://schemas.microsoft.com/office/drawing/2014/main" id="{FC9CB71B-5477-4743-A6B9-AC350136A43E}"/>
              </a:ext>
            </a:extLst>
          </p:cNvPr>
          <p:cNvSpPr/>
          <p:nvPr/>
        </p:nvSpPr>
        <p:spPr>
          <a:xfrm>
            <a:off x="199117" y="11556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3589858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21CBF2-92B7-4CFD-8089-B94C6BE64D0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C90D9E5-73BC-416F-A279-E28B72627C33}"/>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B1DAFE34-4EC7-4C4B-A999-103C88F6639D}"/>
              </a:ext>
            </a:extLst>
          </p:cNvPr>
          <p:cNvPicPr>
            <a:picLocks noChangeAspect="1"/>
          </p:cNvPicPr>
          <p:nvPr/>
        </p:nvPicPr>
        <p:blipFill>
          <a:blip r:embed="rId2"/>
          <a:stretch>
            <a:fillRect/>
          </a:stretch>
        </p:blipFill>
        <p:spPr>
          <a:xfrm>
            <a:off x="0" y="12133"/>
            <a:ext cx="12192000" cy="6833733"/>
          </a:xfrm>
          <a:prstGeom prst="rect">
            <a:avLst/>
          </a:prstGeom>
        </p:spPr>
      </p:pic>
      <p:sp>
        <p:nvSpPr>
          <p:cNvPr id="5" name="Rectangle 4">
            <a:extLst>
              <a:ext uri="{FF2B5EF4-FFF2-40B4-BE49-F238E27FC236}">
                <a16:creationId xmlns:a16="http://schemas.microsoft.com/office/drawing/2014/main" id="{96CFCDDE-EF2D-4100-9C80-A7D8B1E65748}"/>
              </a:ext>
            </a:extLst>
          </p:cNvPr>
          <p:cNvSpPr/>
          <p:nvPr/>
        </p:nvSpPr>
        <p:spPr>
          <a:xfrm>
            <a:off x="5476240" y="3586480"/>
            <a:ext cx="1564640" cy="22860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298461"/>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510625-BFDF-4196-AC37-3A586E2A94D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0034BA8-2B11-4252-AF28-20D7E8752B91}"/>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50110397-9E3A-4D56-8EAA-B68E55ED48C2}"/>
              </a:ext>
            </a:extLst>
          </p:cNvPr>
          <p:cNvPicPr>
            <a:picLocks noChangeAspect="1"/>
          </p:cNvPicPr>
          <p:nvPr/>
        </p:nvPicPr>
        <p:blipFill>
          <a:blip r:embed="rId2"/>
          <a:stretch>
            <a:fillRect/>
          </a:stretch>
        </p:blipFill>
        <p:spPr>
          <a:xfrm>
            <a:off x="814353" y="285578"/>
            <a:ext cx="10562235" cy="5951736"/>
          </a:xfrm>
          <a:prstGeom prst="rect">
            <a:avLst/>
          </a:prstGeom>
        </p:spPr>
      </p:pic>
      <p:sp>
        <p:nvSpPr>
          <p:cNvPr id="5" name="Rectangle 4">
            <a:extLst>
              <a:ext uri="{FF2B5EF4-FFF2-40B4-BE49-F238E27FC236}">
                <a16:creationId xmlns:a16="http://schemas.microsoft.com/office/drawing/2014/main" id="{99CD2D08-2421-45B5-9D69-2A8ADABAEA58}"/>
              </a:ext>
            </a:extLst>
          </p:cNvPr>
          <p:cNvSpPr/>
          <p:nvPr/>
        </p:nvSpPr>
        <p:spPr>
          <a:xfrm>
            <a:off x="8463280" y="2597855"/>
            <a:ext cx="1666240" cy="36861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29045BD-FBBC-4D1C-B457-8A0EB1EF4E93}"/>
              </a:ext>
            </a:extLst>
          </p:cNvPr>
          <p:cNvSpPr/>
          <p:nvPr/>
        </p:nvSpPr>
        <p:spPr>
          <a:xfrm rot="19026793">
            <a:off x="8165078" y="4063285"/>
            <a:ext cx="4409092" cy="1077218"/>
          </a:xfrm>
          <a:prstGeom prst="rect">
            <a:avLst/>
          </a:prstGeom>
        </p:spPr>
        <p:txBody>
          <a:bodyPr wrap="none">
            <a:spAutoFit/>
          </a:bodyPr>
          <a:lstStyle/>
          <a:p>
            <a:pPr lvl="0" algn="ctr" defTabSz="1219170">
              <a:defRPr/>
            </a:pPr>
            <a:r>
              <a:rPr lang="fr-FR" sz="3200" dirty="0">
                <a:solidFill>
                  <a:prstClr val="black"/>
                </a:solidFill>
                <a:latin typeface="Calibri"/>
              </a:rPr>
              <a:t>contrat stratégique filière</a:t>
            </a:r>
          </a:p>
          <a:p>
            <a:pPr lvl="0" algn="ctr" defTabSz="1219170">
              <a:defRPr/>
            </a:pPr>
            <a:r>
              <a:rPr lang="fr-FR" sz="3200" dirty="0">
                <a:solidFill>
                  <a:prstClr val="black"/>
                </a:solidFill>
                <a:latin typeface="Calibri"/>
              </a:rPr>
              <a:t>Livre Blanc CSF IPC 05/24</a:t>
            </a:r>
            <a:endParaRPr lang="fr-FR" sz="2800" dirty="0">
              <a:solidFill>
                <a:prstClr val="black"/>
              </a:solidFill>
              <a:latin typeface="Calibri"/>
            </a:endParaRPr>
          </a:p>
        </p:txBody>
      </p:sp>
    </p:spTree>
    <p:extLst>
      <p:ext uri="{BB962C8B-B14F-4D97-AF65-F5344CB8AC3E}">
        <p14:creationId xmlns:p14="http://schemas.microsoft.com/office/powerpoint/2010/main" val="67431554"/>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F03ED-DA24-47B8-8EE7-561D43672E0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3A8256C-331B-4E6F-ADCC-0237D7B17CBF}"/>
              </a:ext>
            </a:extLst>
          </p:cNvPr>
          <p:cNvSpPr>
            <a:spLocks noGrp="1"/>
          </p:cNvSpPr>
          <p:nvPr>
            <p:ph idx="1"/>
          </p:nvPr>
        </p:nvSpPr>
        <p:spPr/>
        <p:txBody>
          <a:bodyPr/>
          <a:lstStyle/>
          <a:p>
            <a:endParaRPr lang="fr-FR"/>
          </a:p>
        </p:txBody>
      </p:sp>
      <p:sp>
        <p:nvSpPr>
          <p:cNvPr id="5" name="ZoneTexte 4">
            <a:extLst>
              <a:ext uri="{FF2B5EF4-FFF2-40B4-BE49-F238E27FC236}">
                <a16:creationId xmlns:a16="http://schemas.microsoft.com/office/drawing/2014/main" id="{2263F5AE-2E11-4F02-AEFE-54FFA13AB839}"/>
              </a:ext>
            </a:extLst>
          </p:cNvPr>
          <p:cNvSpPr txBox="1"/>
          <p:nvPr/>
        </p:nvSpPr>
        <p:spPr>
          <a:xfrm>
            <a:off x="10509956" y="5678311"/>
            <a:ext cx="1462260" cy="646331"/>
          </a:xfrm>
          <a:prstGeom prst="rect">
            <a:avLst/>
          </a:prstGeom>
          <a:noFill/>
        </p:spPr>
        <p:txBody>
          <a:bodyPr wrap="none" rtlCol="0">
            <a:spAutoFit/>
          </a:bodyPr>
          <a:lstStyle/>
          <a:p>
            <a:r>
              <a:rPr lang="fr-FR" dirty="0"/>
              <a:t>Page 26/40</a:t>
            </a:r>
          </a:p>
          <a:p>
            <a:endParaRPr lang="fr-FR" dirty="0"/>
          </a:p>
        </p:txBody>
      </p:sp>
      <p:pic>
        <p:nvPicPr>
          <p:cNvPr id="6" name="Image 5">
            <a:extLst>
              <a:ext uri="{FF2B5EF4-FFF2-40B4-BE49-F238E27FC236}">
                <a16:creationId xmlns:a16="http://schemas.microsoft.com/office/drawing/2014/main" id="{4B8421E8-41A4-421F-BBCD-CBBFC13DE0D5}"/>
              </a:ext>
            </a:extLst>
          </p:cNvPr>
          <p:cNvPicPr>
            <a:picLocks noChangeAspect="1"/>
          </p:cNvPicPr>
          <p:nvPr/>
        </p:nvPicPr>
        <p:blipFill>
          <a:blip r:embed="rId2"/>
          <a:stretch>
            <a:fillRect/>
          </a:stretch>
        </p:blipFill>
        <p:spPr>
          <a:xfrm>
            <a:off x="689" y="1"/>
            <a:ext cx="6838899" cy="6858000"/>
          </a:xfrm>
          <a:prstGeom prst="rect">
            <a:avLst/>
          </a:prstGeom>
        </p:spPr>
      </p:pic>
      <p:sp>
        <p:nvSpPr>
          <p:cNvPr id="8" name="ZoneTexte 7">
            <a:extLst>
              <a:ext uri="{FF2B5EF4-FFF2-40B4-BE49-F238E27FC236}">
                <a16:creationId xmlns:a16="http://schemas.microsoft.com/office/drawing/2014/main" id="{6875D59B-4AAB-46ED-BB6F-498FDB22C5F9}"/>
              </a:ext>
            </a:extLst>
          </p:cNvPr>
          <p:cNvSpPr txBox="1"/>
          <p:nvPr/>
        </p:nvSpPr>
        <p:spPr>
          <a:xfrm>
            <a:off x="0" y="1309541"/>
            <a:ext cx="8392041" cy="461665"/>
          </a:xfrm>
          <a:prstGeom prst="rect">
            <a:avLst/>
          </a:prstGeom>
          <a:noFill/>
        </p:spPr>
        <p:txBody>
          <a:bodyPr wrap="none" rtlCol="0">
            <a:spAutoFit/>
          </a:bodyPr>
          <a:lstStyle/>
          <a:p>
            <a:r>
              <a:rPr lang="fr-FR" sz="1200" dirty="0">
                <a:hlinkClick r:id="rId3"/>
              </a:rPr>
              <a:t>https://www.info.gouv.fr/upload/media/content/0001/07/dc29785bc6c40139f4b49ee2ac75c2a154856323.pdf</a:t>
            </a:r>
            <a:endParaRPr lang="fr-FR" sz="1200" dirty="0"/>
          </a:p>
          <a:p>
            <a:endParaRPr lang="fr-FR" sz="1200" dirty="0"/>
          </a:p>
        </p:txBody>
      </p:sp>
      <p:pic>
        <p:nvPicPr>
          <p:cNvPr id="4" name="Image 3">
            <a:extLst>
              <a:ext uri="{FF2B5EF4-FFF2-40B4-BE49-F238E27FC236}">
                <a16:creationId xmlns:a16="http://schemas.microsoft.com/office/drawing/2014/main" id="{68E6D1CB-D83A-4F5E-987E-E199EB44F40F}"/>
              </a:ext>
            </a:extLst>
          </p:cNvPr>
          <p:cNvPicPr>
            <a:picLocks noChangeAspect="1"/>
          </p:cNvPicPr>
          <p:nvPr/>
        </p:nvPicPr>
        <p:blipFill>
          <a:blip r:embed="rId4"/>
          <a:stretch>
            <a:fillRect/>
          </a:stretch>
        </p:blipFill>
        <p:spPr>
          <a:xfrm>
            <a:off x="6407113" y="0"/>
            <a:ext cx="5810363" cy="6858000"/>
          </a:xfrm>
          <a:prstGeom prst="rect">
            <a:avLst/>
          </a:prstGeom>
        </p:spPr>
      </p:pic>
    </p:spTree>
    <p:extLst>
      <p:ext uri="{BB962C8B-B14F-4D97-AF65-F5344CB8AC3E}">
        <p14:creationId xmlns:p14="http://schemas.microsoft.com/office/powerpoint/2010/main" val="3600033986"/>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791E12-112C-4D9C-8376-C275C4095E0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8627CE2-8BE0-475E-AA3B-B33A0B19E14A}"/>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ADF0FA3D-0CC3-4F73-97A4-1CFF87AC33D8}"/>
              </a:ext>
            </a:extLst>
          </p:cNvPr>
          <p:cNvPicPr>
            <a:picLocks noChangeAspect="1"/>
          </p:cNvPicPr>
          <p:nvPr/>
        </p:nvPicPr>
        <p:blipFill>
          <a:blip r:embed="rId2"/>
          <a:stretch>
            <a:fillRect/>
          </a:stretch>
        </p:blipFill>
        <p:spPr>
          <a:xfrm>
            <a:off x="0" y="-18946"/>
            <a:ext cx="12192000" cy="6793061"/>
          </a:xfrm>
          <a:prstGeom prst="rect">
            <a:avLst/>
          </a:prstGeom>
        </p:spPr>
      </p:pic>
      <p:sp>
        <p:nvSpPr>
          <p:cNvPr id="5" name="Rectangle 4">
            <a:extLst>
              <a:ext uri="{FF2B5EF4-FFF2-40B4-BE49-F238E27FC236}">
                <a16:creationId xmlns:a16="http://schemas.microsoft.com/office/drawing/2014/main" id="{A22B05FB-F5B3-4700-B3BF-8DFF22A8D777}"/>
              </a:ext>
            </a:extLst>
          </p:cNvPr>
          <p:cNvSpPr/>
          <p:nvPr/>
        </p:nvSpPr>
        <p:spPr>
          <a:xfrm>
            <a:off x="308610" y="832008"/>
            <a:ext cx="8618220" cy="369332"/>
          </a:xfrm>
          <a:prstGeom prst="rect">
            <a:avLst/>
          </a:prstGeom>
        </p:spPr>
        <p:txBody>
          <a:bodyPr wrap="square">
            <a:spAutoFit/>
          </a:bodyPr>
          <a:lstStyle/>
          <a:p>
            <a:r>
              <a:rPr lang="fr-FR" dirty="0">
                <a:hlinkClick r:id="rId3"/>
              </a:rPr>
              <a:t>https://www.info.gouv.fr/france-nation-verte/mesurer-limpact</a:t>
            </a:r>
            <a:r>
              <a:rPr lang="fr-FR" dirty="0"/>
              <a:t> </a:t>
            </a:r>
          </a:p>
        </p:txBody>
      </p:sp>
    </p:spTree>
    <p:extLst>
      <p:ext uri="{BB962C8B-B14F-4D97-AF65-F5344CB8AC3E}">
        <p14:creationId xmlns:p14="http://schemas.microsoft.com/office/powerpoint/2010/main" val="2571503098"/>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F3F7A-2E5F-45E0-8DDC-74325B6AE2F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6C1A8B3-3075-432B-93E3-051A665A5F9A}"/>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C1A84EE7-AD5E-487F-AD9A-0B694C4D2335}"/>
              </a:ext>
            </a:extLst>
          </p:cNvPr>
          <p:cNvPicPr>
            <a:picLocks noChangeAspect="1"/>
          </p:cNvPicPr>
          <p:nvPr/>
        </p:nvPicPr>
        <p:blipFill>
          <a:blip r:embed="rId2"/>
          <a:stretch>
            <a:fillRect/>
          </a:stretch>
        </p:blipFill>
        <p:spPr>
          <a:xfrm>
            <a:off x="0" y="0"/>
            <a:ext cx="12192000" cy="6757604"/>
          </a:xfrm>
          <a:prstGeom prst="rect">
            <a:avLst/>
          </a:prstGeom>
        </p:spPr>
      </p:pic>
      <p:sp>
        <p:nvSpPr>
          <p:cNvPr id="4" name="Rectangle 3">
            <a:extLst>
              <a:ext uri="{FF2B5EF4-FFF2-40B4-BE49-F238E27FC236}">
                <a16:creationId xmlns:a16="http://schemas.microsoft.com/office/drawing/2014/main" id="{E5F3D8F0-AAAA-41C9-BDEF-3E0771511C2F}"/>
              </a:ext>
            </a:extLst>
          </p:cNvPr>
          <p:cNvSpPr/>
          <p:nvPr/>
        </p:nvSpPr>
        <p:spPr>
          <a:xfrm>
            <a:off x="815413" y="1694837"/>
            <a:ext cx="8523111" cy="307777"/>
          </a:xfrm>
          <a:prstGeom prst="rect">
            <a:avLst/>
          </a:prstGeom>
        </p:spPr>
        <p:txBody>
          <a:bodyPr wrap="square">
            <a:spAutoFit/>
          </a:bodyPr>
          <a:lstStyle/>
          <a:p>
            <a:r>
              <a:rPr lang="fr-FR" sz="1400" dirty="0">
                <a:hlinkClick r:id="rId3"/>
              </a:rPr>
              <a:t>https://e.infogram.com/95444dec-4126-496a-85ce-6a017217c0a4?src=embed</a:t>
            </a:r>
            <a:r>
              <a:rPr lang="fr-FR" sz="1400" dirty="0"/>
              <a:t> </a:t>
            </a:r>
          </a:p>
        </p:txBody>
      </p:sp>
    </p:spTree>
    <p:extLst>
      <p:ext uri="{BB962C8B-B14F-4D97-AF65-F5344CB8AC3E}">
        <p14:creationId xmlns:p14="http://schemas.microsoft.com/office/powerpoint/2010/main" val="1573713632"/>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B2CB44-0326-48AE-9FF6-52A51149104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C922F20-A45E-474C-8E96-9290682D540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70A50918-9704-4B09-8A69-EE7F2D7E6A9E}"/>
              </a:ext>
            </a:extLst>
          </p:cNvPr>
          <p:cNvPicPr>
            <a:picLocks noChangeAspect="1"/>
          </p:cNvPicPr>
          <p:nvPr/>
        </p:nvPicPr>
        <p:blipFill>
          <a:blip r:embed="rId2"/>
          <a:stretch>
            <a:fillRect/>
          </a:stretch>
        </p:blipFill>
        <p:spPr>
          <a:xfrm>
            <a:off x="0" y="77675"/>
            <a:ext cx="12192000" cy="6702649"/>
          </a:xfrm>
          <a:prstGeom prst="rect">
            <a:avLst/>
          </a:prstGeom>
        </p:spPr>
      </p:pic>
      <p:sp>
        <p:nvSpPr>
          <p:cNvPr id="5" name="Ellipse 4">
            <a:extLst>
              <a:ext uri="{FF2B5EF4-FFF2-40B4-BE49-F238E27FC236}">
                <a16:creationId xmlns:a16="http://schemas.microsoft.com/office/drawing/2014/main" id="{4314F8D2-0FD2-45B1-93D2-8930392A9466}"/>
              </a:ext>
            </a:extLst>
          </p:cNvPr>
          <p:cNvSpPr/>
          <p:nvPr/>
        </p:nvSpPr>
        <p:spPr>
          <a:xfrm>
            <a:off x="6248400" y="5501075"/>
            <a:ext cx="1896533" cy="54920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1341677"/>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60A10-EF81-4529-A59F-53F5ED1039A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D5FCE1A-0EC1-4764-8938-4950935A71FD}"/>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9085EDB4-AE57-4B2C-BD82-F08799416C7F}"/>
              </a:ext>
            </a:extLst>
          </p:cNvPr>
          <p:cNvPicPr>
            <a:picLocks noChangeAspect="1"/>
          </p:cNvPicPr>
          <p:nvPr/>
        </p:nvPicPr>
        <p:blipFill>
          <a:blip r:embed="rId2"/>
          <a:stretch>
            <a:fillRect/>
          </a:stretch>
        </p:blipFill>
        <p:spPr>
          <a:xfrm>
            <a:off x="0" y="26983"/>
            <a:ext cx="12192000" cy="6804034"/>
          </a:xfrm>
          <a:prstGeom prst="rect">
            <a:avLst/>
          </a:prstGeom>
        </p:spPr>
      </p:pic>
      <p:sp>
        <p:nvSpPr>
          <p:cNvPr id="5" name="Rectangle 4">
            <a:extLst>
              <a:ext uri="{FF2B5EF4-FFF2-40B4-BE49-F238E27FC236}">
                <a16:creationId xmlns:a16="http://schemas.microsoft.com/office/drawing/2014/main" id="{CC07E86D-A771-459D-8576-CFBD2D156E9F}"/>
              </a:ext>
            </a:extLst>
          </p:cNvPr>
          <p:cNvSpPr/>
          <p:nvPr/>
        </p:nvSpPr>
        <p:spPr>
          <a:xfrm>
            <a:off x="8382000" y="3694797"/>
            <a:ext cx="1432560" cy="105664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71901047-28A7-4062-8CC6-26EC20B5DA8A}"/>
              </a:ext>
            </a:extLst>
          </p:cNvPr>
          <p:cNvCxnSpPr>
            <a:cxnSpLocks/>
          </p:cNvCxnSpPr>
          <p:nvPr/>
        </p:nvCxnSpPr>
        <p:spPr>
          <a:xfrm flipH="1">
            <a:off x="9814560" y="2053988"/>
            <a:ext cx="1920240" cy="209800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2321B4DF-34A9-4683-B023-B91ABA7A06F0}"/>
              </a:ext>
            </a:extLst>
          </p:cNvPr>
          <p:cNvSpPr txBox="1"/>
          <p:nvPr/>
        </p:nvSpPr>
        <p:spPr>
          <a:xfrm>
            <a:off x="10433051" y="4714079"/>
            <a:ext cx="1499128" cy="369332"/>
          </a:xfrm>
          <a:prstGeom prst="rect">
            <a:avLst/>
          </a:prstGeom>
          <a:noFill/>
        </p:spPr>
        <p:txBody>
          <a:bodyPr wrap="none" rtlCol="0">
            <a:spAutoFit/>
          </a:bodyPr>
          <a:lstStyle/>
          <a:p>
            <a:r>
              <a:rPr lang="fr-FR" b="1" dirty="0">
                <a:solidFill>
                  <a:srgbClr val="FF0000"/>
                </a:solidFill>
              </a:rPr>
              <a:t>21/11/2023 </a:t>
            </a:r>
          </a:p>
        </p:txBody>
      </p:sp>
      <p:sp>
        <p:nvSpPr>
          <p:cNvPr id="9" name="Rectangle 8">
            <a:extLst>
              <a:ext uri="{FF2B5EF4-FFF2-40B4-BE49-F238E27FC236}">
                <a16:creationId xmlns:a16="http://schemas.microsoft.com/office/drawing/2014/main" id="{FBB4CC5E-1C09-4D56-875B-942B4FA25DE1}"/>
              </a:ext>
            </a:extLst>
          </p:cNvPr>
          <p:cNvSpPr/>
          <p:nvPr/>
        </p:nvSpPr>
        <p:spPr>
          <a:xfrm>
            <a:off x="6601355" y="429493"/>
            <a:ext cx="5471370" cy="369332"/>
          </a:xfrm>
          <a:prstGeom prst="rect">
            <a:avLst/>
          </a:prstGeom>
        </p:spPr>
        <p:txBody>
          <a:bodyPr wrap="none">
            <a:spAutoFit/>
          </a:bodyPr>
          <a:lstStyle/>
          <a:p>
            <a:r>
              <a:rPr lang="fr-FR" dirty="0">
                <a:solidFill>
                  <a:srgbClr val="FF0000"/>
                </a:solidFill>
              </a:rPr>
              <a:t>https://planification-territoires.ecologie.gouv.fr/</a:t>
            </a:r>
          </a:p>
        </p:txBody>
      </p:sp>
      <p:sp>
        <p:nvSpPr>
          <p:cNvPr id="10" name="Ellipse 9">
            <a:extLst>
              <a:ext uri="{FF2B5EF4-FFF2-40B4-BE49-F238E27FC236}">
                <a16:creationId xmlns:a16="http://schemas.microsoft.com/office/drawing/2014/main" id="{C65E144C-D560-4C56-BD19-D6DA8275A52E}"/>
              </a:ext>
            </a:extLst>
          </p:cNvPr>
          <p:cNvSpPr/>
          <p:nvPr/>
        </p:nvSpPr>
        <p:spPr>
          <a:xfrm>
            <a:off x="199117" y="11556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3B15780-FC66-41A4-B955-888651A6A2A9}"/>
              </a:ext>
            </a:extLst>
          </p:cNvPr>
          <p:cNvSpPr txBox="1"/>
          <p:nvPr/>
        </p:nvSpPr>
        <p:spPr>
          <a:xfrm>
            <a:off x="3171825" y="6267450"/>
            <a:ext cx="4604146" cy="584775"/>
          </a:xfrm>
          <a:prstGeom prst="rect">
            <a:avLst/>
          </a:prstGeom>
          <a:noFill/>
        </p:spPr>
        <p:txBody>
          <a:bodyPr wrap="none" rtlCol="0">
            <a:spAutoFit/>
          </a:bodyPr>
          <a:lstStyle/>
          <a:p>
            <a:r>
              <a:rPr lang="fr-FR" sz="3200" dirty="0"/>
              <a:t>Rôle des Universités ??</a:t>
            </a:r>
          </a:p>
        </p:txBody>
      </p:sp>
    </p:spTree>
    <p:extLst>
      <p:ext uri="{BB962C8B-B14F-4D97-AF65-F5344CB8AC3E}">
        <p14:creationId xmlns:p14="http://schemas.microsoft.com/office/powerpoint/2010/main" val="1115416897"/>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C8CFDC-BB86-4E90-B136-D124433C25B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1B1DEF9-EA40-43D3-B7AF-F3CC25E09F4B}"/>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D54EA2D4-EBE1-494D-B87E-A5B521138BB1}"/>
              </a:ext>
            </a:extLst>
          </p:cNvPr>
          <p:cNvPicPr>
            <a:picLocks noChangeAspect="1"/>
          </p:cNvPicPr>
          <p:nvPr/>
        </p:nvPicPr>
        <p:blipFill>
          <a:blip r:embed="rId2"/>
          <a:stretch>
            <a:fillRect/>
          </a:stretch>
        </p:blipFill>
        <p:spPr>
          <a:xfrm>
            <a:off x="0" y="45501"/>
            <a:ext cx="12192000" cy="6797587"/>
          </a:xfrm>
          <a:prstGeom prst="rect">
            <a:avLst/>
          </a:prstGeom>
        </p:spPr>
      </p:pic>
      <p:sp>
        <p:nvSpPr>
          <p:cNvPr id="5" name="ZoneTexte 4">
            <a:extLst>
              <a:ext uri="{FF2B5EF4-FFF2-40B4-BE49-F238E27FC236}">
                <a16:creationId xmlns:a16="http://schemas.microsoft.com/office/drawing/2014/main" id="{14DF8560-A4A2-407E-8E81-F5A5673E2C81}"/>
              </a:ext>
            </a:extLst>
          </p:cNvPr>
          <p:cNvSpPr txBox="1"/>
          <p:nvPr/>
        </p:nvSpPr>
        <p:spPr>
          <a:xfrm>
            <a:off x="1348740" y="71860"/>
            <a:ext cx="5471370" cy="369332"/>
          </a:xfrm>
          <a:prstGeom prst="rect">
            <a:avLst/>
          </a:prstGeom>
          <a:noFill/>
        </p:spPr>
        <p:txBody>
          <a:bodyPr wrap="none" rtlCol="0">
            <a:spAutoFit/>
          </a:bodyPr>
          <a:lstStyle/>
          <a:p>
            <a:r>
              <a:rPr lang="fr-FR" dirty="0">
                <a:hlinkClick r:id="rId3"/>
              </a:rPr>
              <a:t>https://planification-territoires.ecologie.gouv.fr</a:t>
            </a:r>
            <a:r>
              <a:rPr lang="fr-FR" dirty="0"/>
              <a:t> </a:t>
            </a:r>
          </a:p>
        </p:txBody>
      </p:sp>
      <p:pic>
        <p:nvPicPr>
          <p:cNvPr id="6" name="Image 5">
            <a:extLst>
              <a:ext uri="{FF2B5EF4-FFF2-40B4-BE49-F238E27FC236}">
                <a16:creationId xmlns:a16="http://schemas.microsoft.com/office/drawing/2014/main" id="{78B1C61A-BB6B-427D-A04F-8FBC8EA4673B}"/>
              </a:ext>
            </a:extLst>
          </p:cNvPr>
          <p:cNvPicPr>
            <a:picLocks noChangeAspect="1"/>
          </p:cNvPicPr>
          <p:nvPr/>
        </p:nvPicPr>
        <p:blipFill rotWithShape="1">
          <a:blip r:embed="rId4"/>
          <a:srcRect b="19832"/>
          <a:stretch/>
        </p:blipFill>
        <p:spPr>
          <a:xfrm>
            <a:off x="3153609" y="841840"/>
            <a:ext cx="6321861" cy="593998"/>
          </a:xfrm>
          <a:prstGeom prst="rect">
            <a:avLst/>
          </a:prstGeom>
        </p:spPr>
      </p:pic>
      <p:sp>
        <p:nvSpPr>
          <p:cNvPr id="7" name="ZoneTexte 6">
            <a:extLst>
              <a:ext uri="{FF2B5EF4-FFF2-40B4-BE49-F238E27FC236}">
                <a16:creationId xmlns:a16="http://schemas.microsoft.com/office/drawing/2014/main" id="{32D77D51-05E4-4264-83DD-3B9A31B6FAC1}"/>
              </a:ext>
            </a:extLst>
          </p:cNvPr>
          <p:cNvSpPr txBox="1"/>
          <p:nvPr/>
        </p:nvSpPr>
        <p:spPr>
          <a:xfrm>
            <a:off x="3796023" y="1924156"/>
            <a:ext cx="6389891" cy="369332"/>
          </a:xfrm>
          <a:prstGeom prst="rect">
            <a:avLst/>
          </a:prstGeom>
          <a:noFill/>
        </p:spPr>
        <p:txBody>
          <a:bodyPr wrap="none" rtlCol="0">
            <a:spAutoFit/>
          </a:bodyPr>
          <a:lstStyle/>
          <a:p>
            <a:r>
              <a:rPr lang="fr-FR" dirty="0"/>
              <a:t>Exemple de déclinaison par secteurs, ou par chantiers</a:t>
            </a:r>
          </a:p>
        </p:txBody>
      </p:sp>
      <p:pic>
        <p:nvPicPr>
          <p:cNvPr id="8" name="Image 7">
            <a:extLst>
              <a:ext uri="{FF2B5EF4-FFF2-40B4-BE49-F238E27FC236}">
                <a16:creationId xmlns:a16="http://schemas.microsoft.com/office/drawing/2014/main" id="{A9D73187-5382-4591-B5CC-FB043E1327C4}"/>
              </a:ext>
            </a:extLst>
          </p:cNvPr>
          <p:cNvPicPr>
            <a:picLocks noChangeAspect="1"/>
          </p:cNvPicPr>
          <p:nvPr/>
        </p:nvPicPr>
        <p:blipFill rotWithShape="1">
          <a:blip r:embed="rId5"/>
          <a:srcRect t="15714"/>
          <a:stretch/>
        </p:blipFill>
        <p:spPr>
          <a:xfrm>
            <a:off x="3256987" y="3145969"/>
            <a:ext cx="8801663" cy="3455505"/>
          </a:xfrm>
          <a:prstGeom prst="rect">
            <a:avLst/>
          </a:prstGeom>
        </p:spPr>
      </p:pic>
    </p:spTree>
    <p:extLst>
      <p:ext uri="{BB962C8B-B14F-4D97-AF65-F5344CB8AC3E}">
        <p14:creationId xmlns:p14="http://schemas.microsoft.com/office/powerpoint/2010/main" val="3801136805"/>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4C618-3F2E-4DBD-BE8A-EDB4C586AAF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8106FC5-8389-4B9E-8D36-A7541B085822}"/>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93ACA480-94A7-4F2F-8FF3-B92DF3155860}"/>
              </a:ext>
            </a:extLst>
          </p:cNvPr>
          <p:cNvPicPr>
            <a:picLocks noChangeAspect="1"/>
          </p:cNvPicPr>
          <p:nvPr/>
        </p:nvPicPr>
        <p:blipFill>
          <a:blip r:embed="rId2"/>
          <a:stretch>
            <a:fillRect/>
          </a:stretch>
        </p:blipFill>
        <p:spPr>
          <a:xfrm>
            <a:off x="43032" y="0"/>
            <a:ext cx="12105936" cy="6858000"/>
          </a:xfrm>
          <a:prstGeom prst="rect">
            <a:avLst/>
          </a:prstGeom>
        </p:spPr>
      </p:pic>
      <p:sp>
        <p:nvSpPr>
          <p:cNvPr id="5" name="ZoneTexte 4">
            <a:extLst>
              <a:ext uri="{FF2B5EF4-FFF2-40B4-BE49-F238E27FC236}">
                <a16:creationId xmlns:a16="http://schemas.microsoft.com/office/drawing/2014/main" id="{4AE4097A-6962-494A-A13D-16ACAB005DB5}"/>
              </a:ext>
            </a:extLst>
          </p:cNvPr>
          <p:cNvSpPr txBox="1"/>
          <p:nvPr/>
        </p:nvSpPr>
        <p:spPr>
          <a:xfrm>
            <a:off x="7640320" y="251356"/>
            <a:ext cx="4336444" cy="923330"/>
          </a:xfrm>
          <a:prstGeom prst="rect">
            <a:avLst/>
          </a:prstGeom>
          <a:noFill/>
        </p:spPr>
        <p:txBody>
          <a:bodyPr wrap="none" rtlCol="0">
            <a:spAutoFit/>
          </a:bodyPr>
          <a:lstStyle/>
          <a:p>
            <a:r>
              <a:rPr lang="fr-FR" dirty="0"/>
              <a:t>Extrait annexe 2 circulaire 21/11/2023</a:t>
            </a:r>
          </a:p>
          <a:p>
            <a:r>
              <a:rPr lang="fr-FR" dirty="0"/>
              <a:t>Voir p8 annexe 1</a:t>
            </a:r>
          </a:p>
          <a:p>
            <a:r>
              <a:rPr lang="fr-FR" dirty="0"/>
              <a:t>Et p87 annexe 3</a:t>
            </a:r>
          </a:p>
        </p:txBody>
      </p:sp>
      <p:sp>
        <p:nvSpPr>
          <p:cNvPr id="6" name="ZoneTexte 5">
            <a:extLst>
              <a:ext uri="{FF2B5EF4-FFF2-40B4-BE49-F238E27FC236}">
                <a16:creationId xmlns:a16="http://schemas.microsoft.com/office/drawing/2014/main" id="{C555B46D-0A14-40AE-92B4-3F1E2EB63EBE}"/>
              </a:ext>
            </a:extLst>
          </p:cNvPr>
          <p:cNvSpPr txBox="1"/>
          <p:nvPr/>
        </p:nvSpPr>
        <p:spPr>
          <a:xfrm>
            <a:off x="982980" y="1897380"/>
            <a:ext cx="7717177" cy="369332"/>
          </a:xfrm>
          <a:prstGeom prst="rect">
            <a:avLst/>
          </a:prstGeom>
          <a:noFill/>
        </p:spPr>
        <p:txBody>
          <a:bodyPr wrap="none" rtlCol="0">
            <a:spAutoFit/>
          </a:bodyPr>
          <a:lstStyle/>
          <a:p>
            <a:r>
              <a:rPr lang="fr-FR" dirty="0"/>
              <a:t>Mars 2024 : 110 M€ de projets ESR, le reste autres bâtiments de l’état</a:t>
            </a:r>
          </a:p>
        </p:txBody>
      </p:sp>
    </p:spTree>
    <p:extLst>
      <p:ext uri="{BB962C8B-B14F-4D97-AF65-F5344CB8AC3E}">
        <p14:creationId xmlns:p14="http://schemas.microsoft.com/office/powerpoint/2010/main" val="335628852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885554A-9382-4B4D-9BF1-8E6B45FEE3DF}"/>
              </a:ext>
            </a:extLst>
          </p:cNvPr>
          <p:cNvSpPr>
            <a:spLocks noGrp="1"/>
          </p:cNvSpPr>
          <p:nvPr>
            <p:ph type="ctrTitle"/>
          </p:nvPr>
        </p:nvSpPr>
        <p:spPr/>
        <p:txBody>
          <a:bodyPr/>
          <a:lstStyle/>
          <a:p>
            <a:r>
              <a:rPr lang="fr-FR" dirty="0"/>
              <a:t>De l’immobilier au patrimoine</a:t>
            </a:r>
          </a:p>
        </p:txBody>
      </p:sp>
      <p:sp>
        <p:nvSpPr>
          <p:cNvPr id="5" name="Sous-titre 4">
            <a:extLst>
              <a:ext uri="{FF2B5EF4-FFF2-40B4-BE49-F238E27FC236}">
                <a16:creationId xmlns:a16="http://schemas.microsoft.com/office/drawing/2014/main" id="{B9D94CA1-14DF-43CB-806F-2D8449A31A83}"/>
              </a:ext>
            </a:extLst>
          </p:cNvPr>
          <p:cNvSpPr>
            <a:spLocks noGrp="1"/>
          </p:cNvSpPr>
          <p:nvPr>
            <p:ph type="subTitle" idx="1"/>
          </p:nvPr>
        </p:nvSpPr>
        <p:spPr>
          <a:xfrm>
            <a:off x="1523999" y="3602038"/>
            <a:ext cx="9801225" cy="1705082"/>
          </a:xfrm>
        </p:spPr>
        <p:txBody>
          <a:bodyPr/>
          <a:lstStyle/>
          <a:p>
            <a:endParaRPr lang="fr-FR" dirty="0"/>
          </a:p>
          <a:p>
            <a:r>
              <a:rPr lang="fr-FR" sz="4400" dirty="0"/>
              <a:t>Partager des retours d’expérience</a:t>
            </a:r>
          </a:p>
        </p:txBody>
      </p:sp>
    </p:spTree>
    <p:extLst>
      <p:ext uri="{BB962C8B-B14F-4D97-AF65-F5344CB8AC3E}">
        <p14:creationId xmlns:p14="http://schemas.microsoft.com/office/powerpoint/2010/main" val="41148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B1939-CD17-4394-B894-D5C581DDC95A}"/>
              </a:ext>
            </a:extLst>
          </p:cNvPr>
          <p:cNvSpPr>
            <a:spLocks noGrp="1"/>
          </p:cNvSpPr>
          <p:nvPr>
            <p:ph type="title"/>
          </p:nvPr>
        </p:nvSpPr>
        <p:spPr/>
        <p:txBody>
          <a:bodyPr/>
          <a:lstStyle/>
          <a:p>
            <a:r>
              <a:rPr lang="fr-FR" dirty="0"/>
              <a:t>Levier dévolution du patrimoine</a:t>
            </a:r>
          </a:p>
        </p:txBody>
      </p:sp>
      <p:sp>
        <p:nvSpPr>
          <p:cNvPr id="3" name="Espace réservé du contenu 2">
            <a:extLst>
              <a:ext uri="{FF2B5EF4-FFF2-40B4-BE49-F238E27FC236}">
                <a16:creationId xmlns:a16="http://schemas.microsoft.com/office/drawing/2014/main" id="{D33EFC5C-61CA-43F2-88B8-19BABC9D0E0B}"/>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B52ECE99-A50F-42FA-B193-C8D7CEF143B4}"/>
              </a:ext>
            </a:extLst>
          </p:cNvPr>
          <p:cNvPicPr>
            <a:picLocks noChangeAspect="1"/>
          </p:cNvPicPr>
          <p:nvPr/>
        </p:nvPicPr>
        <p:blipFill>
          <a:blip r:embed="rId2"/>
          <a:stretch>
            <a:fillRect/>
          </a:stretch>
        </p:blipFill>
        <p:spPr>
          <a:xfrm>
            <a:off x="1620132" y="1274094"/>
            <a:ext cx="9573961" cy="4963218"/>
          </a:xfrm>
          <a:prstGeom prst="rect">
            <a:avLst/>
          </a:prstGeom>
        </p:spPr>
      </p:pic>
    </p:spTree>
    <p:extLst>
      <p:ext uri="{BB962C8B-B14F-4D97-AF65-F5344CB8AC3E}">
        <p14:creationId xmlns:p14="http://schemas.microsoft.com/office/powerpoint/2010/main" val="1303752412"/>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B32F1E-A636-4A18-A439-8F42C4681661}"/>
              </a:ext>
            </a:extLst>
          </p:cNvPr>
          <p:cNvSpPr>
            <a:spLocks noGrp="1"/>
          </p:cNvSpPr>
          <p:nvPr>
            <p:ph type="title"/>
          </p:nvPr>
        </p:nvSpPr>
        <p:spPr/>
        <p:txBody>
          <a:bodyPr/>
          <a:lstStyle/>
          <a:p>
            <a:r>
              <a:rPr lang="fr-FR" dirty="0"/>
              <a:t>Extrait rapport IGESR : impact patrimonial</a:t>
            </a:r>
          </a:p>
        </p:txBody>
      </p:sp>
      <p:sp>
        <p:nvSpPr>
          <p:cNvPr id="3" name="Espace réservé du contenu 2">
            <a:extLst>
              <a:ext uri="{FF2B5EF4-FFF2-40B4-BE49-F238E27FC236}">
                <a16:creationId xmlns:a16="http://schemas.microsoft.com/office/drawing/2014/main" id="{DD92CAAF-36C3-4616-9584-DCDF14A540FC}"/>
              </a:ext>
            </a:extLst>
          </p:cNvPr>
          <p:cNvSpPr>
            <a:spLocks noGrp="1"/>
          </p:cNvSpPr>
          <p:nvPr>
            <p:ph idx="1"/>
          </p:nvPr>
        </p:nvSpPr>
        <p:spPr>
          <a:xfrm>
            <a:off x="815413" y="1450925"/>
            <a:ext cx="10270772" cy="5078313"/>
          </a:xfrm>
        </p:spPr>
        <p:txBody>
          <a:bodyPr/>
          <a:lstStyle/>
          <a:p>
            <a:r>
              <a:rPr lang="fr-FR" sz="2000" b="1" dirty="0"/>
              <a:t>Présentation</a:t>
            </a:r>
          </a:p>
          <a:p>
            <a:r>
              <a:rPr lang="fr-FR" sz="2000" dirty="0"/>
              <a:t>Le transfert de la </a:t>
            </a:r>
            <a:r>
              <a:rPr lang="fr-FR" sz="2000" u="sng" dirty="0"/>
              <a:t>propriété du patrimoine </a:t>
            </a:r>
            <a:r>
              <a:rPr lang="fr-FR" sz="2000" dirty="0"/>
              <a:t>de l'État aux universités vise à </a:t>
            </a:r>
            <a:r>
              <a:rPr lang="fr-FR" sz="2000" b="1" dirty="0"/>
              <a:t>étendre leur autonomie </a:t>
            </a:r>
            <a:r>
              <a:rPr lang="fr-FR" sz="2000" dirty="0"/>
              <a:t>tout en assurant une gestion rigoureuse, alignée sur les impératifs de durabilité et d'efficience. La </a:t>
            </a:r>
            <a:r>
              <a:rPr lang="fr-FR" sz="2000" b="1" dirty="0"/>
              <a:t>dévolution apparaît indispensable </a:t>
            </a:r>
            <a:r>
              <a:rPr lang="fr-FR" sz="2000" dirty="0"/>
              <a:t>non seulement pour </a:t>
            </a:r>
            <a:r>
              <a:rPr lang="fr-FR" sz="2000" b="1" dirty="0"/>
              <a:t>répondre aux exigences des missions des établissements</a:t>
            </a:r>
            <a:r>
              <a:rPr lang="fr-FR" sz="2000" dirty="0"/>
              <a:t>, mais également comme un moyen d'améliorer leur attractivité et de consolider leurs </a:t>
            </a:r>
            <a:r>
              <a:rPr lang="fr-FR" sz="2000" b="1" dirty="0"/>
              <a:t>partenariats avec les collectivités territoriales</a:t>
            </a:r>
            <a:r>
              <a:rPr lang="fr-FR" sz="2000" dirty="0"/>
              <a:t>. </a:t>
            </a:r>
          </a:p>
          <a:p>
            <a:r>
              <a:rPr lang="fr-FR" sz="2000" dirty="0"/>
              <a:t>Ce rapport met en évidence la nécessité d'une gouvernance robuste, </a:t>
            </a:r>
          </a:p>
          <a:p>
            <a:r>
              <a:rPr lang="fr-FR" sz="2000" dirty="0"/>
              <a:t>de la mobilisation de compétences spécialisées pour diriger ce projet ambitieux et </a:t>
            </a:r>
          </a:p>
          <a:p>
            <a:r>
              <a:rPr lang="fr-FR" sz="2000" dirty="0"/>
              <a:t>d’une visibilité budgétaire accordée aux établissements. </a:t>
            </a:r>
          </a:p>
          <a:p>
            <a:r>
              <a:rPr lang="fr-FR" sz="2000" dirty="0"/>
              <a:t>Dans ce cadre, il est préconisé une généralisation de la dévolution d'ici 2034.</a:t>
            </a:r>
          </a:p>
          <a:p>
            <a:endParaRPr lang="fr-FR" sz="2000" dirty="0"/>
          </a:p>
        </p:txBody>
      </p:sp>
      <p:sp>
        <p:nvSpPr>
          <p:cNvPr id="4" name="Ellipse 3">
            <a:extLst>
              <a:ext uri="{FF2B5EF4-FFF2-40B4-BE49-F238E27FC236}">
                <a16:creationId xmlns:a16="http://schemas.microsoft.com/office/drawing/2014/main" id="{8B52E3F6-F80D-4EE9-B825-E88AB6E2C68D}"/>
              </a:ext>
            </a:extLst>
          </p:cNvPr>
          <p:cNvSpPr/>
          <p:nvPr/>
        </p:nvSpPr>
        <p:spPr>
          <a:xfrm>
            <a:off x="199117" y="11556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8890722"/>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24379-8E5E-4167-B188-D2E87A01D63C}"/>
              </a:ext>
            </a:extLst>
          </p:cNvPr>
          <p:cNvSpPr>
            <a:spLocks noGrp="1"/>
          </p:cNvSpPr>
          <p:nvPr>
            <p:ph type="title"/>
          </p:nvPr>
        </p:nvSpPr>
        <p:spPr/>
        <p:txBody>
          <a:bodyPr/>
          <a:lstStyle/>
          <a:p>
            <a:r>
              <a:rPr lang="fr-FR" dirty="0"/>
              <a:t>Point d’étape n° 2</a:t>
            </a:r>
          </a:p>
        </p:txBody>
      </p:sp>
      <p:sp>
        <p:nvSpPr>
          <p:cNvPr id="9" name="Espace réservé du contenu 8">
            <a:extLst>
              <a:ext uri="{FF2B5EF4-FFF2-40B4-BE49-F238E27FC236}">
                <a16:creationId xmlns:a16="http://schemas.microsoft.com/office/drawing/2014/main" id="{8A0CDF10-EF18-43EF-BDFD-31560D4F8A68}"/>
              </a:ext>
            </a:extLst>
          </p:cNvPr>
          <p:cNvSpPr>
            <a:spLocks noGrp="1"/>
          </p:cNvSpPr>
          <p:nvPr>
            <p:ph idx="1"/>
          </p:nvPr>
        </p:nvSpPr>
        <p:spPr>
          <a:xfrm>
            <a:off x="600325" y="1432531"/>
            <a:ext cx="11591675" cy="3250121"/>
          </a:xfrm>
        </p:spPr>
        <p:txBody>
          <a:bodyPr/>
          <a:lstStyle/>
          <a:p>
            <a:r>
              <a:rPr lang="fr-FR" dirty="0"/>
              <a:t>Déclinaison des stratégies nationales</a:t>
            </a:r>
          </a:p>
          <a:p>
            <a:r>
              <a:rPr lang="fr-FR" dirty="0"/>
              <a:t>	- SD DDRS de l’ESR (document de synthèse Universités –territoires)</a:t>
            </a:r>
          </a:p>
          <a:p>
            <a:r>
              <a:rPr lang="fr-FR" dirty="0"/>
              <a:t>	- S’inscrire dans les politiques publiques territoriales</a:t>
            </a:r>
          </a:p>
          <a:p>
            <a:r>
              <a:rPr lang="fr-FR" dirty="0"/>
              <a:t>	- focus la trajectoire bas carbone et limites planétaires</a:t>
            </a:r>
          </a:p>
          <a:p>
            <a:r>
              <a:rPr lang="fr-FR" dirty="0"/>
              <a:t>Être acteur des territoires</a:t>
            </a:r>
          </a:p>
          <a:p>
            <a:r>
              <a:rPr lang="fr-FR" dirty="0"/>
              <a:t>	- Dévolution (Rapport IGESR Défis opportunités ….)</a:t>
            </a:r>
          </a:p>
          <a:p>
            <a:r>
              <a:rPr lang="fr-FR" dirty="0"/>
              <a:t> 	</a:t>
            </a:r>
          </a:p>
        </p:txBody>
      </p:sp>
    </p:spTree>
    <p:extLst>
      <p:ext uri="{BB962C8B-B14F-4D97-AF65-F5344CB8AC3E}">
        <p14:creationId xmlns:p14="http://schemas.microsoft.com/office/powerpoint/2010/main" val="2202171666"/>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885554A-9382-4B4D-9BF1-8E6B45FEE3DF}"/>
              </a:ext>
            </a:extLst>
          </p:cNvPr>
          <p:cNvSpPr>
            <a:spLocks noGrp="1"/>
          </p:cNvSpPr>
          <p:nvPr>
            <p:ph type="ctrTitle"/>
          </p:nvPr>
        </p:nvSpPr>
        <p:spPr/>
        <p:txBody>
          <a:bodyPr/>
          <a:lstStyle/>
          <a:p>
            <a:r>
              <a:rPr lang="fr-FR" dirty="0"/>
              <a:t>Quid pour la programmation</a:t>
            </a:r>
          </a:p>
        </p:txBody>
      </p:sp>
      <p:sp>
        <p:nvSpPr>
          <p:cNvPr id="5" name="Sous-titre 4">
            <a:extLst>
              <a:ext uri="{FF2B5EF4-FFF2-40B4-BE49-F238E27FC236}">
                <a16:creationId xmlns:a16="http://schemas.microsoft.com/office/drawing/2014/main" id="{B9D94CA1-14DF-43CB-806F-2D8449A31A83}"/>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08644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24379-8E5E-4167-B188-D2E87A01D63C}"/>
              </a:ext>
            </a:extLst>
          </p:cNvPr>
          <p:cNvSpPr>
            <a:spLocks noGrp="1"/>
          </p:cNvSpPr>
          <p:nvPr>
            <p:ph type="title"/>
          </p:nvPr>
        </p:nvSpPr>
        <p:spPr/>
        <p:txBody>
          <a:bodyPr>
            <a:normAutofit fontScale="90000"/>
          </a:bodyPr>
          <a:lstStyle/>
          <a:p>
            <a:r>
              <a:rPr lang="fr-FR" dirty="0"/>
              <a:t>Esquisses pour un changement de paradigme (15 -20 mn)</a:t>
            </a:r>
          </a:p>
        </p:txBody>
      </p:sp>
      <p:sp>
        <p:nvSpPr>
          <p:cNvPr id="9" name="Espace réservé du contenu 8">
            <a:extLst>
              <a:ext uri="{FF2B5EF4-FFF2-40B4-BE49-F238E27FC236}">
                <a16:creationId xmlns:a16="http://schemas.microsoft.com/office/drawing/2014/main" id="{8A0CDF10-EF18-43EF-BDFD-31560D4F8A68}"/>
              </a:ext>
            </a:extLst>
          </p:cNvPr>
          <p:cNvSpPr>
            <a:spLocks noGrp="1"/>
          </p:cNvSpPr>
          <p:nvPr>
            <p:ph idx="1"/>
          </p:nvPr>
        </p:nvSpPr>
        <p:spPr>
          <a:xfrm>
            <a:off x="600325" y="1432531"/>
            <a:ext cx="11591675" cy="3736407"/>
          </a:xfrm>
        </p:spPr>
        <p:txBody>
          <a:bodyPr/>
          <a:lstStyle/>
          <a:p>
            <a:r>
              <a:rPr lang="fr-FR" dirty="0"/>
              <a:t>Une initiative : PEEC 2030 (Programme efficacité énergétique des campus)</a:t>
            </a:r>
          </a:p>
          <a:p>
            <a:r>
              <a:rPr lang="fr-FR" dirty="0"/>
              <a:t>	- Une démarche itérative systémique</a:t>
            </a:r>
          </a:p>
          <a:p>
            <a:r>
              <a:rPr lang="fr-FR" dirty="0"/>
              <a:t>	- Une prospective financière pour une aide à la décision</a:t>
            </a:r>
          </a:p>
          <a:p>
            <a:endParaRPr lang="fr-FR" dirty="0"/>
          </a:p>
          <a:p>
            <a:r>
              <a:rPr lang="fr-FR" dirty="0"/>
              <a:t>Constituer son premier pilote</a:t>
            </a:r>
          </a:p>
          <a:p>
            <a:r>
              <a:rPr lang="fr-FR" dirty="0"/>
              <a:t>	- Caractériser son patrimoine </a:t>
            </a:r>
          </a:p>
          <a:p>
            <a:r>
              <a:rPr lang="fr-FR" dirty="0"/>
              <a:t> </a:t>
            </a:r>
          </a:p>
          <a:p>
            <a:r>
              <a:rPr lang="fr-FR" dirty="0"/>
              <a:t>Fonctionner en Réseau pour faire du lien (approche systémique)</a:t>
            </a:r>
          </a:p>
        </p:txBody>
      </p:sp>
    </p:spTree>
    <p:extLst>
      <p:ext uri="{BB962C8B-B14F-4D97-AF65-F5344CB8AC3E}">
        <p14:creationId xmlns:p14="http://schemas.microsoft.com/office/powerpoint/2010/main" val="1417139472"/>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D9719-A67B-4F82-810A-FAB9CC49AC22}"/>
              </a:ext>
            </a:extLst>
          </p:cNvPr>
          <p:cNvSpPr>
            <a:spLocks noGrp="1"/>
          </p:cNvSpPr>
          <p:nvPr>
            <p:ph type="title"/>
          </p:nvPr>
        </p:nvSpPr>
        <p:spPr>
          <a:xfrm>
            <a:off x="825660" y="600799"/>
            <a:ext cx="10374636" cy="338241"/>
          </a:xfrm>
        </p:spPr>
        <p:txBody>
          <a:bodyPr>
            <a:noAutofit/>
          </a:bodyPr>
          <a:lstStyle/>
          <a:p>
            <a:r>
              <a:rPr lang="fr-FR" sz="2400" dirty="0"/>
              <a:t>Un travail collaboratif d’experts en réseau - 2019 :</a:t>
            </a:r>
            <a:br>
              <a:rPr lang="fr-FR" sz="2400" dirty="0"/>
            </a:br>
            <a:r>
              <a:rPr lang="fr-FR" sz="2400" dirty="0"/>
              <a:t>DEUX cadres méthodologiques et un outil de simulation</a:t>
            </a:r>
            <a:endParaRPr lang="de-DE" sz="2400" dirty="0"/>
          </a:p>
        </p:txBody>
      </p:sp>
      <p:sp>
        <p:nvSpPr>
          <p:cNvPr id="3" name="Espace réservé du contenu 2">
            <a:extLst>
              <a:ext uri="{FF2B5EF4-FFF2-40B4-BE49-F238E27FC236}">
                <a16:creationId xmlns:a16="http://schemas.microsoft.com/office/drawing/2014/main" id="{96745A41-8B5B-4337-80F7-D64D7F58591B}"/>
              </a:ext>
            </a:extLst>
          </p:cNvPr>
          <p:cNvSpPr>
            <a:spLocks noGrp="1"/>
          </p:cNvSpPr>
          <p:nvPr>
            <p:ph idx="1"/>
          </p:nvPr>
        </p:nvSpPr>
        <p:spPr>
          <a:xfrm>
            <a:off x="2890781" y="1800001"/>
            <a:ext cx="6877107" cy="332399"/>
          </a:xfrm>
        </p:spPr>
        <p:txBody>
          <a:bodyPr/>
          <a:lstStyle/>
          <a:p>
            <a:endParaRPr lang="de-DE"/>
          </a:p>
        </p:txBody>
      </p:sp>
      <p:sp>
        <p:nvSpPr>
          <p:cNvPr id="4" name="Espace réservé du graphique 3">
            <a:extLst>
              <a:ext uri="{FF2B5EF4-FFF2-40B4-BE49-F238E27FC236}">
                <a16:creationId xmlns:a16="http://schemas.microsoft.com/office/drawing/2014/main" id="{8D9819CC-80B7-4EA5-8063-1538F29251E6}"/>
              </a:ext>
            </a:extLst>
          </p:cNvPr>
          <p:cNvSpPr>
            <a:spLocks noGrp="1"/>
          </p:cNvSpPr>
          <p:nvPr>
            <p:ph type="chart" sz="quarter" idx="13"/>
          </p:nvPr>
        </p:nvSpPr>
        <p:spPr/>
      </p:sp>
      <p:pic>
        <p:nvPicPr>
          <p:cNvPr id="5" name="Image 4">
            <a:extLst>
              <a:ext uri="{FF2B5EF4-FFF2-40B4-BE49-F238E27FC236}">
                <a16:creationId xmlns:a16="http://schemas.microsoft.com/office/drawing/2014/main" id="{CABAC871-1067-48EF-B3AF-356DEDAFEAE2}"/>
              </a:ext>
            </a:extLst>
          </p:cNvPr>
          <p:cNvPicPr>
            <a:picLocks noChangeAspect="1"/>
          </p:cNvPicPr>
          <p:nvPr/>
        </p:nvPicPr>
        <p:blipFill>
          <a:blip r:embed="rId3"/>
          <a:stretch>
            <a:fillRect/>
          </a:stretch>
        </p:blipFill>
        <p:spPr>
          <a:xfrm>
            <a:off x="1953841" y="1705230"/>
            <a:ext cx="2732007" cy="3852244"/>
          </a:xfrm>
          <a:prstGeom prst="rect">
            <a:avLst/>
          </a:prstGeom>
        </p:spPr>
      </p:pic>
      <p:pic>
        <p:nvPicPr>
          <p:cNvPr id="6" name="Image 5">
            <a:extLst>
              <a:ext uri="{FF2B5EF4-FFF2-40B4-BE49-F238E27FC236}">
                <a16:creationId xmlns:a16="http://schemas.microsoft.com/office/drawing/2014/main" id="{E21D4B9B-1D1D-424A-85A8-1B920872FE09}"/>
              </a:ext>
            </a:extLst>
          </p:cNvPr>
          <p:cNvPicPr>
            <a:picLocks noChangeAspect="1"/>
          </p:cNvPicPr>
          <p:nvPr/>
        </p:nvPicPr>
        <p:blipFill>
          <a:blip r:embed="rId4"/>
          <a:stretch>
            <a:fillRect/>
          </a:stretch>
        </p:blipFill>
        <p:spPr>
          <a:xfrm>
            <a:off x="4832060" y="1682990"/>
            <a:ext cx="5715000" cy="3856946"/>
          </a:xfrm>
          <a:prstGeom prst="rect">
            <a:avLst/>
          </a:prstGeom>
        </p:spPr>
      </p:pic>
      <p:sp>
        <p:nvSpPr>
          <p:cNvPr id="7" name="ZoneTexte 6">
            <a:extLst>
              <a:ext uri="{FF2B5EF4-FFF2-40B4-BE49-F238E27FC236}">
                <a16:creationId xmlns:a16="http://schemas.microsoft.com/office/drawing/2014/main" id="{AB8FA3CE-9A1E-478B-ABB7-2ABD60B8726E}"/>
              </a:ext>
            </a:extLst>
          </p:cNvPr>
          <p:cNvSpPr txBox="1"/>
          <p:nvPr/>
        </p:nvSpPr>
        <p:spPr>
          <a:xfrm>
            <a:off x="7109461" y="4829431"/>
            <a:ext cx="2315057" cy="300082"/>
          </a:xfrm>
          <a:prstGeom prst="rect">
            <a:avLst/>
          </a:prstGeom>
          <a:noFill/>
        </p:spPr>
        <p:txBody>
          <a:bodyPr wrap="none" rtlCol="0">
            <a:spAutoFit/>
          </a:bodyPr>
          <a:lstStyle/>
          <a:p>
            <a:r>
              <a:rPr lang="fr-FR" sz="1350" dirty="0"/>
              <a:t>Disponible en février 2019</a:t>
            </a:r>
            <a:endParaRPr lang="de-DE" sz="1350" dirty="0"/>
          </a:p>
        </p:txBody>
      </p:sp>
      <p:sp>
        <p:nvSpPr>
          <p:cNvPr id="8" name="ZoneTexte 7">
            <a:extLst>
              <a:ext uri="{FF2B5EF4-FFF2-40B4-BE49-F238E27FC236}">
                <a16:creationId xmlns:a16="http://schemas.microsoft.com/office/drawing/2014/main" id="{65141138-4312-4755-AC5E-BEB8AFEDF5EA}"/>
              </a:ext>
            </a:extLst>
          </p:cNvPr>
          <p:cNvSpPr txBox="1"/>
          <p:nvPr/>
        </p:nvSpPr>
        <p:spPr>
          <a:xfrm>
            <a:off x="7109460" y="5106430"/>
            <a:ext cx="3307080" cy="300082"/>
          </a:xfrm>
          <a:prstGeom prst="rect">
            <a:avLst/>
          </a:prstGeom>
          <a:noFill/>
        </p:spPr>
        <p:txBody>
          <a:bodyPr wrap="square" rtlCol="0">
            <a:spAutoFit/>
          </a:bodyPr>
          <a:lstStyle/>
          <a:p>
            <a:r>
              <a:rPr lang="fr-FR" sz="1350" dirty="0"/>
              <a:t>Intégration formations AMUE en 2020</a:t>
            </a:r>
            <a:endParaRPr lang="de-DE" sz="1350" dirty="0"/>
          </a:p>
        </p:txBody>
      </p:sp>
      <p:sp>
        <p:nvSpPr>
          <p:cNvPr id="10" name="ZoneTexte 9">
            <a:extLst>
              <a:ext uri="{FF2B5EF4-FFF2-40B4-BE49-F238E27FC236}">
                <a16:creationId xmlns:a16="http://schemas.microsoft.com/office/drawing/2014/main" id="{72C84DE1-7936-4DDD-9997-3D896DF3A165}"/>
              </a:ext>
            </a:extLst>
          </p:cNvPr>
          <p:cNvSpPr txBox="1"/>
          <p:nvPr/>
        </p:nvSpPr>
        <p:spPr>
          <a:xfrm>
            <a:off x="5747734" y="2035451"/>
            <a:ext cx="4182555" cy="300082"/>
          </a:xfrm>
          <a:prstGeom prst="rect">
            <a:avLst/>
          </a:prstGeom>
          <a:noFill/>
        </p:spPr>
        <p:txBody>
          <a:bodyPr wrap="none" rtlCol="0">
            <a:spAutoFit/>
          </a:bodyPr>
          <a:lstStyle/>
          <a:p>
            <a:r>
              <a:rPr lang="fr-FR" sz="1350" dirty="0"/>
              <a:t>Un outil de simulation de prospective financière</a:t>
            </a:r>
            <a:endParaRPr lang="de-DE" sz="1350" dirty="0"/>
          </a:p>
        </p:txBody>
      </p:sp>
      <p:pic>
        <p:nvPicPr>
          <p:cNvPr id="12" name="Image 11">
            <a:extLst>
              <a:ext uri="{FF2B5EF4-FFF2-40B4-BE49-F238E27FC236}">
                <a16:creationId xmlns:a16="http://schemas.microsoft.com/office/drawing/2014/main" id="{19E89BE3-085A-4309-AA13-FEA482041E06}"/>
              </a:ext>
            </a:extLst>
          </p:cNvPr>
          <p:cNvPicPr>
            <a:picLocks noChangeAspect="1"/>
          </p:cNvPicPr>
          <p:nvPr/>
        </p:nvPicPr>
        <p:blipFill>
          <a:blip r:embed="rId5"/>
          <a:stretch>
            <a:fillRect/>
          </a:stretch>
        </p:blipFill>
        <p:spPr>
          <a:xfrm>
            <a:off x="4828113" y="1682992"/>
            <a:ext cx="2732007" cy="3874483"/>
          </a:xfrm>
          <a:prstGeom prst="rect">
            <a:avLst/>
          </a:prstGeom>
        </p:spPr>
      </p:pic>
      <p:sp>
        <p:nvSpPr>
          <p:cNvPr id="9" name="ZoneTexte 8">
            <a:extLst>
              <a:ext uri="{FF2B5EF4-FFF2-40B4-BE49-F238E27FC236}">
                <a16:creationId xmlns:a16="http://schemas.microsoft.com/office/drawing/2014/main" id="{CF84429D-3555-47F6-A1E2-71FFE387A52A}"/>
              </a:ext>
            </a:extLst>
          </p:cNvPr>
          <p:cNvSpPr txBox="1"/>
          <p:nvPr/>
        </p:nvSpPr>
        <p:spPr>
          <a:xfrm rot="19997402">
            <a:off x="5255165" y="3333506"/>
            <a:ext cx="2042547" cy="553998"/>
          </a:xfrm>
          <a:prstGeom prst="rect">
            <a:avLst/>
          </a:prstGeom>
          <a:noFill/>
        </p:spPr>
        <p:txBody>
          <a:bodyPr wrap="none" rtlCol="0">
            <a:spAutoFit/>
          </a:bodyPr>
          <a:lstStyle/>
          <a:p>
            <a:r>
              <a:rPr lang="fr-FR" sz="3000" b="1" dirty="0">
                <a:solidFill>
                  <a:schemeClr val="bg1"/>
                </a:solidFill>
              </a:rPr>
              <a:t>NOUVEAU</a:t>
            </a:r>
            <a:endParaRPr lang="de-DE" sz="3000" b="1" dirty="0">
              <a:solidFill>
                <a:schemeClr val="bg1"/>
              </a:solidFill>
            </a:endParaRPr>
          </a:p>
        </p:txBody>
      </p:sp>
      <p:sp>
        <p:nvSpPr>
          <p:cNvPr id="11" name="Rectangle 10">
            <a:extLst>
              <a:ext uri="{FF2B5EF4-FFF2-40B4-BE49-F238E27FC236}">
                <a16:creationId xmlns:a16="http://schemas.microsoft.com/office/drawing/2014/main" id="{04EBCA77-7C3C-4AB7-8E19-49254FA77B2D}"/>
              </a:ext>
            </a:extLst>
          </p:cNvPr>
          <p:cNvSpPr/>
          <p:nvPr/>
        </p:nvSpPr>
        <p:spPr>
          <a:xfrm>
            <a:off x="1775460" y="1451488"/>
            <a:ext cx="4320540" cy="4278752"/>
          </a:xfrm>
          <a:prstGeom prst="rect">
            <a:avLst/>
          </a:prstGeom>
          <a:noFill/>
          <a:ln w="825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857E9DF-4405-4F13-B5FE-8BE00155D753}"/>
              </a:ext>
            </a:extLst>
          </p:cNvPr>
          <p:cNvSpPr/>
          <p:nvPr/>
        </p:nvSpPr>
        <p:spPr>
          <a:xfrm>
            <a:off x="77796" y="5801798"/>
            <a:ext cx="11870364" cy="646331"/>
          </a:xfrm>
          <a:prstGeom prst="rect">
            <a:avLst/>
          </a:prstGeom>
        </p:spPr>
        <p:txBody>
          <a:bodyPr wrap="square">
            <a:spAutoFit/>
          </a:bodyPr>
          <a:lstStyle/>
          <a:p>
            <a:r>
              <a:rPr lang="fr-FR" dirty="0"/>
              <a:t>https://franceuniversites.fr/actualite/peec-2030-un-programme-ambitieux-defficacite-energetique-des-campus-a-lhorizon-2030/</a:t>
            </a:r>
          </a:p>
        </p:txBody>
      </p:sp>
    </p:spTree>
    <p:extLst>
      <p:ext uri="{BB962C8B-B14F-4D97-AF65-F5344CB8AC3E}">
        <p14:creationId xmlns:p14="http://schemas.microsoft.com/office/powerpoint/2010/main" val="394493780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9E89BE3-085A-4309-AA13-FEA482041E06}"/>
              </a:ext>
            </a:extLst>
          </p:cNvPr>
          <p:cNvPicPr>
            <a:picLocks noChangeAspect="1"/>
          </p:cNvPicPr>
          <p:nvPr/>
        </p:nvPicPr>
        <p:blipFill>
          <a:blip r:embed="rId3"/>
          <a:stretch>
            <a:fillRect/>
          </a:stretch>
        </p:blipFill>
        <p:spPr>
          <a:xfrm>
            <a:off x="4828113" y="1682992"/>
            <a:ext cx="2732007" cy="3874483"/>
          </a:xfrm>
          <a:prstGeom prst="rect">
            <a:avLst/>
          </a:prstGeom>
        </p:spPr>
      </p:pic>
      <p:sp>
        <p:nvSpPr>
          <p:cNvPr id="2" name="Titre 1">
            <a:extLst>
              <a:ext uri="{FF2B5EF4-FFF2-40B4-BE49-F238E27FC236}">
                <a16:creationId xmlns:a16="http://schemas.microsoft.com/office/drawing/2014/main" id="{03AD9719-A67B-4F82-810A-FAB9CC49AC22}"/>
              </a:ext>
            </a:extLst>
          </p:cNvPr>
          <p:cNvSpPr>
            <a:spLocks noGrp="1"/>
          </p:cNvSpPr>
          <p:nvPr>
            <p:ph type="title"/>
          </p:nvPr>
        </p:nvSpPr>
        <p:spPr>
          <a:xfrm>
            <a:off x="2149028" y="724423"/>
            <a:ext cx="9099368" cy="338241"/>
          </a:xfrm>
        </p:spPr>
        <p:txBody>
          <a:bodyPr>
            <a:noAutofit/>
          </a:bodyPr>
          <a:lstStyle/>
          <a:p>
            <a:r>
              <a:rPr lang="fr-FR" sz="2000" dirty="0"/>
              <a:t>Un travail collaboratif d’experts en réseau :</a:t>
            </a:r>
            <a:br>
              <a:rPr lang="fr-FR" sz="2000" dirty="0"/>
            </a:br>
            <a:r>
              <a:rPr lang="fr-FR" sz="2000" dirty="0"/>
              <a:t>DEUX cadres méthodologiques et un outil de simulation</a:t>
            </a:r>
            <a:endParaRPr lang="de-DE" sz="2000" dirty="0"/>
          </a:p>
        </p:txBody>
      </p:sp>
      <p:pic>
        <p:nvPicPr>
          <p:cNvPr id="5" name="Image 4">
            <a:extLst>
              <a:ext uri="{FF2B5EF4-FFF2-40B4-BE49-F238E27FC236}">
                <a16:creationId xmlns:a16="http://schemas.microsoft.com/office/drawing/2014/main" id="{CABAC871-1067-48EF-B3AF-356DEDAFEAE2}"/>
              </a:ext>
            </a:extLst>
          </p:cNvPr>
          <p:cNvPicPr>
            <a:picLocks noChangeAspect="1"/>
          </p:cNvPicPr>
          <p:nvPr/>
        </p:nvPicPr>
        <p:blipFill>
          <a:blip r:embed="rId4"/>
          <a:stretch>
            <a:fillRect/>
          </a:stretch>
        </p:blipFill>
        <p:spPr>
          <a:xfrm>
            <a:off x="1953841" y="1705230"/>
            <a:ext cx="2732007" cy="3852244"/>
          </a:xfrm>
          <a:prstGeom prst="rect">
            <a:avLst/>
          </a:prstGeom>
        </p:spPr>
      </p:pic>
      <p:sp>
        <p:nvSpPr>
          <p:cNvPr id="10" name="ZoneTexte 9">
            <a:extLst>
              <a:ext uri="{FF2B5EF4-FFF2-40B4-BE49-F238E27FC236}">
                <a16:creationId xmlns:a16="http://schemas.microsoft.com/office/drawing/2014/main" id="{72C84DE1-7936-4DDD-9997-3D896DF3A165}"/>
              </a:ext>
            </a:extLst>
          </p:cNvPr>
          <p:cNvSpPr txBox="1"/>
          <p:nvPr/>
        </p:nvSpPr>
        <p:spPr>
          <a:xfrm>
            <a:off x="8162729" y="1882282"/>
            <a:ext cx="2351926" cy="507831"/>
          </a:xfrm>
          <a:prstGeom prst="rect">
            <a:avLst/>
          </a:prstGeom>
          <a:noFill/>
        </p:spPr>
        <p:txBody>
          <a:bodyPr wrap="none" rtlCol="0">
            <a:spAutoFit/>
          </a:bodyPr>
          <a:lstStyle/>
          <a:p>
            <a:r>
              <a:rPr lang="fr-FR" sz="1350" dirty="0"/>
              <a:t>Un outil de simulation </a:t>
            </a:r>
          </a:p>
          <a:p>
            <a:r>
              <a:rPr lang="fr-FR" sz="1350" dirty="0"/>
              <a:t>de prospective financière</a:t>
            </a:r>
            <a:endParaRPr lang="de-DE" sz="1350" dirty="0"/>
          </a:p>
        </p:txBody>
      </p:sp>
      <p:sp>
        <p:nvSpPr>
          <p:cNvPr id="9" name="ZoneTexte 8">
            <a:extLst>
              <a:ext uri="{FF2B5EF4-FFF2-40B4-BE49-F238E27FC236}">
                <a16:creationId xmlns:a16="http://schemas.microsoft.com/office/drawing/2014/main" id="{CF84429D-3555-47F6-A1E2-71FFE387A52A}"/>
              </a:ext>
            </a:extLst>
          </p:cNvPr>
          <p:cNvSpPr txBox="1"/>
          <p:nvPr/>
        </p:nvSpPr>
        <p:spPr>
          <a:xfrm rot="19997402">
            <a:off x="5255165" y="3333506"/>
            <a:ext cx="2042547" cy="553998"/>
          </a:xfrm>
          <a:prstGeom prst="rect">
            <a:avLst/>
          </a:prstGeom>
          <a:noFill/>
        </p:spPr>
        <p:txBody>
          <a:bodyPr wrap="none" rtlCol="0">
            <a:spAutoFit/>
          </a:bodyPr>
          <a:lstStyle/>
          <a:p>
            <a:r>
              <a:rPr lang="fr-FR" sz="3000" b="1" dirty="0">
                <a:solidFill>
                  <a:schemeClr val="bg1"/>
                </a:solidFill>
              </a:rPr>
              <a:t>NOUVEAU</a:t>
            </a:r>
            <a:endParaRPr lang="de-DE" sz="3000" b="1" dirty="0">
              <a:solidFill>
                <a:schemeClr val="bg1"/>
              </a:solidFill>
            </a:endParaRPr>
          </a:p>
        </p:txBody>
      </p:sp>
      <p:sp>
        <p:nvSpPr>
          <p:cNvPr id="11" name="Rectangle 10">
            <a:extLst>
              <a:ext uri="{FF2B5EF4-FFF2-40B4-BE49-F238E27FC236}">
                <a16:creationId xmlns:a16="http://schemas.microsoft.com/office/drawing/2014/main" id="{04EBCA77-7C3C-4AB7-8E19-49254FA77B2D}"/>
              </a:ext>
            </a:extLst>
          </p:cNvPr>
          <p:cNvSpPr/>
          <p:nvPr/>
        </p:nvSpPr>
        <p:spPr>
          <a:xfrm>
            <a:off x="6194115" y="1451488"/>
            <a:ext cx="4320540" cy="4278752"/>
          </a:xfrm>
          <a:prstGeom prst="rect">
            <a:avLst/>
          </a:prstGeom>
          <a:noFill/>
          <a:ln w="825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05AFB10-1840-435B-97FD-1A7A7EF9A0F0}"/>
              </a:ext>
            </a:extLst>
          </p:cNvPr>
          <p:cNvSpPr/>
          <p:nvPr/>
        </p:nvSpPr>
        <p:spPr>
          <a:xfrm>
            <a:off x="609818" y="5850120"/>
            <a:ext cx="10415031" cy="369332"/>
          </a:xfrm>
          <a:prstGeom prst="rect">
            <a:avLst/>
          </a:prstGeom>
        </p:spPr>
        <p:txBody>
          <a:bodyPr wrap="none">
            <a:spAutoFit/>
          </a:bodyPr>
          <a:lstStyle/>
          <a:p>
            <a:r>
              <a:rPr lang="fr-FR" dirty="0">
                <a:sym typeface="Wingdings" panose="05000000000000000000" pitchFamily="2" charset="2"/>
              </a:rPr>
              <a:t> Finalisation du guide initié en 2020 ; Résultats de simulation  (travail de synthèse en cours)</a:t>
            </a:r>
            <a:endParaRPr lang="fr-FR" dirty="0"/>
          </a:p>
        </p:txBody>
      </p:sp>
      <p:sp>
        <p:nvSpPr>
          <p:cNvPr id="8" name="ZoneTexte 7">
            <a:extLst>
              <a:ext uri="{FF2B5EF4-FFF2-40B4-BE49-F238E27FC236}">
                <a16:creationId xmlns:a16="http://schemas.microsoft.com/office/drawing/2014/main" id="{65141138-4312-4755-AC5E-BEB8AFEDF5EA}"/>
              </a:ext>
            </a:extLst>
          </p:cNvPr>
          <p:cNvSpPr txBox="1"/>
          <p:nvPr/>
        </p:nvSpPr>
        <p:spPr>
          <a:xfrm>
            <a:off x="7260869" y="5476270"/>
            <a:ext cx="3307080" cy="300082"/>
          </a:xfrm>
          <a:prstGeom prst="rect">
            <a:avLst/>
          </a:prstGeom>
          <a:noFill/>
        </p:spPr>
        <p:txBody>
          <a:bodyPr wrap="square" rtlCol="0">
            <a:spAutoFit/>
          </a:bodyPr>
          <a:lstStyle/>
          <a:p>
            <a:r>
              <a:rPr lang="fr-FR" sz="1350" dirty="0"/>
              <a:t>Intégration formations AMUE en 2020</a:t>
            </a:r>
            <a:endParaRPr lang="de-DE" sz="1350" dirty="0"/>
          </a:p>
        </p:txBody>
      </p:sp>
      <p:sp>
        <p:nvSpPr>
          <p:cNvPr id="7" name="ZoneTexte 6">
            <a:extLst>
              <a:ext uri="{FF2B5EF4-FFF2-40B4-BE49-F238E27FC236}">
                <a16:creationId xmlns:a16="http://schemas.microsoft.com/office/drawing/2014/main" id="{AB8FA3CE-9A1E-478B-ABB7-2ABD60B8726E}"/>
              </a:ext>
            </a:extLst>
          </p:cNvPr>
          <p:cNvSpPr txBox="1"/>
          <p:nvPr/>
        </p:nvSpPr>
        <p:spPr>
          <a:xfrm>
            <a:off x="8101484" y="4865086"/>
            <a:ext cx="2315057" cy="300082"/>
          </a:xfrm>
          <a:prstGeom prst="rect">
            <a:avLst/>
          </a:prstGeom>
          <a:noFill/>
        </p:spPr>
        <p:txBody>
          <a:bodyPr wrap="none" rtlCol="0">
            <a:spAutoFit/>
          </a:bodyPr>
          <a:lstStyle/>
          <a:p>
            <a:r>
              <a:rPr lang="fr-FR" sz="1350" dirty="0"/>
              <a:t>Disponible en février 2019</a:t>
            </a:r>
            <a:endParaRPr lang="de-DE" sz="1350" dirty="0"/>
          </a:p>
        </p:txBody>
      </p:sp>
      <p:pic>
        <p:nvPicPr>
          <p:cNvPr id="4" name="Image 3">
            <a:extLst>
              <a:ext uri="{FF2B5EF4-FFF2-40B4-BE49-F238E27FC236}">
                <a16:creationId xmlns:a16="http://schemas.microsoft.com/office/drawing/2014/main" id="{10EE7F1C-B425-49E9-840A-C0166D6093B0}"/>
              </a:ext>
            </a:extLst>
          </p:cNvPr>
          <p:cNvPicPr>
            <a:picLocks noChangeAspect="1"/>
          </p:cNvPicPr>
          <p:nvPr/>
        </p:nvPicPr>
        <p:blipFill>
          <a:blip r:embed="rId5"/>
          <a:stretch>
            <a:fillRect/>
          </a:stretch>
        </p:blipFill>
        <p:spPr>
          <a:xfrm>
            <a:off x="6439968" y="4749264"/>
            <a:ext cx="1314634" cy="319132"/>
          </a:xfrm>
          <a:prstGeom prst="rect">
            <a:avLst/>
          </a:prstGeom>
        </p:spPr>
      </p:pic>
      <p:pic>
        <p:nvPicPr>
          <p:cNvPr id="3" name="Image 2">
            <a:extLst>
              <a:ext uri="{FF2B5EF4-FFF2-40B4-BE49-F238E27FC236}">
                <a16:creationId xmlns:a16="http://schemas.microsoft.com/office/drawing/2014/main" id="{5988010F-5923-4B7C-BF01-6F543C698205}"/>
              </a:ext>
            </a:extLst>
          </p:cNvPr>
          <p:cNvPicPr>
            <a:picLocks noChangeAspect="1"/>
          </p:cNvPicPr>
          <p:nvPr/>
        </p:nvPicPr>
        <p:blipFill rotWithShape="1">
          <a:blip r:embed="rId6"/>
          <a:srcRect r="24248"/>
          <a:stretch/>
        </p:blipFill>
        <p:spPr>
          <a:xfrm>
            <a:off x="7451484" y="2402062"/>
            <a:ext cx="2981891" cy="3040184"/>
          </a:xfrm>
          <a:prstGeom prst="rect">
            <a:avLst/>
          </a:prstGeom>
        </p:spPr>
      </p:pic>
    </p:spTree>
    <p:extLst>
      <p:ext uri="{BB962C8B-B14F-4D97-AF65-F5344CB8AC3E}">
        <p14:creationId xmlns:p14="http://schemas.microsoft.com/office/powerpoint/2010/main" val="254564404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15E384-8B56-4529-B128-84F7F65E539B}"/>
              </a:ext>
            </a:extLst>
          </p:cNvPr>
          <p:cNvSpPr>
            <a:spLocks noGrp="1"/>
          </p:cNvSpPr>
          <p:nvPr>
            <p:ph type="title"/>
          </p:nvPr>
        </p:nvSpPr>
        <p:spPr/>
        <p:txBody>
          <a:bodyPr/>
          <a:lstStyle/>
          <a:p>
            <a:r>
              <a:rPr lang="fr-FR" dirty="0"/>
              <a:t>Démarche </a:t>
            </a:r>
            <a:r>
              <a:rPr lang="fr-FR" dirty="0" err="1"/>
              <a:t>peec</a:t>
            </a:r>
            <a:r>
              <a:rPr lang="fr-FR" dirty="0"/>
              <a:t> 2030 - mise en perspective - 2022</a:t>
            </a:r>
          </a:p>
        </p:txBody>
      </p:sp>
      <p:pic>
        <p:nvPicPr>
          <p:cNvPr id="4" name="Image 3">
            <a:extLst>
              <a:ext uri="{FF2B5EF4-FFF2-40B4-BE49-F238E27FC236}">
                <a16:creationId xmlns:a16="http://schemas.microsoft.com/office/drawing/2014/main" id="{2D979F80-E002-44ED-ADFB-1E375F67E1C1}"/>
              </a:ext>
            </a:extLst>
          </p:cNvPr>
          <p:cNvPicPr>
            <a:picLocks noChangeAspect="1"/>
          </p:cNvPicPr>
          <p:nvPr/>
        </p:nvPicPr>
        <p:blipFill>
          <a:blip r:embed="rId2"/>
          <a:stretch>
            <a:fillRect/>
          </a:stretch>
        </p:blipFill>
        <p:spPr>
          <a:xfrm>
            <a:off x="1052052" y="1533450"/>
            <a:ext cx="5958347" cy="4280885"/>
          </a:xfrm>
          <a:prstGeom prst="rect">
            <a:avLst/>
          </a:prstGeom>
          <a:ln w="41275">
            <a:solidFill>
              <a:schemeClr val="accent2"/>
            </a:solidFill>
          </a:ln>
        </p:spPr>
      </p:pic>
      <p:sp>
        <p:nvSpPr>
          <p:cNvPr id="5" name="ZoneTexte 4">
            <a:extLst>
              <a:ext uri="{FF2B5EF4-FFF2-40B4-BE49-F238E27FC236}">
                <a16:creationId xmlns:a16="http://schemas.microsoft.com/office/drawing/2014/main" id="{41F26D89-4983-4A20-8C80-1427CBACAA70}"/>
              </a:ext>
            </a:extLst>
          </p:cNvPr>
          <p:cNvSpPr txBox="1"/>
          <p:nvPr/>
        </p:nvSpPr>
        <p:spPr>
          <a:xfrm>
            <a:off x="7669162" y="2450249"/>
            <a:ext cx="3785420" cy="1077218"/>
          </a:xfrm>
          <a:prstGeom prst="rect">
            <a:avLst/>
          </a:prstGeom>
          <a:noFill/>
        </p:spPr>
        <p:txBody>
          <a:bodyPr wrap="square" rtlCol="0">
            <a:spAutoFit/>
          </a:bodyPr>
          <a:lstStyle/>
          <a:p>
            <a:r>
              <a:rPr lang="fr-FR" sz="3200" dirty="0"/>
              <a:t>De l’expérimentation à la généralisation</a:t>
            </a:r>
          </a:p>
        </p:txBody>
      </p:sp>
      <p:sp>
        <p:nvSpPr>
          <p:cNvPr id="3" name="Rectangle 2">
            <a:extLst>
              <a:ext uri="{FF2B5EF4-FFF2-40B4-BE49-F238E27FC236}">
                <a16:creationId xmlns:a16="http://schemas.microsoft.com/office/drawing/2014/main" id="{1F3F09EA-9B4F-4A91-91F1-CF4776CD4B0D}"/>
              </a:ext>
            </a:extLst>
          </p:cNvPr>
          <p:cNvSpPr/>
          <p:nvPr/>
        </p:nvSpPr>
        <p:spPr>
          <a:xfrm>
            <a:off x="432986" y="5852594"/>
            <a:ext cx="10773494" cy="276999"/>
          </a:xfrm>
          <a:prstGeom prst="rect">
            <a:avLst/>
          </a:prstGeom>
        </p:spPr>
        <p:txBody>
          <a:bodyPr wrap="square">
            <a:spAutoFit/>
          </a:bodyPr>
          <a:lstStyle/>
          <a:p>
            <a:r>
              <a:rPr lang="fr-FR" sz="1200" dirty="0">
                <a:hlinkClick r:id="rId3"/>
              </a:rPr>
              <a:t>https://franceuniversites.fr/actualite/le-plan-defficacite-energetique-des-campus-a-lhorizon-2030-peec2030-une-demarche-exemplaire</a:t>
            </a:r>
            <a:r>
              <a:rPr lang="fr-FR" sz="1200" dirty="0"/>
              <a:t> </a:t>
            </a:r>
          </a:p>
        </p:txBody>
      </p:sp>
    </p:spTree>
    <p:extLst>
      <p:ext uri="{BB962C8B-B14F-4D97-AF65-F5344CB8AC3E}">
        <p14:creationId xmlns:p14="http://schemas.microsoft.com/office/powerpoint/2010/main" val="4248986493"/>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a:extLst>
              <a:ext uri="{FF2B5EF4-FFF2-40B4-BE49-F238E27FC236}">
                <a16:creationId xmlns:a16="http://schemas.microsoft.com/office/drawing/2014/main" id="{DD306E84-81EA-4120-8497-2B487FC5D1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2201" y="5101042"/>
            <a:ext cx="2368283" cy="1166813"/>
          </a:xfrm>
        </p:spPr>
      </p:pic>
      <p:sp>
        <p:nvSpPr>
          <p:cNvPr id="4" name="Espace réservé du numéro de diapositive 4">
            <a:extLst>
              <a:ext uri="{FF2B5EF4-FFF2-40B4-BE49-F238E27FC236}">
                <a16:creationId xmlns:a16="http://schemas.microsoft.com/office/drawing/2014/main" id="{39C1DED3-2491-49C2-91A3-6BB2D4D7425C}"/>
              </a:ext>
            </a:extLst>
          </p:cNvPr>
          <p:cNvSpPr txBox="1">
            <a:spLocks/>
          </p:cNvSpPr>
          <p:nvPr/>
        </p:nvSpPr>
        <p:spPr>
          <a:xfrm>
            <a:off x="8944070" y="6285573"/>
            <a:ext cx="1312333" cy="3640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352A86-3593-4E21-AAF6-80702D7074AD}" type="slidenum">
              <a:rPr kumimoji="0" lang="fr-FR" sz="2400" b="0" i="0" u="none" strike="noStrike" kern="1200" cap="none" spc="0" normalizeH="0" baseline="0" noProof="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fr-FR"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Titre 6">
            <a:extLst>
              <a:ext uri="{FF2B5EF4-FFF2-40B4-BE49-F238E27FC236}">
                <a16:creationId xmlns:a16="http://schemas.microsoft.com/office/drawing/2014/main" id="{F725C629-48F9-422B-B9FC-EDE4B06ECC3F}"/>
              </a:ext>
            </a:extLst>
          </p:cNvPr>
          <p:cNvSpPr txBox="1">
            <a:spLocks/>
          </p:cNvSpPr>
          <p:nvPr/>
        </p:nvSpPr>
        <p:spPr>
          <a:xfrm>
            <a:off x="708403" y="208360"/>
            <a:ext cx="10515600" cy="609601"/>
          </a:xfrm>
          <a:prstGeom prst="rect">
            <a:avLst/>
          </a:prstGeom>
          <a:noFill/>
          <a:ln>
            <a:noFill/>
          </a:ln>
        </p:spPr>
        <p:txBody>
          <a:bodyPr vert="horz" wrap="square" lIns="71999" tIns="0" rIns="63121" bIns="0" anchor="ctr" anchorCtr="0" compatLnSpc="1">
            <a:normAutofit/>
          </a:bodyPr>
          <a:lstStyle>
            <a:lvl1pPr marL="0" marR="0" lvl="0" indent="0" algn="l" defTabSz="400827" rtl="0" fontAlgn="auto" hangingPunct="1">
              <a:lnSpc>
                <a:spcPct val="100000"/>
              </a:lnSpc>
              <a:spcBef>
                <a:spcPts val="0"/>
              </a:spcBef>
              <a:spcAft>
                <a:spcPts val="0"/>
              </a:spcAft>
              <a:buNone/>
              <a:tabLst/>
              <a:defRPr lang="fr-FR" sz="2800" b="0" i="0" u="none" strike="noStrike" kern="1200" cap="all" spc="100" baseline="0">
                <a:solidFill>
                  <a:srgbClr val="04617B"/>
                </a:solidFill>
                <a:uFillTx/>
                <a:latin typeface="Century Gothic" pitchFamily="34"/>
              </a:defRPr>
            </a:lvl1pPr>
          </a:lstStyle>
          <a:p>
            <a:r>
              <a:rPr lang="fr-FR" sz="2000" b="1" dirty="0">
                <a:solidFill>
                  <a:schemeClr val="tx1"/>
                </a:solidFill>
                <a:latin typeface="Century Gothic"/>
              </a:rPr>
              <a:t>METHODE : Approche systémique avec 7 leviers d’action</a:t>
            </a:r>
          </a:p>
          <a:p>
            <a:r>
              <a:rPr lang="fr-FR" sz="2000" b="1" dirty="0">
                <a:solidFill>
                  <a:schemeClr val="tx1"/>
                </a:solidFill>
                <a:latin typeface="Century Gothic"/>
              </a:rPr>
              <a:t>   pour une de rénovation volontariste</a:t>
            </a:r>
            <a:endParaRPr lang="fr-FR" dirty="0">
              <a:solidFill>
                <a:schemeClr val="tx1"/>
              </a:solidFill>
            </a:endParaRPr>
          </a:p>
        </p:txBody>
      </p:sp>
      <p:pic>
        <p:nvPicPr>
          <p:cNvPr id="6" name="Image 5">
            <a:extLst>
              <a:ext uri="{FF2B5EF4-FFF2-40B4-BE49-F238E27FC236}">
                <a16:creationId xmlns:a16="http://schemas.microsoft.com/office/drawing/2014/main" id="{C5A234D1-3037-4885-B8BC-781B2E93F9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6894" y="670843"/>
            <a:ext cx="9980964" cy="5614292"/>
          </a:xfrm>
          <a:prstGeom prst="rect">
            <a:avLst/>
          </a:prstGeom>
        </p:spPr>
      </p:pic>
      <p:sp>
        <p:nvSpPr>
          <p:cNvPr id="7" name="ZoneTexte 6">
            <a:extLst>
              <a:ext uri="{FF2B5EF4-FFF2-40B4-BE49-F238E27FC236}">
                <a16:creationId xmlns:a16="http://schemas.microsoft.com/office/drawing/2014/main" id="{38FA3EE1-14BA-4CF0-8492-0DB736348133}"/>
              </a:ext>
            </a:extLst>
          </p:cNvPr>
          <p:cNvSpPr txBox="1"/>
          <p:nvPr/>
        </p:nvSpPr>
        <p:spPr>
          <a:xfrm>
            <a:off x="6096000" y="5707890"/>
            <a:ext cx="3583032" cy="523220"/>
          </a:xfrm>
          <a:prstGeom prst="rect">
            <a:avLst/>
          </a:prstGeom>
          <a:noFill/>
        </p:spPr>
        <p:txBody>
          <a:bodyPr wrap="none" rtlCol="0">
            <a:spAutoFit/>
          </a:bodyPr>
          <a:lstStyle/>
          <a:p>
            <a:r>
              <a:rPr lang="fr-FR" sz="1400" dirty="0"/>
              <a:t>SID : Système d’Information Décisionnel</a:t>
            </a:r>
          </a:p>
          <a:p>
            <a:r>
              <a:rPr lang="fr-FR" sz="1400" dirty="0"/>
              <a:t>Observatoire</a:t>
            </a:r>
            <a:endParaRPr lang="de-DE" sz="1400" dirty="0"/>
          </a:p>
        </p:txBody>
      </p:sp>
      <p:sp>
        <p:nvSpPr>
          <p:cNvPr id="8" name="Rectangle 7">
            <a:extLst>
              <a:ext uri="{FF2B5EF4-FFF2-40B4-BE49-F238E27FC236}">
                <a16:creationId xmlns:a16="http://schemas.microsoft.com/office/drawing/2014/main" id="{EF8DFC0E-8AEE-49A4-BAF1-23B74B3E1A08}"/>
              </a:ext>
            </a:extLst>
          </p:cNvPr>
          <p:cNvSpPr/>
          <p:nvPr/>
        </p:nvSpPr>
        <p:spPr>
          <a:xfrm>
            <a:off x="57488" y="5852742"/>
            <a:ext cx="4745851" cy="369332"/>
          </a:xfrm>
          <a:prstGeom prst="rect">
            <a:avLst/>
          </a:prstGeom>
        </p:spPr>
        <p:txBody>
          <a:bodyPr wrap="none">
            <a:spAutoFit/>
          </a:bodyPr>
          <a:lstStyle/>
          <a:p>
            <a:r>
              <a:rPr lang="fr-FR" dirty="0">
                <a:hlinkClick r:id="rId4"/>
              </a:rPr>
              <a:t>https://franceuniversites.fr/dossier/patrimoine/</a:t>
            </a:r>
            <a:r>
              <a:rPr lang="fr-FR" dirty="0"/>
              <a:t> </a:t>
            </a:r>
          </a:p>
        </p:txBody>
      </p:sp>
      <p:sp>
        <p:nvSpPr>
          <p:cNvPr id="2" name="ZoneTexte 1">
            <a:extLst>
              <a:ext uri="{FF2B5EF4-FFF2-40B4-BE49-F238E27FC236}">
                <a16:creationId xmlns:a16="http://schemas.microsoft.com/office/drawing/2014/main" id="{88FC6111-7DDA-43D4-A498-946C4189D49E}"/>
              </a:ext>
            </a:extLst>
          </p:cNvPr>
          <p:cNvSpPr txBox="1"/>
          <p:nvPr/>
        </p:nvSpPr>
        <p:spPr>
          <a:xfrm>
            <a:off x="8625840" y="1127760"/>
            <a:ext cx="3081293" cy="646331"/>
          </a:xfrm>
          <a:prstGeom prst="rect">
            <a:avLst/>
          </a:prstGeom>
          <a:noFill/>
        </p:spPr>
        <p:txBody>
          <a:bodyPr wrap="none" rtlCol="0">
            <a:spAutoFit/>
          </a:bodyPr>
          <a:lstStyle/>
          <a:p>
            <a:r>
              <a:rPr lang="fr-FR" dirty="0"/>
              <a:t>Voir site France universités</a:t>
            </a:r>
          </a:p>
          <a:p>
            <a:endParaRPr lang="fr-FR" dirty="0"/>
          </a:p>
        </p:txBody>
      </p:sp>
      <p:sp>
        <p:nvSpPr>
          <p:cNvPr id="9" name="Ellipse 8">
            <a:extLst>
              <a:ext uri="{FF2B5EF4-FFF2-40B4-BE49-F238E27FC236}">
                <a16:creationId xmlns:a16="http://schemas.microsoft.com/office/drawing/2014/main" id="{81710C63-251F-4993-8640-E68FE60BFD29}"/>
              </a:ext>
            </a:extLst>
          </p:cNvPr>
          <p:cNvSpPr/>
          <p:nvPr/>
        </p:nvSpPr>
        <p:spPr>
          <a:xfrm>
            <a:off x="199117" y="11556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3072293"/>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637786-21FE-4E49-8836-8443F5CD1A85}"/>
              </a:ext>
            </a:extLst>
          </p:cNvPr>
          <p:cNvSpPr>
            <a:spLocks noGrp="1"/>
          </p:cNvSpPr>
          <p:nvPr>
            <p:ph type="title"/>
          </p:nvPr>
        </p:nvSpPr>
        <p:spPr/>
        <p:txBody>
          <a:bodyPr/>
          <a:lstStyle/>
          <a:p>
            <a:r>
              <a:rPr lang="fr-FR" dirty="0"/>
              <a:t>Stratégie de constitution pilote :15% du parc</a:t>
            </a:r>
          </a:p>
        </p:txBody>
      </p:sp>
      <p:pic>
        <p:nvPicPr>
          <p:cNvPr id="4" name="Image 3">
            <a:extLst>
              <a:ext uri="{FF2B5EF4-FFF2-40B4-BE49-F238E27FC236}">
                <a16:creationId xmlns:a16="http://schemas.microsoft.com/office/drawing/2014/main" id="{18D06707-99BF-45D2-9BA2-4AAB825394A3}"/>
              </a:ext>
            </a:extLst>
          </p:cNvPr>
          <p:cNvPicPr>
            <a:picLocks noChangeAspect="1"/>
          </p:cNvPicPr>
          <p:nvPr/>
        </p:nvPicPr>
        <p:blipFill>
          <a:blip r:embed="rId2"/>
          <a:stretch>
            <a:fillRect/>
          </a:stretch>
        </p:blipFill>
        <p:spPr>
          <a:xfrm>
            <a:off x="1670913" y="1212164"/>
            <a:ext cx="7303926" cy="4421028"/>
          </a:xfrm>
          <a:prstGeom prst="rect">
            <a:avLst/>
          </a:prstGeom>
        </p:spPr>
      </p:pic>
      <p:sp>
        <p:nvSpPr>
          <p:cNvPr id="5" name="ZoneTexte 4">
            <a:extLst>
              <a:ext uri="{FF2B5EF4-FFF2-40B4-BE49-F238E27FC236}">
                <a16:creationId xmlns:a16="http://schemas.microsoft.com/office/drawing/2014/main" id="{6A8EEA7D-6758-4F50-B146-C5B1576B68D4}"/>
              </a:ext>
            </a:extLst>
          </p:cNvPr>
          <p:cNvSpPr txBox="1"/>
          <p:nvPr/>
        </p:nvSpPr>
        <p:spPr>
          <a:xfrm>
            <a:off x="6322424" y="5721531"/>
            <a:ext cx="3659335" cy="369332"/>
          </a:xfrm>
          <a:prstGeom prst="rect">
            <a:avLst/>
          </a:prstGeom>
          <a:noFill/>
        </p:spPr>
        <p:txBody>
          <a:bodyPr wrap="none" rtlCol="0">
            <a:spAutoFit/>
          </a:bodyPr>
          <a:lstStyle/>
          <a:p>
            <a:r>
              <a:rPr lang="fr-FR" dirty="0"/>
              <a:t>Extrait note proposition CPU 09 2017</a:t>
            </a:r>
          </a:p>
        </p:txBody>
      </p:sp>
      <p:sp>
        <p:nvSpPr>
          <p:cNvPr id="6" name="ZoneTexte 5">
            <a:extLst>
              <a:ext uri="{FF2B5EF4-FFF2-40B4-BE49-F238E27FC236}">
                <a16:creationId xmlns:a16="http://schemas.microsoft.com/office/drawing/2014/main" id="{0F978FDD-4409-449F-81D7-E42390CD979C}"/>
              </a:ext>
            </a:extLst>
          </p:cNvPr>
          <p:cNvSpPr txBox="1"/>
          <p:nvPr/>
        </p:nvSpPr>
        <p:spPr>
          <a:xfrm>
            <a:off x="7863600" y="2558145"/>
            <a:ext cx="2624436" cy="1200329"/>
          </a:xfrm>
          <a:prstGeom prst="rect">
            <a:avLst/>
          </a:prstGeom>
          <a:noFill/>
        </p:spPr>
        <p:txBody>
          <a:bodyPr wrap="none" rtlCol="0">
            <a:spAutoFit/>
          </a:bodyPr>
          <a:lstStyle/>
          <a:p>
            <a:r>
              <a:rPr lang="fr-FR" dirty="0"/>
              <a:t>Approche simulation</a:t>
            </a:r>
          </a:p>
          <a:p>
            <a:r>
              <a:rPr lang="fr-FR" dirty="0"/>
              <a:t>7/8 tranches 12 à 15%</a:t>
            </a:r>
          </a:p>
          <a:p>
            <a:endParaRPr lang="fr-FR" dirty="0"/>
          </a:p>
          <a:p>
            <a:r>
              <a:rPr lang="fr-FR" dirty="0"/>
              <a:t>    Inaction en 2022 !</a:t>
            </a:r>
          </a:p>
        </p:txBody>
      </p:sp>
      <p:sp>
        <p:nvSpPr>
          <p:cNvPr id="7" name="ZoneTexte 6">
            <a:extLst>
              <a:ext uri="{FF2B5EF4-FFF2-40B4-BE49-F238E27FC236}">
                <a16:creationId xmlns:a16="http://schemas.microsoft.com/office/drawing/2014/main" id="{D467E996-01CE-46BE-8B17-CAE094FF8AF8}"/>
              </a:ext>
            </a:extLst>
          </p:cNvPr>
          <p:cNvSpPr txBox="1"/>
          <p:nvPr/>
        </p:nvSpPr>
        <p:spPr>
          <a:xfrm>
            <a:off x="1670912" y="4278056"/>
            <a:ext cx="1845313" cy="369332"/>
          </a:xfrm>
          <a:prstGeom prst="rect">
            <a:avLst/>
          </a:prstGeom>
          <a:noFill/>
        </p:spPr>
        <p:txBody>
          <a:bodyPr wrap="none" rtlCol="0">
            <a:spAutoFit/>
          </a:bodyPr>
          <a:lstStyle/>
          <a:p>
            <a:r>
              <a:rPr lang="fr-FR" dirty="0"/>
              <a:t>Initie , préfigure ?</a:t>
            </a:r>
          </a:p>
        </p:txBody>
      </p:sp>
      <p:sp>
        <p:nvSpPr>
          <p:cNvPr id="8" name="ZoneTexte 7">
            <a:extLst>
              <a:ext uri="{FF2B5EF4-FFF2-40B4-BE49-F238E27FC236}">
                <a16:creationId xmlns:a16="http://schemas.microsoft.com/office/drawing/2014/main" id="{005AA06A-B95E-4AD0-8C16-59A513A20A01}"/>
              </a:ext>
            </a:extLst>
          </p:cNvPr>
          <p:cNvSpPr txBox="1"/>
          <p:nvPr/>
        </p:nvSpPr>
        <p:spPr>
          <a:xfrm>
            <a:off x="2288641" y="4829775"/>
            <a:ext cx="1770934" cy="923330"/>
          </a:xfrm>
          <a:prstGeom prst="rect">
            <a:avLst/>
          </a:prstGeom>
          <a:noFill/>
        </p:spPr>
        <p:txBody>
          <a:bodyPr wrap="none" rtlCol="0">
            <a:spAutoFit/>
          </a:bodyPr>
          <a:lstStyle/>
          <a:p>
            <a:r>
              <a:rPr lang="fr-FR" dirty="0"/>
              <a:t>? Démonstrateur</a:t>
            </a:r>
          </a:p>
          <a:p>
            <a:endParaRPr lang="fr-FR" dirty="0"/>
          </a:p>
          <a:p>
            <a:r>
              <a:rPr lang="fr-FR" dirty="0"/>
              <a:t>?? Réplication</a:t>
            </a:r>
          </a:p>
        </p:txBody>
      </p:sp>
      <p:sp>
        <p:nvSpPr>
          <p:cNvPr id="9" name="Ellipse 8">
            <a:extLst>
              <a:ext uri="{FF2B5EF4-FFF2-40B4-BE49-F238E27FC236}">
                <a16:creationId xmlns:a16="http://schemas.microsoft.com/office/drawing/2014/main" id="{5A2CD1AC-8518-42FE-8633-431CB0995AB2}"/>
              </a:ext>
            </a:extLst>
          </p:cNvPr>
          <p:cNvSpPr/>
          <p:nvPr/>
        </p:nvSpPr>
        <p:spPr>
          <a:xfrm>
            <a:off x="199117" y="11556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3718480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24379-8E5E-4167-B188-D2E87A01D63C}"/>
              </a:ext>
            </a:extLst>
          </p:cNvPr>
          <p:cNvSpPr>
            <a:spLocks noGrp="1"/>
          </p:cNvSpPr>
          <p:nvPr>
            <p:ph type="title"/>
          </p:nvPr>
        </p:nvSpPr>
        <p:spPr/>
        <p:txBody>
          <a:bodyPr/>
          <a:lstStyle/>
          <a:p>
            <a:r>
              <a:rPr lang="fr-FR" dirty="0"/>
              <a:t>Esquisses sur quelques caractéristiques (10/15 mn)</a:t>
            </a:r>
          </a:p>
        </p:txBody>
      </p:sp>
      <p:sp>
        <p:nvSpPr>
          <p:cNvPr id="9" name="Espace réservé du contenu 8">
            <a:extLst>
              <a:ext uri="{FF2B5EF4-FFF2-40B4-BE49-F238E27FC236}">
                <a16:creationId xmlns:a16="http://schemas.microsoft.com/office/drawing/2014/main" id="{8A0CDF10-EF18-43EF-BDFD-31560D4F8A68}"/>
              </a:ext>
            </a:extLst>
          </p:cNvPr>
          <p:cNvSpPr>
            <a:spLocks noGrp="1"/>
          </p:cNvSpPr>
          <p:nvPr>
            <p:ph idx="1"/>
          </p:nvPr>
        </p:nvSpPr>
        <p:spPr>
          <a:xfrm>
            <a:off x="600325" y="1432531"/>
            <a:ext cx="11591675" cy="4555093"/>
          </a:xfrm>
        </p:spPr>
        <p:txBody>
          <a:bodyPr/>
          <a:lstStyle/>
          <a:p>
            <a:r>
              <a:rPr lang="fr-FR" dirty="0"/>
              <a:t>Caractériser à l’échelle de son patrimoine (faire Université dans la cité)</a:t>
            </a:r>
          </a:p>
          <a:p>
            <a:r>
              <a:rPr lang="fr-FR" dirty="0"/>
              <a:t>	- Inscription architecturale dans la cité ?</a:t>
            </a:r>
          </a:p>
          <a:p>
            <a:r>
              <a:rPr lang="fr-FR" dirty="0"/>
              <a:t>	- Comprendre le fonctionnement de l’existant ?</a:t>
            </a:r>
          </a:p>
          <a:p>
            <a:r>
              <a:rPr lang="fr-FR" dirty="0"/>
              <a:t>	- repérer les similitudes pour les réplications (Architecture et de méthodes)</a:t>
            </a:r>
            <a:br>
              <a:rPr lang="fr-FR" dirty="0"/>
            </a:br>
            <a:r>
              <a:rPr lang="fr-FR" dirty="0"/>
              <a:t>          pour des effets de massification (invariants) ?</a:t>
            </a:r>
          </a:p>
          <a:p>
            <a:r>
              <a:rPr lang="fr-FR" dirty="0"/>
              <a:t>Caractériser à l’échelle du budget de son Université, ….</a:t>
            </a:r>
          </a:p>
          <a:p>
            <a:r>
              <a:rPr lang="fr-FR" dirty="0"/>
              <a:t>	- Repérer les dettes de conception : coûts énergie, occupation, …</a:t>
            </a:r>
          </a:p>
          <a:p>
            <a:r>
              <a:rPr lang="fr-FR" dirty="0"/>
              <a:t>	- Ratio fluides / CAF ; Fluides / Ressources propres</a:t>
            </a:r>
          </a:p>
          <a:p>
            <a:r>
              <a:rPr lang="fr-FR" dirty="0"/>
              <a:t>	- Repérer les coûts de l’inaction</a:t>
            </a:r>
          </a:p>
          <a:p>
            <a:r>
              <a:rPr lang="fr-FR" dirty="0"/>
              <a:t> 	</a:t>
            </a:r>
          </a:p>
        </p:txBody>
      </p:sp>
    </p:spTree>
    <p:extLst>
      <p:ext uri="{BB962C8B-B14F-4D97-AF65-F5344CB8AC3E}">
        <p14:creationId xmlns:p14="http://schemas.microsoft.com/office/powerpoint/2010/main" val="4239106685"/>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pilote par établissement, en 2016, voir site France Universités</a:t>
            </a:r>
          </a:p>
        </p:txBody>
      </p:sp>
      <p:sp>
        <p:nvSpPr>
          <p:cNvPr id="4" name="Espace réservé du contenu 3"/>
          <p:cNvSpPr>
            <a:spLocks noGrp="1"/>
          </p:cNvSpPr>
          <p:nvPr>
            <p:ph idx="1"/>
          </p:nvPr>
        </p:nvSpPr>
        <p:spPr>
          <a:xfrm>
            <a:off x="1748287" y="1838018"/>
            <a:ext cx="2892723" cy="690871"/>
          </a:xfrm>
          <a:solidFill>
            <a:srgbClr val="003366"/>
          </a:solidFill>
        </p:spPr>
        <p:txBody>
          <a:bodyPr anchor="ctr"/>
          <a:lstStyle/>
          <a:p>
            <a:pPr algn="ctr"/>
            <a:r>
              <a:rPr lang="fr-FR" sz="1400" b="1" dirty="0">
                <a:solidFill>
                  <a:schemeClr val="bg1"/>
                </a:solidFill>
              </a:rPr>
              <a:t>Etat des lieux initial à l’échelle </a:t>
            </a:r>
            <a:br>
              <a:rPr lang="fr-FR" sz="1400" b="1" dirty="0">
                <a:solidFill>
                  <a:schemeClr val="bg1"/>
                </a:solidFill>
              </a:rPr>
            </a:br>
            <a:r>
              <a:rPr lang="fr-FR" sz="1400" b="1" dirty="0">
                <a:solidFill>
                  <a:schemeClr val="bg1"/>
                </a:solidFill>
              </a:rPr>
              <a:t>de l’université</a:t>
            </a:r>
          </a:p>
        </p:txBody>
      </p:sp>
      <p:sp>
        <p:nvSpPr>
          <p:cNvPr id="10" name="Rectangle 9"/>
          <p:cNvSpPr/>
          <p:nvPr/>
        </p:nvSpPr>
        <p:spPr>
          <a:xfrm>
            <a:off x="4701395" y="1838018"/>
            <a:ext cx="2892724" cy="690872"/>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t>Présentation des enjeux et </a:t>
            </a:r>
            <a:br>
              <a:rPr lang="fr-FR" sz="1400" b="1" dirty="0"/>
            </a:br>
            <a:r>
              <a:rPr lang="fr-FR" sz="1400" b="1" dirty="0"/>
              <a:t>du contexte du pilote</a:t>
            </a:r>
          </a:p>
        </p:txBody>
      </p:sp>
      <p:sp>
        <p:nvSpPr>
          <p:cNvPr id="11" name="Rectangle 10"/>
          <p:cNvSpPr/>
          <p:nvPr/>
        </p:nvSpPr>
        <p:spPr>
          <a:xfrm>
            <a:off x="7654506" y="1845673"/>
            <a:ext cx="2892723" cy="690872"/>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t>Description du pilote</a:t>
            </a:r>
          </a:p>
        </p:txBody>
      </p:sp>
      <p:sp>
        <p:nvSpPr>
          <p:cNvPr id="14" name="ZoneTexte 13"/>
          <p:cNvSpPr txBox="1"/>
          <p:nvPr/>
        </p:nvSpPr>
        <p:spPr>
          <a:xfrm>
            <a:off x="1748286" y="2590723"/>
            <a:ext cx="2892723" cy="3631763"/>
          </a:xfrm>
          <a:prstGeom prst="rect">
            <a:avLst/>
          </a:prstGeom>
          <a:noFill/>
        </p:spPr>
        <p:txBody>
          <a:bodyPr wrap="square" rtlCol="0">
            <a:spAutoFit/>
          </a:bodyPr>
          <a:lstStyle/>
          <a:p>
            <a:pPr algn="just"/>
            <a:r>
              <a:rPr lang="fr-FR" sz="1000" b="1" dirty="0">
                <a:solidFill>
                  <a:schemeClr val="tx2"/>
                </a:solidFill>
              </a:rPr>
              <a:t>Etat des lieux</a:t>
            </a:r>
          </a:p>
          <a:p>
            <a:pPr marL="171450" indent="-171450" algn="just">
              <a:buFont typeface="Symbol" panose="05050102010706020507" pitchFamily="18" charset="2"/>
              <a:buChar char=""/>
            </a:pPr>
            <a:r>
              <a:rPr lang="fr-FR" sz="1000" dirty="0"/>
              <a:t>Précise la  présence de éléments de cadrage : </a:t>
            </a:r>
          </a:p>
          <a:p>
            <a:pPr algn="just"/>
            <a:r>
              <a:rPr lang="fr-FR" sz="1000" dirty="0"/>
              <a:t>	Éléments partiellement réalisés ou en cours</a:t>
            </a:r>
          </a:p>
          <a:p>
            <a:pPr algn="just"/>
            <a:r>
              <a:rPr lang="fr-FR" sz="1000" dirty="0"/>
              <a:t>	Éléments finalisés</a:t>
            </a:r>
          </a:p>
          <a:p>
            <a:pPr algn="just"/>
            <a:endParaRPr lang="fr-FR" sz="1000" b="1" dirty="0">
              <a:solidFill>
                <a:schemeClr val="tx2"/>
              </a:solidFill>
            </a:endParaRPr>
          </a:p>
          <a:p>
            <a:pPr algn="just"/>
            <a:r>
              <a:rPr lang="fr-FR" sz="1000" b="1" dirty="0">
                <a:solidFill>
                  <a:schemeClr val="tx2"/>
                </a:solidFill>
              </a:rPr>
              <a:t>Indicateurs de performance Université</a:t>
            </a:r>
          </a:p>
          <a:p>
            <a:pPr marL="171450" indent="-171450" algn="just">
              <a:buFont typeface="Symbol" panose="05050102010706020507" pitchFamily="18" charset="2"/>
              <a:buChar char=""/>
            </a:pPr>
            <a:r>
              <a:rPr lang="fr-FR" sz="1000" dirty="0"/>
              <a:t>Qualifient l’état initial à l’échelle du parc complet de l’Université ou de l’ensemble des universités d’une COMUE</a:t>
            </a:r>
          </a:p>
          <a:p>
            <a:pPr algn="just"/>
            <a:endParaRPr lang="fr-FR" sz="1000" dirty="0"/>
          </a:p>
          <a:p>
            <a:pPr algn="just"/>
            <a:r>
              <a:rPr lang="fr-FR" sz="1000" b="1" dirty="0">
                <a:solidFill>
                  <a:schemeClr val="tx2"/>
                </a:solidFill>
              </a:rPr>
              <a:t>Axes déjà engagés par l’Université</a:t>
            </a:r>
          </a:p>
          <a:p>
            <a:pPr algn="just"/>
            <a:r>
              <a:rPr lang="fr-FR" sz="1000" dirty="0"/>
              <a:t>Chaque axe est évalué au regard des actions déjà mises en œuvre dans l’établissement</a:t>
            </a:r>
          </a:p>
          <a:p>
            <a:pPr marL="171450" indent="-171450" algn="just">
              <a:buFont typeface="Symbol" panose="05050102010706020507" pitchFamily="18" charset="2"/>
              <a:buChar char=""/>
            </a:pPr>
            <a:r>
              <a:rPr lang="fr-FR" sz="1000" dirty="0"/>
              <a:t>0 : pas d’action spécifique engagée</a:t>
            </a:r>
          </a:p>
          <a:p>
            <a:pPr marL="171450" indent="-171450" algn="just">
              <a:buFont typeface="Symbol" panose="05050102010706020507" pitchFamily="18" charset="2"/>
              <a:buChar char=""/>
            </a:pPr>
            <a:r>
              <a:rPr lang="fr-FR" sz="1000" dirty="0"/>
              <a:t>1 : actions ponctuelles, ou actions mises en œuvre partiellement</a:t>
            </a:r>
          </a:p>
          <a:p>
            <a:pPr marL="171450" indent="-171450" algn="just">
              <a:buFont typeface="Symbol" panose="05050102010706020507" pitchFamily="18" charset="2"/>
              <a:buChar char=""/>
            </a:pPr>
            <a:r>
              <a:rPr lang="fr-FR" sz="1000" dirty="0"/>
              <a:t>2 : actions mises en œuvre sur l’ensemble du parc</a:t>
            </a:r>
          </a:p>
          <a:p>
            <a:pPr algn="just"/>
            <a:endParaRPr lang="fr-FR" sz="1000" b="1" dirty="0">
              <a:solidFill>
                <a:schemeClr val="tx2"/>
              </a:solidFill>
            </a:endParaRPr>
          </a:p>
          <a:p>
            <a:pPr algn="just"/>
            <a:endParaRPr lang="fr-FR" sz="1000" dirty="0"/>
          </a:p>
        </p:txBody>
      </p:sp>
      <p:pic>
        <p:nvPicPr>
          <p:cNvPr id="15" name="Image 14"/>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r="8972" b="50806"/>
          <a:stretch/>
        </p:blipFill>
        <p:spPr>
          <a:xfrm>
            <a:off x="1915827" y="3109823"/>
            <a:ext cx="243046" cy="131348"/>
          </a:xfrm>
          <a:prstGeom prst="rect">
            <a:avLst/>
          </a:prstGeom>
        </p:spPr>
      </p:pic>
      <p:pic>
        <p:nvPicPr>
          <p:cNvPr id="16" name="Image 15"/>
          <p:cNvPicPr>
            <a:picLocks noChangeAspect="1"/>
          </p:cNvPicPr>
          <p:nvPr/>
        </p:nvPicPr>
        <p:blipFill rotWithShape="1">
          <a:blip r:embed="rId2">
            <a:extLst>
              <a:ext uri="{28A0092B-C50C-407E-A947-70E740481C1C}">
                <a14:useLocalDpi xmlns:a14="http://schemas.microsoft.com/office/drawing/2010/main" val="0"/>
              </a:ext>
            </a:extLst>
          </a:blip>
          <a:srcRect r="8972" b="50806"/>
          <a:stretch/>
        </p:blipFill>
        <p:spPr>
          <a:xfrm>
            <a:off x="1915827" y="3417037"/>
            <a:ext cx="243046" cy="131348"/>
          </a:xfrm>
          <a:prstGeom prst="rect">
            <a:avLst/>
          </a:prstGeom>
        </p:spPr>
      </p:pic>
      <p:sp>
        <p:nvSpPr>
          <p:cNvPr id="17" name="ZoneTexte 16"/>
          <p:cNvSpPr txBox="1"/>
          <p:nvPr/>
        </p:nvSpPr>
        <p:spPr>
          <a:xfrm>
            <a:off x="4701396" y="2590722"/>
            <a:ext cx="2892723" cy="1938992"/>
          </a:xfrm>
          <a:prstGeom prst="rect">
            <a:avLst/>
          </a:prstGeom>
          <a:noFill/>
        </p:spPr>
        <p:txBody>
          <a:bodyPr wrap="square" rtlCol="0">
            <a:spAutoFit/>
          </a:bodyPr>
          <a:lstStyle/>
          <a:p>
            <a:pPr marL="171450" indent="-171450">
              <a:buFont typeface="Symbol" panose="05050102010706020507" pitchFamily="18" charset="2"/>
              <a:buChar char=""/>
            </a:pPr>
            <a:r>
              <a:rPr lang="fr-FR" sz="1000" dirty="0"/>
              <a:t>Précise le contexte à l’échelle nationale, locale, etc…</a:t>
            </a:r>
          </a:p>
          <a:p>
            <a:pPr marL="171450" indent="-171450">
              <a:buFont typeface="Symbol" panose="05050102010706020507" pitchFamily="18" charset="2"/>
              <a:buChar char=""/>
            </a:pPr>
            <a:endParaRPr lang="fr-FR" sz="1000" dirty="0"/>
          </a:p>
          <a:p>
            <a:pPr marL="171450" indent="-171450">
              <a:buFont typeface="Symbol" panose="05050102010706020507" pitchFamily="18" charset="2"/>
              <a:buChar char=""/>
            </a:pPr>
            <a:r>
              <a:rPr lang="fr-FR" sz="1000" dirty="0"/>
              <a:t>Présente les défis sociétaux et économiques que l’Université doit relever dans ce cadre</a:t>
            </a:r>
          </a:p>
          <a:p>
            <a:pPr marL="171450" indent="-171450">
              <a:buFont typeface="Symbol" panose="05050102010706020507" pitchFamily="18" charset="2"/>
              <a:buChar char=""/>
            </a:pPr>
            <a:endParaRPr lang="fr-FR" sz="1000" dirty="0"/>
          </a:p>
          <a:p>
            <a:pPr marL="171450" indent="-171450">
              <a:buFont typeface="Symbol" panose="05050102010706020507" pitchFamily="18" charset="2"/>
              <a:buChar char=""/>
            </a:pPr>
            <a:r>
              <a:rPr lang="fr-FR" sz="1000" dirty="0"/>
              <a:t>Détaille les objectifs et perspectives à atteindre par le pilote</a:t>
            </a:r>
          </a:p>
          <a:p>
            <a:pPr marL="171450" indent="-171450">
              <a:buFont typeface="Symbol" panose="05050102010706020507" pitchFamily="18" charset="2"/>
              <a:buChar char=""/>
            </a:pPr>
            <a:endParaRPr lang="fr-FR" sz="1000" b="1" dirty="0">
              <a:solidFill>
                <a:schemeClr val="tx2"/>
              </a:solidFill>
            </a:endParaRPr>
          </a:p>
          <a:p>
            <a:endParaRPr lang="fr-FR" sz="1000" b="1" dirty="0">
              <a:solidFill>
                <a:schemeClr val="tx2"/>
              </a:solidFill>
            </a:endParaRPr>
          </a:p>
          <a:p>
            <a:endParaRPr lang="fr-FR" sz="1000" dirty="0"/>
          </a:p>
        </p:txBody>
      </p:sp>
      <p:sp>
        <p:nvSpPr>
          <p:cNvPr id="18" name="ZoneTexte 17"/>
          <p:cNvSpPr txBox="1"/>
          <p:nvPr/>
        </p:nvSpPr>
        <p:spPr>
          <a:xfrm>
            <a:off x="7654505" y="2590722"/>
            <a:ext cx="2892725" cy="3785652"/>
          </a:xfrm>
          <a:prstGeom prst="rect">
            <a:avLst/>
          </a:prstGeom>
          <a:noFill/>
        </p:spPr>
        <p:txBody>
          <a:bodyPr wrap="square" rtlCol="0">
            <a:spAutoFit/>
          </a:bodyPr>
          <a:lstStyle/>
          <a:p>
            <a:pPr algn="just"/>
            <a:r>
              <a:rPr lang="fr-FR" sz="1000" b="1" dirty="0">
                <a:solidFill>
                  <a:schemeClr val="tx2"/>
                </a:solidFill>
              </a:rPr>
              <a:t>Description du pilote</a:t>
            </a:r>
          </a:p>
          <a:p>
            <a:pPr marL="171450" indent="-171450" algn="just">
              <a:buFont typeface="Symbol" panose="05050102010706020507" pitchFamily="18" charset="2"/>
              <a:buChar char=""/>
            </a:pPr>
            <a:r>
              <a:rPr lang="fr-FR" sz="1000" dirty="0"/>
              <a:t>Détaille les travaux envisagés</a:t>
            </a:r>
          </a:p>
          <a:p>
            <a:pPr marL="171450" indent="-171450" algn="just">
              <a:buFont typeface="Symbol" panose="05050102010706020507" pitchFamily="18" charset="2"/>
              <a:buChar char=""/>
            </a:pPr>
            <a:r>
              <a:rPr lang="fr-FR" sz="1000" dirty="0"/>
              <a:t>Précise les éléments à l’échelle d’un bâtiment et les travaux transverses pouvant concerner l’ensemble du parc</a:t>
            </a:r>
          </a:p>
          <a:p>
            <a:pPr algn="just"/>
            <a:endParaRPr lang="fr-FR" sz="1000" b="1" dirty="0">
              <a:solidFill>
                <a:schemeClr val="tx2"/>
              </a:solidFill>
            </a:endParaRPr>
          </a:p>
          <a:p>
            <a:pPr algn="just"/>
            <a:r>
              <a:rPr lang="fr-FR" sz="1000" b="1" dirty="0">
                <a:solidFill>
                  <a:schemeClr val="tx2"/>
                </a:solidFill>
              </a:rPr>
              <a:t>Indicateurs de performance cible</a:t>
            </a:r>
          </a:p>
          <a:p>
            <a:pPr marL="171450" indent="-171450" algn="just">
              <a:buFont typeface="Symbol" panose="05050102010706020507" pitchFamily="18" charset="2"/>
              <a:buChar char=""/>
            </a:pPr>
            <a:r>
              <a:rPr lang="fr-FR" sz="1000" dirty="0"/>
              <a:t>Niveaux de consommations et émissions CO2 attendus après travaux</a:t>
            </a:r>
          </a:p>
          <a:p>
            <a:pPr marL="171450" indent="-171450" algn="just">
              <a:buFont typeface="Symbol" panose="05050102010706020507" pitchFamily="18" charset="2"/>
              <a:buChar char=""/>
            </a:pPr>
            <a:r>
              <a:rPr lang="fr-FR" sz="1000" dirty="0"/>
              <a:t>Économies générées par le projet</a:t>
            </a:r>
          </a:p>
          <a:p>
            <a:pPr algn="just"/>
            <a:endParaRPr lang="fr-FR" sz="1000" dirty="0"/>
          </a:p>
          <a:p>
            <a:pPr algn="just"/>
            <a:r>
              <a:rPr lang="fr-FR" sz="1000" b="1" dirty="0">
                <a:solidFill>
                  <a:schemeClr val="tx2"/>
                </a:solidFill>
              </a:rPr>
              <a:t>Axes et avancement du pilote</a:t>
            </a:r>
          </a:p>
          <a:p>
            <a:pPr marL="171450" indent="-171450" algn="just">
              <a:buFont typeface="Symbol" panose="05050102010706020507" pitchFamily="18" charset="2"/>
              <a:buChar char=""/>
            </a:pPr>
            <a:r>
              <a:rPr lang="fr-FR" sz="1000" dirty="0"/>
              <a:t>Précise les axes spécifiquement traités dans le cadre du pilote ; peuvent être complémentaires avec les axes engagés par l’université, ou s’inscrire dans la même trajectoire.</a:t>
            </a:r>
          </a:p>
          <a:p>
            <a:pPr algn="just"/>
            <a:endParaRPr lang="fr-FR" sz="1000" b="1" dirty="0">
              <a:solidFill>
                <a:schemeClr val="tx2"/>
              </a:solidFill>
            </a:endParaRPr>
          </a:p>
          <a:p>
            <a:pPr algn="just"/>
            <a:r>
              <a:rPr lang="fr-FR" sz="1000" b="1" dirty="0">
                <a:solidFill>
                  <a:schemeClr val="tx2"/>
                </a:solidFill>
              </a:rPr>
              <a:t>Externalités positives</a:t>
            </a:r>
          </a:p>
          <a:p>
            <a:pPr marL="171450" indent="-171450" algn="just">
              <a:buFont typeface="Symbol" panose="05050102010706020507" pitchFamily="18" charset="2"/>
              <a:buChar char=""/>
            </a:pPr>
            <a:r>
              <a:rPr lang="fr-FR" sz="1000" dirty="0"/>
              <a:t>Met en évidence les bénéfices induits par le pilote (améliorations de l’usage, partenariats, liens avec la recherche, le territoire, la biodiversité…)</a:t>
            </a:r>
          </a:p>
          <a:p>
            <a:pPr algn="just"/>
            <a:endParaRPr lang="fr-FR" sz="1000" dirty="0"/>
          </a:p>
        </p:txBody>
      </p:sp>
      <p:sp>
        <p:nvSpPr>
          <p:cNvPr id="19" name="ZoneTexte 18"/>
          <p:cNvSpPr txBox="1"/>
          <p:nvPr/>
        </p:nvSpPr>
        <p:spPr>
          <a:xfrm>
            <a:off x="1748287" y="1135510"/>
            <a:ext cx="8798942" cy="646331"/>
          </a:xfrm>
          <a:prstGeom prst="rect">
            <a:avLst/>
          </a:prstGeom>
          <a:noFill/>
        </p:spPr>
        <p:txBody>
          <a:bodyPr wrap="square" rtlCol="0">
            <a:spAutoFit/>
          </a:bodyPr>
          <a:lstStyle/>
          <a:p>
            <a:pPr algn="just"/>
            <a:r>
              <a:rPr lang="fr-FR" sz="1200" dirty="0"/>
              <a:t>Le détail du projet est présenté par établissement et détaille un état des lieux qualitatif et quantitatif de la performance énergétique des campus, les enjeux locaux du pilote proposé, et les objectifs cibles du projet de chaque établissement.</a:t>
            </a:r>
          </a:p>
        </p:txBody>
      </p:sp>
      <p:sp>
        <p:nvSpPr>
          <p:cNvPr id="12" name="Ellipse 11">
            <a:extLst>
              <a:ext uri="{FF2B5EF4-FFF2-40B4-BE49-F238E27FC236}">
                <a16:creationId xmlns:a16="http://schemas.microsoft.com/office/drawing/2014/main" id="{6FF68E2F-7593-40D1-95E4-A5C61B5B41E3}"/>
              </a:ext>
            </a:extLst>
          </p:cNvPr>
          <p:cNvSpPr/>
          <p:nvPr/>
        </p:nvSpPr>
        <p:spPr>
          <a:xfrm>
            <a:off x="199117" y="11556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28527448"/>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Des caractéristiques à atteindre</a:t>
            </a:r>
          </a:p>
        </p:txBody>
      </p:sp>
      <p:sp>
        <p:nvSpPr>
          <p:cNvPr id="3" name="Espace réservé du contenu 2"/>
          <p:cNvSpPr>
            <a:spLocks noGrp="1"/>
          </p:cNvSpPr>
          <p:nvPr>
            <p:ph sz="quarter" idx="10"/>
          </p:nvPr>
        </p:nvSpPr>
        <p:spPr>
          <a:xfrm>
            <a:off x="527381" y="1220754"/>
            <a:ext cx="11874169" cy="4896412"/>
          </a:xfrm>
        </p:spPr>
        <p:txBody>
          <a:bodyPr/>
          <a:lstStyle/>
          <a:p>
            <a:pPr marL="0" indent="0">
              <a:buNone/>
            </a:pPr>
            <a:r>
              <a:rPr lang="fr-FR" dirty="0">
                <a:solidFill>
                  <a:srgbClr val="FF0000"/>
                </a:solidFill>
              </a:rPr>
              <a:t>1.   Une enveloppe et des équipements performants (Facteur 4)</a:t>
            </a:r>
          </a:p>
          <a:p>
            <a:pPr marL="609585" indent="-609585">
              <a:buAutoNum type="arabicPeriod" startAt="4"/>
            </a:pPr>
            <a:r>
              <a:rPr lang="fr-FR" dirty="0">
                <a:solidFill>
                  <a:srgbClr val="FF0000"/>
                </a:solidFill>
              </a:rPr>
              <a:t>Une infrastructure mobilière reconfigurable (flexibilité)</a:t>
            </a:r>
          </a:p>
          <a:p>
            <a:pPr marL="609585" indent="-609585">
              <a:buAutoNum type="arabicPeriod" startAt="4"/>
            </a:pPr>
            <a:r>
              <a:rPr lang="fr-FR" dirty="0">
                <a:solidFill>
                  <a:srgbClr val="FF0000"/>
                </a:solidFill>
              </a:rPr>
              <a:t>Des réseaux énergétiques </a:t>
            </a:r>
            <a:r>
              <a:rPr lang="fr-FR" dirty="0" err="1">
                <a:solidFill>
                  <a:srgbClr val="FF0000"/>
                </a:solidFill>
              </a:rPr>
              <a:t>décarbonés</a:t>
            </a:r>
            <a:r>
              <a:rPr lang="fr-FR" dirty="0">
                <a:solidFill>
                  <a:srgbClr val="FF0000"/>
                </a:solidFill>
              </a:rPr>
              <a:t>, (partage et </a:t>
            </a:r>
            <a:r>
              <a:rPr lang="fr-FR" dirty="0" err="1">
                <a:solidFill>
                  <a:srgbClr val="FF0000"/>
                </a:solidFill>
              </a:rPr>
              <a:t>autoconso</a:t>
            </a:r>
            <a:r>
              <a:rPr lang="fr-FR" dirty="0">
                <a:solidFill>
                  <a:srgbClr val="FF0000"/>
                </a:solidFill>
              </a:rPr>
              <a:t>.)</a:t>
            </a:r>
          </a:p>
          <a:p>
            <a:pPr marL="609585" indent="-609585">
              <a:buAutoNum type="arabicPeriod" startAt="2"/>
            </a:pPr>
            <a:r>
              <a:rPr lang="fr-FR" dirty="0"/>
              <a:t>Une offre de mobilité adaptée à l’activité (incluant télé travail ..)</a:t>
            </a:r>
          </a:p>
          <a:p>
            <a:pPr marL="0" indent="0">
              <a:buNone/>
            </a:pPr>
            <a:r>
              <a:rPr lang="fr-FR" dirty="0"/>
              <a:t>3.   Des plate formes de laboratoire et une infrastructure numérique économes en énergie (cœur des activités universitaires/ Fonctionnel)</a:t>
            </a:r>
          </a:p>
          <a:p>
            <a:pPr marL="609585" indent="-609585">
              <a:buAutoNum type="arabicPeriod" startAt="6"/>
            </a:pPr>
            <a:r>
              <a:rPr lang="fr-FR" dirty="0">
                <a:solidFill>
                  <a:schemeClr val="tx2">
                    <a:lumMod val="60000"/>
                    <a:lumOff val="40000"/>
                  </a:schemeClr>
                </a:solidFill>
              </a:rPr>
              <a:t>Une communauté universitaire impliquée</a:t>
            </a:r>
          </a:p>
          <a:p>
            <a:pPr marL="609585" indent="-609585">
              <a:buAutoNum type="arabicPeriod" startAt="6"/>
            </a:pPr>
            <a:r>
              <a:rPr lang="fr-FR" dirty="0">
                <a:solidFill>
                  <a:srgbClr val="0CAC04"/>
                </a:solidFill>
              </a:rPr>
              <a:t>Un pilotage garant de la performance globale (technique, organisationnelle et économique,  (modèle de financement))</a:t>
            </a:r>
          </a:p>
        </p:txBody>
      </p:sp>
      <p:sp>
        <p:nvSpPr>
          <p:cNvPr id="4" name="Espace réservé du numéro de diapositive 4"/>
          <p:cNvSpPr>
            <a:spLocks noGrp="1"/>
          </p:cNvSpPr>
          <p:nvPr>
            <p:ph type="sldNum" sz="quarter" idx="4"/>
          </p:nvPr>
        </p:nvSpPr>
        <p:spPr>
          <a:xfrm>
            <a:off x="8976320" y="6309320"/>
            <a:ext cx="1312333" cy="364067"/>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D352A86-3593-4E21-AAF6-80702D7074AD}" type="slidenum">
              <a:rPr kumimoji="0" lang="fr-FR" sz="2400" b="0" i="0" u="none" strike="noStrike" kern="1200" cap="none" spc="0" normalizeH="0" baseline="0" noProof="0">
                <a:ln>
                  <a:noFill/>
                </a:ln>
                <a:solidFill>
                  <a:prstClr val="black"/>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51</a:t>
            </a:fld>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B5499B5B-7C11-4253-902F-9E28371EDB2F}"/>
              </a:ext>
            </a:extLst>
          </p:cNvPr>
          <p:cNvSpPr txBox="1"/>
          <p:nvPr/>
        </p:nvSpPr>
        <p:spPr>
          <a:xfrm>
            <a:off x="10091351" y="304800"/>
            <a:ext cx="2008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Nov</a:t>
            </a:r>
            <a:r>
              <a:rPr kumimoji="0" lang="fr-FR" sz="1800" b="0" i="0" u="none" strike="noStrike" kern="1200" cap="none" spc="0" normalizeH="0" baseline="0" noProof="0" dirty="0">
                <a:ln>
                  <a:noFill/>
                </a:ln>
                <a:solidFill>
                  <a:prstClr val="black"/>
                </a:solidFill>
                <a:effectLst/>
                <a:uLnTx/>
                <a:uFillTx/>
                <a:latin typeface="Calibri"/>
                <a:ea typeface="+mn-ea"/>
                <a:cs typeface="+mn-cs"/>
              </a:rPr>
              <a:t> 2019 /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Batimat</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Ellipse 5">
            <a:extLst>
              <a:ext uri="{FF2B5EF4-FFF2-40B4-BE49-F238E27FC236}">
                <a16:creationId xmlns:a16="http://schemas.microsoft.com/office/drawing/2014/main" id="{1056285E-705D-4FC0-9D87-6275731792F2}"/>
              </a:ext>
            </a:extLst>
          </p:cNvPr>
          <p:cNvSpPr/>
          <p:nvPr/>
        </p:nvSpPr>
        <p:spPr>
          <a:xfrm>
            <a:off x="199117" y="1155650"/>
            <a:ext cx="285750" cy="295275"/>
          </a:xfrm>
          <a:prstGeom prst="ellipse">
            <a:avLst/>
          </a:prstGeom>
          <a:gradFill rotWithShape="1">
            <a:gsLst>
              <a:gs pos="0">
                <a:srgbClr val="ABC100">
                  <a:tint val="100000"/>
                  <a:shade val="100000"/>
                  <a:satMod val="130000"/>
                </a:srgbClr>
              </a:gs>
              <a:gs pos="100000">
                <a:srgbClr val="ABC100">
                  <a:tint val="50000"/>
                  <a:shade val="100000"/>
                  <a:satMod val="350000"/>
                </a:srgbClr>
              </a:gs>
            </a:gsLst>
            <a:lin ang="16200000" scaled="0"/>
          </a:gra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98751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Des caractéristiques à atteindre</a:t>
            </a:r>
          </a:p>
        </p:txBody>
      </p:sp>
      <p:sp>
        <p:nvSpPr>
          <p:cNvPr id="3" name="Espace réservé du contenu 2"/>
          <p:cNvSpPr>
            <a:spLocks noGrp="1"/>
          </p:cNvSpPr>
          <p:nvPr>
            <p:ph sz="quarter" idx="10"/>
          </p:nvPr>
        </p:nvSpPr>
        <p:spPr/>
        <p:txBody>
          <a:bodyPr/>
          <a:lstStyle/>
          <a:p>
            <a:pPr marL="0" indent="0">
              <a:buNone/>
            </a:pPr>
            <a:r>
              <a:rPr lang="fr-FR" dirty="0">
                <a:solidFill>
                  <a:srgbClr val="FF0000"/>
                </a:solidFill>
              </a:rPr>
              <a:t>1.   Une enveloppe et des équipements performants (Facteur 4)</a:t>
            </a:r>
          </a:p>
          <a:p>
            <a:pPr marL="609585" indent="-609585">
              <a:buAutoNum type="arabicPeriod" startAt="4"/>
            </a:pPr>
            <a:r>
              <a:rPr lang="fr-FR" dirty="0">
                <a:solidFill>
                  <a:srgbClr val="FF0000"/>
                </a:solidFill>
              </a:rPr>
              <a:t>Une infrastructure mobilière reconfigurable (flexibilité)</a:t>
            </a:r>
          </a:p>
          <a:p>
            <a:pPr marL="609585" indent="-609585">
              <a:buAutoNum type="arabicPeriod" startAt="4"/>
            </a:pPr>
            <a:r>
              <a:rPr lang="fr-FR" dirty="0">
                <a:solidFill>
                  <a:srgbClr val="FF0000"/>
                </a:solidFill>
              </a:rPr>
              <a:t>Des réseaux énergétiques </a:t>
            </a:r>
            <a:r>
              <a:rPr lang="fr-FR" dirty="0" err="1">
                <a:solidFill>
                  <a:srgbClr val="FF0000"/>
                </a:solidFill>
              </a:rPr>
              <a:t>décarbonés</a:t>
            </a:r>
            <a:r>
              <a:rPr lang="fr-FR" dirty="0">
                <a:solidFill>
                  <a:srgbClr val="FF0000"/>
                </a:solidFill>
              </a:rPr>
              <a:t>, (partage et </a:t>
            </a:r>
            <a:r>
              <a:rPr lang="fr-FR" dirty="0" err="1">
                <a:solidFill>
                  <a:srgbClr val="FF0000"/>
                </a:solidFill>
              </a:rPr>
              <a:t>autoconso</a:t>
            </a:r>
            <a:r>
              <a:rPr lang="fr-FR" dirty="0">
                <a:solidFill>
                  <a:srgbClr val="FF0000"/>
                </a:solidFill>
              </a:rPr>
              <a:t>.)</a:t>
            </a:r>
          </a:p>
          <a:p>
            <a:pPr marL="609585" indent="-609585">
              <a:buAutoNum type="arabicPeriod" startAt="2"/>
            </a:pPr>
            <a:r>
              <a:rPr lang="fr-FR" dirty="0"/>
              <a:t>Une offre de mobilité adaptée à l’activité (incluant télé travail ..)</a:t>
            </a:r>
          </a:p>
          <a:p>
            <a:pPr marL="0" indent="0">
              <a:buNone/>
            </a:pPr>
            <a:r>
              <a:rPr lang="fr-FR" dirty="0"/>
              <a:t>3.   Des plate formes de laboratoire et une infrastructure numérique économes en énergie (cœur des activités universitaires)</a:t>
            </a:r>
          </a:p>
          <a:p>
            <a:pPr marL="609585" indent="-609585">
              <a:buAutoNum type="arabicPeriod" startAt="6"/>
            </a:pPr>
            <a:r>
              <a:rPr lang="fr-FR" dirty="0">
                <a:solidFill>
                  <a:schemeClr val="tx2">
                    <a:lumMod val="60000"/>
                    <a:lumOff val="40000"/>
                  </a:schemeClr>
                </a:solidFill>
              </a:rPr>
              <a:t>Une communauté universitaire impliquée</a:t>
            </a:r>
          </a:p>
          <a:p>
            <a:pPr marL="609585" indent="-609585">
              <a:buAutoNum type="arabicPeriod" startAt="6"/>
            </a:pPr>
            <a:r>
              <a:rPr lang="fr-FR" dirty="0">
                <a:solidFill>
                  <a:srgbClr val="0CAC04"/>
                </a:solidFill>
              </a:rPr>
              <a:t>Un pilotage garant de la performance globale (technique et économique  (modèle de financement))</a:t>
            </a:r>
          </a:p>
        </p:txBody>
      </p:sp>
      <p:sp>
        <p:nvSpPr>
          <p:cNvPr id="4" name="ZoneTexte 3"/>
          <p:cNvSpPr txBox="1"/>
          <p:nvPr/>
        </p:nvSpPr>
        <p:spPr>
          <a:xfrm rot="20329442">
            <a:off x="6434309" y="1614451"/>
            <a:ext cx="4634281" cy="1938992"/>
          </a:xfrm>
          <a:prstGeom prst="rect">
            <a:avLst/>
          </a:prstGeom>
          <a:solidFill>
            <a:schemeClr val="bg1">
              <a:alpha val="85000"/>
            </a:schemeClr>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prstClr val="black"/>
                </a:solidFill>
                <a:effectLst/>
                <a:uLnTx/>
                <a:uFillTx/>
                <a:latin typeface="Calibri"/>
                <a:ea typeface="+mn-ea"/>
                <a:cs typeface="+mn-cs"/>
              </a:rPr>
              <a:t>Industriels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black"/>
                </a:solidFill>
                <a:effectLst/>
                <a:uLnTx/>
                <a:uFillTx/>
                <a:latin typeface="Calibri"/>
                <a:ea typeface="+mn-ea"/>
                <a:cs typeface="+mn-cs"/>
              </a:rPr>
              <a:t>Livre Blanc CSF 05/24</a:t>
            </a:r>
            <a:endParaRPr kumimoji="0" lang="fr-F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ZoneTexte 4"/>
          <p:cNvSpPr txBox="1"/>
          <p:nvPr/>
        </p:nvSpPr>
        <p:spPr>
          <a:xfrm rot="20329442">
            <a:off x="6785046" y="3989323"/>
            <a:ext cx="4799647" cy="1323439"/>
          </a:xfrm>
          <a:prstGeom prst="rect">
            <a:avLst/>
          </a:prstGeom>
          <a:solidFill>
            <a:schemeClr val="bg1">
              <a:alpha val="85000"/>
            </a:schemeClr>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prstClr val="black"/>
                </a:solidFill>
                <a:effectLst/>
                <a:uLnTx/>
                <a:uFillTx/>
                <a:latin typeface="Calibri"/>
                <a:ea typeface="+mn-ea"/>
                <a:cs typeface="+mn-cs"/>
              </a:rPr>
              <a:t>Universités</a:t>
            </a:r>
          </a:p>
        </p:txBody>
      </p:sp>
      <p:sp>
        <p:nvSpPr>
          <p:cNvPr id="6" name="Espace réservé du numéro de diapositive 4"/>
          <p:cNvSpPr>
            <a:spLocks noGrp="1"/>
          </p:cNvSpPr>
          <p:nvPr>
            <p:ph type="sldNum" sz="quarter" idx="4"/>
          </p:nvPr>
        </p:nvSpPr>
        <p:spPr>
          <a:xfrm>
            <a:off x="8893690" y="6304356"/>
            <a:ext cx="1312333" cy="364067"/>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D352A86-3593-4E21-AAF6-80702D7074AD}" type="slidenum">
              <a:rPr kumimoji="0" lang="fr-FR" sz="2400" b="0" i="0" u="none" strike="noStrike" kern="1200" cap="none" spc="0" normalizeH="0" baseline="0" noProof="0">
                <a:ln>
                  <a:noFill/>
                </a:ln>
                <a:solidFill>
                  <a:prstClr val="black"/>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52</a:t>
            </a:fld>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ZoneTexte 6">
            <a:extLst>
              <a:ext uri="{FF2B5EF4-FFF2-40B4-BE49-F238E27FC236}">
                <a16:creationId xmlns:a16="http://schemas.microsoft.com/office/drawing/2014/main" id="{DA4B6BF7-C258-4446-961B-019F2ECFB319}"/>
              </a:ext>
            </a:extLst>
          </p:cNvPr>
          <p:cNvSpPr txBox="1"/>
          <p:nvPr/>
        </p:nvSpPr>
        <p:spPr>
          <a:xfrm>
            <a:off x="10091351" y="304800"/>
            <a:ext cx="2008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Nov</a:t>
            </a:r>
            <a:r>
              <a:rPr kumimoji="0" lang="fr-FR" sz="1800" b="0" i="0" u="none" strike="noStrike" kern="1200" cap="none" spc="0" normalizeH="0" baseline="0" noProof="0" dirty="0">
                <a:ln>
                  <a:noFill/>
                </a:ln>
                <a:solidFill>
                  <a:prstClr val="black"/>
                </a:solidFill>
                <a:effectLst/>
                <a:uLnTx/>
                <a:uFillTx/>
                <a:latin typeface="Calibri"/>
                <a:ea typeface="+mn-ea"/>
                <a:cs typeface="+mn-cs"/>
              </a:rPr>
              <a:t> 2019 /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Batimat</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49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123039" y="204130"/>
            <a:ext cx="11906250" cy="954088"/>
          </a:xfrm>
        </p:spPr>
        <p:txBody>
          <a:bodyPr>
            <a:normAutofit fontScale="90000"/>
          </a:bodyPr>
          <a:lstStyle/>
          <a:p>
            <a:r>
              <a:rPr lang="fr-FR" dirty="0"/>
              <a:t>Une industrialisation de méthodes : </a:t>
            </a:r>
            <a:br>
              <a:rPr lang="fr-FR" dirty="0"/>
            </a:br>
            <a:r>
              <a:rPr lang="fr-FR" dirty="0"/>
              <a:t>vers la constitution d’un Pilote  / bâtiments scolaires ?? 60/70</a:t>
            </a:r>
          </a:p>
        </p:txBody>
      </p:sp>
      <p:pic>
        <p:nvPicPr>
          <p:cNvPr id="33" name="Picture 3">
            <a:extLst>
              <a:ext uri="{FF2B5EF4-FFF2-40B4-BE49-F238E27FC236}">
                <a16:creationId xmlns:a16="http://schemas.microsoft.com/office/drawing/2014/main" id="{772F2936-91DA-423A-88AD-E0060E969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5" y="1689100"/>
            <a:ext cx="6739500"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ZoneTexte 33">
            <a:extLst>
              <a:ext uri="{FF2B5EF4-FFF2-40B4-BE49-F238E27FC236}">
                <a16:creationId xmlns:a16="http://schemas.microsoft.com/office/drawing/2014/main" id="{8EC8B58E-CD8E-4AE5-B22B-A52EF3C28142}"/>
              </a:ext>
            </a:extLst>
          </p:cNvPr>
          <p:cNvSpPr txBox="1"/>
          <p:nvPr/>
        </p:nvSpPr>
        <p:spPr>
          <a:xfrm>
            <a:off x="8793983" y="5133439"/>
            <a:ext cx="3244991" cy="830997"/>
          </a:xfrm>
          <a:prstGeom prst="rect">
            <a:avLst/>
          </a:prstGeom>
          <a:noFill/>
        </p:spPr>
        <p:txBody>
          <a:bodyPr wrap="none" rtlCol="0">
            <a:spAutoFit/>
          </a:bodyPr>
          <a:lstStyle/>
          <a:p>
            <a:pPr defTabSz="436381"/>
            <a:r>
              <a:rPr lang="fr-FR" sz="2400" dirty="0">
                <a:solidFill>
                  <a:prstClr val="black"/>
                </a:solidFill>
                <a:latin typeface="Calibri" panose="020F0502020204030204"/>
              </a:rPr>
              <a:t>Type d’actions (7 leviers)</a:t>
            </a:r>
          </a:p>
          <a:p>
            <a:pPr defTabSz="436381"/>
            <a:r>
              <a:rPr lang="fr-FR" sz="2400" dirty="0">
                <a:solidFill>
                  <a:prstClr val="black"/>
                </a:solidFill>
                <a:latin typeface="Calibri" panose="020F0502020204030204"/>
              </a:rPr>
              <a:t>Voir note PEEC 2030</a:t>
            </a:r>
          </a:p>
        </p:txBody>
      </p:sp>
      <p:sp>
        <p:nvSpPr>
          <p:cNvPr id="35" name="Rectangle 34">
            <a:extLst>
              <a:ext uri="{FF2B5EF4-FFF2-40B4-BE49-F238E27FC236}">
                <a16:creationId xmlns:a16="http://schemas.microsoft.com/office/drawing/2014/main" id="{907D9A37-3439-4FEA-B7A6-28EAE9166C43}"/>
              </a:ext>
            </a:extLst>
          </p:cNvPr>
          <p:cNvSpPr/>
          <p:nvPr/>
        </p:nvSpPr>
        <p:spPr>
          <a:xfrm>
            <a:off x="2351585" y="1604798"/>
            <a:ext cx="6739500" cy="3564103"/>
          </a:xfrm>
          <a:prstGeom prst="rect">
            <a:avLst/>
          </a:prstGeom>
          <a:solidFill>
            <a:srgbClr val="E7E6E6">
              <a:alpha val="77000"/>
            </a:srgbClr>
          </a:solidFill>
          <a:ln w="12700" cap="flat" cmpd="sng" algn="ctr">
            <a:noFill/>
            <a:prstDash val="solid"/>
            <a:miter lim="800000"/>
          </a:ln>
          <a:effectLst/>
        </p:spPr>
        <p:txBody>
          <a:bodyPr rtlCol="0" anchor="ctr"/>
          <a:lstStyle/>
          <a:p>
            <a:pPr marL="0" marR="0" lvl="0" indent="0" algn="ctr" defTabSz="436381"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6" name="Groupe 35">
            <a:extLst>
              <a:ext uri="{FF2B5EF4-FFF2-40B4-BE49-F238E27FC236}">
                <a16:creationId xmlns:a16="http://schemas.microsoft.com/office/drawing/2014/main" id="{A6C6A872-89EE-42DB-8536-275B1E530750}"/>
              </a:ext>
            </a:extLst>
          </p:cNvPr>
          <p:cNvGrpSpPr/>
          <p:nvPr/>
        </p:nvGrpSpPr>
        <p:grpSpPr>
          <a:xfrm>
            <a:off x="398578" y="1875731"/>
            <a:ext cx="10606659" cy="4049547"/>
            <a:chOff x="298933" y="1406798"/>
            <a:chExt cx="7954993" cy="3037160"/>
          </a:xfrm>
        </p:grpSpPr>
        <p:cxnSp>
          <p:nvCxnSpPr>
            <p:cNvPr id="37" name="Connecteur droit avec flèche 36">
              <a:extLst>
                <a:ext uri="{FF2B5EF4-FFF2-40B4-BE49-F238E27FC236}">
                  <a16:creationId xmlns:a16="http://schemas.microsoft.com/office/drawing/2014/main" id="{A5FB71C3-8E5F-4CE5-AE64-0D875A290735}"/>
                </a:ext>
              </a:extLst>
            </p:cNvPr>
            <p:cNvCxnSpPr/>
            <p:nvPr/>
          </p:nvCxnSpPr>
          <p:spPr>
            <a:xfrm>
              <a:off x="971600" y="4083918"/>
              <a:ext cx="5616624" cy="0"/>
            </a:xfrm>
            <a:prstGeom prst="straightConnector1">
              <a:avLst/>
            </a:prstGeom>
            <a:noFill/>
            <a:ln w="63500" cap="flat" cmpd="sng" algn="ctr">
              <a:solidFill>
                <a:sysClr val="windowText" lastClr="000000"/>
              </a:solidFill>
              <a:prstDash val="solid"/>
              <a:miter lim="800000"/>
              <a:tailEnd type="arrow"/>
            </a:ln>
            <a:effectLst/>
          </p:spPr>
        </p:cxnSp>
        <p:cxnSp>
          <p:nvCxnSpPr>
            <p:cNvPr id="38" name="Connecteur droit avec flèche 37">
              <a:extLst>
                <a:ext uri="{FF2B5EF4-FFF2-40B4-BE49-F238E27FC236}">
                  <a16:creationId xmlns:a16="http://schemas.microsoft.com/office/drawing/2014/main" id="{6ABDBB0C-98E4-43D8-9DB0-6B543C94D1BB}"/>
                </a:ext>
              </a:extLst>
            </p:cNvPr>
            <p:cNvCxnSpPr/>
            <p:nvPr/>
          </p:nvCxnSpPr>
          <p:spPr>
            <a:xfrm flipV="1">
              <a:off x="1331640" y="2053129"/>
              <a:ext cx="0" cy="2390829"/>
            </a:xfrm>
            <a:prstGeom prst="straightConnector1">
              <a:avLst/>
            </a:prstGeom>
            <a:noFill/>
            <a:ln w="63500" cap="flat" cmpd="sng" algn="ctr">
              <a:solidFill>
                <a:sysClr val="windowText" lastClr="000000"/>
              </a:solidFill>
              <a:prstDash val="solid"/>
              <a:miter lim="800000"/>
              <a:tailEnd type="arrow"/>
            </a:ln>
            <a:effectLst/>
          </p:spPr>
        </p:cxnSp>
        <p:cxnSp>
          <p:nvCxnSpPr>
            <p:cNvPr id="39" name="Connecteur droit avec flèche 38">
              <a:extLst>
                <a:ext uri="{FF2B5EF4-FFF2-40B4-BE49-F238E27FC236}">
                  <a16:creationId xmlns:a16="http://schemas.microsoft.com/office/drawing/2014/main" id="{2427FE78-AA80-438F-A2FC-B2DE334A30E0}"/>
                </a:ext>
              </a:extLst>
            </p:cNvPr>
            <p:cNvCxnSpPr/>
            <p:nvPr/>
          </p:nvCxnSpPr>
          <p:spPr>
            <a:xfrm>
              <a:off x="1907704" y="3435846"/>
              <a:ext cx="4104456" cy="0"/>
            </a:xfrm>
            <a:prstGeom prst="straightConnector1">
              <a:avLst/>
            </a:prstGeom>
            <a:noFill/>
            <a:ln w="38100" cap="flat" cmpd="sng" algn="ctr">
              <a:solidFill>
                <a:sysClr val="windowText" lastClr="000000"/>
              </a:solidFill>
              <a:prstDash val="solid"/>
              <a:miter lim="800000"/>
              <a:tailEnd type="arrow"/>
            </a:ln>
            <a:effectLst/>
          </p:spPr>
        </p:cxnSp>
        <p:cxnSp>
          <p:nvCxnSpPr>
            <p:cNvPr id="40" name="Connecteur droit avec flèche 39">
              <a:extLst>
                <a:ext uri="{FF2B5EF4-FFF2-40B4-BE49-F238E27FC236}">
                  <a16:creationId xmlns:a16="http://schemas.microsoft.com/office/drawing/2014/main" id="{654FBDEA-F529-428B-B130-8C2628005EAA}"/>
                </a:ext>
              </a:extLst>
            </p:cNvPr>
            <p:cNvCxnSpPr/>
            <p:nvPr/>
          </p:nvCxnSpPr>
          <p:spPr>
            <a:xfrm flipV="1">
              <a:off x="3347864" y="1995686"/>
              <a:ext cx="0" cy="1800200"/>
            </a:xfrm>
            <a:prstGeom prst="straightConnector1">
              <a:avLst/>
            </a:prstGeom>
            <a:noFill/>
            <a:ln w="38100" cap="flat" cmpd="sng" algn="ctr">
              <a:solidFill>
                <a:sysClr val="windowText" lastClr="000000"/>
              </a:solidFill>
              <a:prstDash val="solid"/>
              <a:miter lim="800000"/>
              <a:tailEnd type="arrow"/>
            </a:ln>
            <a:effectLst/>
          </p:spPr>
        </p:cxnSp>
        <p:sp>
          <p:nvSpPr>
            <p:cNvPr id="41" name="ZoneTexte 40">
              <a:extLst>
                <a:ext uri="{FF2B5EF4-FFF2-40B4-BE49-F238E27FC236}">
                  <a16:creationId xmlns:a16="http://schemas.microsoft.com/office/drawing/2014/main" id="{A768AC31-93FC-4A8C-AFDB-80BF7552C8F7}"/>
                </a:ext>
              </a:extLst>
            </p:cNvPr>
            <p:cNvSpPr txBox="1"/>
            <p:nvPr/>
          </p:nvSpPr>
          <p:spPr>
            <a:xfrm>
              <a:off x="298933" y="1613229"/>
              <a:ext cx="2200362" cy="623248"/>
            </a:xfrm>
            <a:prstGeom prst="rect">
              <a:avLst/>
            </a:prstGeom>
            <a:noFill/>
          </p:spPr>
          <p:txBody>
            <a:bodyPr wrap="none" rtlCol="0">
              <a:spAutoFit/>
            </a:bodyPr>
            <a:lstStyle/>
            <a:p>
              <a:pPr marL="0" marR="0" lvl="0" indent="0" defTabSz="436381"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Calibri" panose="020F0502020204030204"/>
                </a:rPr>
                <a:t>Nombre de bâtiments</a:t>
              </a:r>
            </a:p>
            <a:p>
              <a:pPr marL="0" marR="0" lvl="0" indent="0" defTabSz="436381" eaLnBrk="1" fontAlgn="auto" latinLnBrk="0" hangingPunct="1">
                <a:lnSpc>
                  <a:spcPct val="100000"/>
                </a:lnSpc>
                <a:spcBef>
                  <a:spcPts val="0"/>
                </a:spcBef>
                <a:spcAft>
                  <a:spcPts val="0"/>
                </a:spcAft>
                <a:buClrTx/>
                <a:buSzTx/>
                <a:buFontTx/>
                <a:buNone/>
                <a:tabLst/>
                <a:defRPr/>
              </a:pPr>
              <a:r>
                <a:rPr lang="fr-FR" sz="2400" kern="0" dirty="0">
                  <a:solidFill>
                    <a:prstClr val="black"/>
                  </a:solidFill>
                  <a:latin typeface="Calibri" panose="020F0502020204030204"/>
                </a:rPr>
                <a:t>Surface</a:t>
              </a:r>
              <a:endParaRPr kumimoji="0" lang="fr-FR" sz="2400" b="0" i="0" u="none" strike="noStrike" kern="0" cap="none" spc="0" normalizeH="0" baseline="0" noProof="0" dirty="0">
                <a:ln>
                  <a:noFill/>
                </a:ln>
                <a:solidFill>
                  <a:prstClr val="black"/>
                </a:solidFill>
                <a:effectLst/>
                <a:uLnTx/>
                <a:uFillTx/>
                <a:latin typeface="Calibri" panose="020F0502020204030204"/>
              </a:endParaRPr>
            </a:p>
          </p:txBody>
        </p:sp>
        <p:sp>
          <p:nvSpPr>
            <p:cNvPr id="42" name="ZoneTexte 41">
              <a:extLst>
                <a:ext uri="{FF2B5EF4-FFF2-40B4-BE49-F238E27FC236}">
                  <a16:creationId xmlns:a16="http://schemas.microsoft.com/office/drawing/2014/main" id="{638FFED0-52CA-4DD2-8CBA-CDC9DEA488E8}"/>
                </a:ext>
              </a:extLst>
            </p:cNvPr>
            <p:cNvSpPr txBox="1"/>
            <p:nvPr/>
          </p:nvSpPr>
          <p:spPr>
            <a:xfrm>
              <a:off x="3220186" y="1406798"/>
              <a:ext cx="3566553" cy="623248"/>
            </a:xfrm>
            <a:prstGeom prst="rect">
              <a:avLst/>
            </a:prstGeom>
            <a:noFill/>
          </p:spPr>
          <p:txBody>
            <a:bodyPr wrap="none" rtlCol="0">
              <a:spAutoFit/>
            </a:bodyPr>
            <a:lstStyle/>
            <a:p>
              <a:pPr marL="0" marR="0" lvl="0" indent="0" defTabSz="436381"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Calibri" panose="020F0502020204030204"/>
                </a:rPr>
                <a:t>Par type d’action(s) sur un périmètre</a:t>
              </a:r>
            </a:p>
            <a:p>
              <a:pPr marL="0" marR="0" lvl="0" indent="0" defTabSz="436381"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Calibri" panose="020F0502020204030204"/>
                </a:rPr>
                <a:t>incluant plusieurs bâtiments</a:t>
              </a:r>
            </a:p>
          </p:txBody>
        </p:sp>
        <p:cxnSp>
          <p:nvCxnSpPr>
            <p:cNvPr id="43" name="Connecteur droit avec flèche 42">
              <a:extLst>
                <a:ext uri="{FF2B5EF4-FFF2-40B4-BE49-F238E27FC236}">
                  <a16:creationId xmlns:a16="http://schemas.microsoft.com/office/drawing/2014/main" id="{A0D205CA-6DC3-4D54-9E0D-7B41B4C2994B}"/>
                </a:ext>
              </a:extLst>
            </p:cNvPr>
            <p:cNvCxnSpPr/>
            <p:nvPr/>
          </p:nvCxnSpPr>
          <p:spPr>
            <a:xfrm flipV="1">
              <a:off x="3779912" y="2283718"/>
              <a:ext cx="1296144" cy="964825"/>
            </a:xfrm>
            <a:prstGeom prst="straightConnector1">
              <a:avLst/>
            </a:prstGeom>
            <a:noFill/>
            <a:ln w="38100" cap="flat" cmpd="sng" algn="ctr">
              <a:solidFill>
                <a:srgbClr val="00B050"/>
              </a:solidFill>
              <a:prstDash val="solid"/>
              <a:miter lim="800000"/>
              <a:tailEnd type="arrow"/>
            </a:ln>
            <a:effectLst/>
          </p:spPr>
        </p:cxnSp>
        <p:sp>
          <p:nvSpPr>
            <p:cNvPr id="44" name="ZoneTexte 43">
              <a:extLst>
                <a:ext uri="{FF2B5EF4-FFF2-40B4-BE49-F238E27FC236}">
                  <a16:creationId xmlns:a16="http://schemas.microsoft.com/office/drawing/2014/main" id="{84491C99-6B08-410E-8F45-A69A27A14083}"/>
                </a:ext>
              </a:extLst>
            </p:cNvPr>
            <p:cNvSpPr txBox="1"/>
            <p:nvPr/>
          </p:nvSpPr>
          <p:spPr>
            <a:xfrm>
              <a:off x="5095032" y="2142729"/>
              <a:ext cx="3158894" cy="623248"/>
            </a:xfrm>
            <a:prstGeom prst="rect">
              <a:avLst/>
            </a:prstGeom>
            <a:noFill/>
          </p:spPr>
          <p:txBody>
            <a:bodyPr wrap="none" rtlCol="0">
              <a:spAutoFit/>
            </a:bodyPr>
            <a:lstStyle/>
            <a:p>
              <a:pPr marL="0" marR="0" lvl="0" indent="0" defTabSz="436381"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Calibri" panose="020F0502020204030204"/>
                </a:rPr>
                <a:t>Une performance </a:t>
              </a:r>
              <a:br>
                <a:rPr kumimoji="0" lang="fr-FR" sz="2400" b="0" i="0" u="none" strike="noStrike" kern="0" cap="none" spc="0" normalizeH="0" baseline="0" noProof="0" dirty="0">
                  <a:ln>
                    <a:noFill/>
                  </a:ln>
                  <a:solidFill>
                    <a:prstClr val="black"/>
                  </a:solidFill>
                  <a:effectLst/>
                  <a:uLnTx/>
                  <a:uFillTx/>
                  <a:latin typeface="Calibri" panose="020F0502020204030204"/>
                </a:rPr>
              </a:br>
              <a:r>
                <a:rPr kumimoji="0" lang="fr-FR" sz="2400" b="0" i="0" u="none" strike="noStrike" kern="0" cap="none" spc="0" normalizeH="0" baseline="0" noProof="0" dirty="0">
                  <a:ln>
                    <a:noFill/>
                  </a:ln>
                  <a:solidFill>
                    <a:prstClr val="black"/>
                  </a:solidFill>
                  <a:effectLst/>
                  <a:uLnTx/>
                  <a:uFillTx/>
                  <a:latin typeface="Calibri" panose="020F0502020204030204"/>
                </a:rPr>
                <a:t>technique (I)  et économique (C)</a:t>
              </a:r>
            </a:p>
          </p:txBody>
        </p:sp>
      </p:grpSp>
      <p:sp>
        <p:nvSpPr>
          <p:cNvPr id="45" name="ZoneTexte 44">
            <a:extLst>
              <a:ext uri="{FF2B5EF4-FFF2-40B4-BE49-F238E27FC236}">
                <a16:creationId xmlns:a16="http://schemas.microsoft.com/office/drawing/2014/main" id="{B9E58E26-1CB5-418E-A1F2-FCEEBA342BC3}"/>
              </a:ext>
            </a:extLst>
          </p:cNvPr>
          <p:cNvSpPr txBox="1"/>
          <p:nvPr/>
        </p:nvSpPr>
        <p:spPr>
          <a:xfrm>
            <a:off x="8112224" y="4150240"/>
            <a:ext cx="3648405" cy="830997"/>
          </a:xfrm>
          <a:prstGeom prst="rect">
            <a:avLst/>
          </a:prstGeom>
          <a:noFill/>
        </p:spPr>
        <p:txBody>
          <a:bodyPr wrap="square" rtlCol="0">
            <a:spAutoFit/>
          </a:bodyPr>
          <a:lstStyle/>
          <a:p>
            <a:pPr defTabSz="436381"/>
            <a:r>
              <a:rPr lang="fr-FR" sz="2400" dirty="0">
                <a:solidFill>
                  <a:prstClr val="black"/>
                </a:solidFill>
                <a:latin typeface="Calibri" panose="020F0502020204030204"/>
              </a:rPr>
              <a:t>Par bâtiments performants</a:t>
            </a:r>
          </a:p>
          <a:p>
            <a:pPr defTabSz="436381"/>
            <a:r>
              <a:rPr lang="fr-FR" sz="2400" dirty="0">
                <a:solidFill>
                  <a:prstClr val="black"/>
                </a:solidFill>
                <a:latin typeface="Calibri" panose="020F0502020204030204"/>
              </a:rPr>
              <a:t>(combinaison d’actions)</a:t>
            </a:r>
          </a:p>
        </p:txBody>
      </p:sp>
      <p:sp>
        <p:nvSpPr>
          <p:cNvPr id="46" name="Espace réservé du contenu 2">
            <a:extLst>
              <a:ext uri="{FF2B5EF4-FFF2-40B4-BE49-F238E27FC236}">
                <a16:creationId xmlns:a16="http://schemas.microsoft.com/office/drawing/2014/main" id="{DE9736E1-28DE-4D6F-86EE-C2E6A7ABE22E}"/>
              </a:ext>
            </a:extLst>
          </p:cNvPr>
          <p:cNvSpPr txBox="1">
            <a:spLocks/>
          </p:cNvSpPr>
          <p:nvPr/>
        </p:nvSpPr>
        <p:spPr>
          <a:xfrm>
            <a:off x="285750" y="1220788"/>
            <a:ext cx="11906250" cy="4895850"/>
          </a:xfrm>
          <a:prstGeom prst="rect">
            <a:avLst/>
          </a:prstGeom>
        </p:spPr>
        <p:txBody>
          <a:bodyPr vert="horz" lIns="0" tIns="0" rIns="0" bIns="0" rtlCol="0">
            <a:spAutoFit/>
          </a:bodyPr>
          <a:lstStyle>
            <a:lvl1pPr marL="0" indent="0" algn="l" defTabSz="400827" rtl="0" eaLnBrk="1" latinLnBrk="0" hangingPunct="1">
              <a:lnSpc>
                <a:spcPct val="90000"/>
              </a:lnSpc>
              <a:spcBef>
                <a:spcPts val="600"/>
              </a:spcBef>
              <a:spcAft>
                <a:spcPts val="600"/>
              </a:spcAft>
              <a:buFontTx/>
              <a:buNone/>
              <a:defRPr sz="2400" kern="1200">
                <a:solidFill>
                  <a:schemeClr val="bg2"/>
                </a:solidFill>
                <a:latin typeface="Century Gothic" panose="020B0502020202020204" pitchFamily="34" charset="0"/>
                <a:ea typeface="+mn-ea"/>
                <a:cs typeface="+mn-cs"/>
              </a:defRPr>
            </a:lvl1pPr>
            <a:lvl2pPr marL="720725" indent="-266700" algn="l" defTabSz="400827" rtl="0" eaLnBrk="1" latinLnBrk="0" hangingPunct="1">
              <a:lnSpc>
                <a:spcPct val="90000"/>
              </a:lnSpc>
              <a:spcBef>
                <a:spcPts val="600"/>
              </a:spcBef>
              <a:spcAft>
                <a:spcPts val="600"/>
              </a:spcAft>
              <a:buClr>
                <a:schemeClr val="accent1"/>
              </a:buClr>
              <a:buSzPct val="130000"/>
              <a:buFont typeface="Lucida Grande"/>
              <a:buChar char="|"/>
              <a:defRPr sz="2000" kern="1200">
                <a:solidFill>
                  <a:schemeClr val="bg2"/>
                </a:solidFill>
                <a:latin typeface="Century Gothic" panose="020B0502020202020204" pitchFamily="34" charset="0"/>
                <a:ea typeface="+mn-ea"/>
                <a:cs typeface="+mn-cs"/>
              </a:defRPr>
            </a:lvl2pPr>
            <a:lvl3pPr marL="1001713" indent="-201613" algn="l" defTabSz="400827" rtl="0" eaLnBrk="1" latinLnBrk="0" hangingPunct="1">
              <a:lnSpc>
                <a:spcPct val="90000"/>
              </a:lnSpc>
              <a:spcBef>
                <a:spcPts val="600"/>
              </a:spcBef>
              <a:spcAft>
                <a:spcPts val="600"/>
              </a:spcAft>
              <a:buClr>
                <a:schemeClr val="tx2"/>
              </a:buClr>
              <a:buFont typeface="Wingdings" charset="2"/>
              <a:buChar char="§"/>
              <a:defRPr sz="1800" i="1" kern="1200">
                <a:solidFill>
                  <a:schemeClr val="bg2"/>
                </a:solidFill>
                <a:latin typeface="Century Gothic" panose="020B0502020202020204" pitchFamily="34" charset="0"/>
                <a:ea typeface="+mn-ea"/>
                <a:cs typeface="+mn-cs"/>
              </a:defRPr>
            </a:lvl3pPr>
            <a:lvl4pPr marL="1402895" indent="-200414" algn="l" defTabSz="400827" rtl="0" eaLnBrk="1" latinLnBrk="0" hangingPunct="1">
              <a:spcBef>
                <a:spcPct val="20000"/>
              </a:spcBef>
              <a:buFont typeface="Arial"/>
              <a:buChar char="–"/>
              <a:defRPr sz="1900" kern="1200">
                <a:solidFill>
                  <a:schemeClr val="tx1"/>
                </a:solidFill>
                <a:latin typeface="Arial"/>
                <a:ea typeface="+mn-ea"/>
                <a:cs typeface="+mn-cs"/>
              </a:defRPr>
            </a:lvl4pPr>
            <a:lvl5pPr marL="1803723" indent="-200414" algn="l" defTabSz="400827" rtl="0" eaLnBrk="1" latinLnBrk="0" hangingPunct="1">
              <a:spcBef>
                <a:spcPct val="20000"/>
              </a:spcBef>
              <a:buFont typeface="Arial"/>
              <a:buChar char="»"/>
              <a:defRPr sz="1900" kern="1200">
                <a:solidFill>
                  <a:schemeClr val="tx1"/>
                </a:solidFill>
                <a:latin typeface="Arial"/>
                <a:ea typeface="+mn-ea"/>
                <a:cs typeface="+mn-cs"/>
              </a:defRPr>
            </a:lvl5pPr>
            <a:lvl6pPr marL="2204550" indent="-200414" algn="l" defTabSz="400827" rtl="0" eaLnBrk="1" latinLnBrk="0" hangingPunct="1">
              <a:spcBef>
                <a:spcPct val="20000"/>
              </a:spcBef>
              <a:buFont typeface="Arial"/>
              <a:buChar char="•"/>
              <a:defRPr sz="1800" kern="1200">
                <a:solidFill>
                  <a:schemeClr val="tx1"/>
                </a:solidFill>
                <a:latin typeface="+mn-lt"/>
                <a:ea typeface="+mn-ea"/>
                <a:cs typeface="+mn-cs"/>
              </a:defRPr>
            </a:lvl6pPr>
            <a:lvl7pPr marL="2605377" indent="-200414" algn="l" defTabSz="400827" rtl="0" eaLnBrk="1" latinLnBrk="0" hangingPunct="1">
              <a:spcBef>
                <a:spcPct val="20000"/>
              </a:spcBef>
              <a:buFont typeface="Arial"/>
              <a:buChar char="•"/>
              <a:defRPr sz="1800" kern="1200">
                <a:solidFill>
                  <a:schemeClr val="tx1"/>
                </a:solidFill>
                <a:latin typeface="+mn-lt"/>
                <a:ea typeface="+mn-ea"/>
                <a:cs typeface="+mn-cs"/>
              </a:defRPr>
            </a:lvl7pPr>
            <a:lvl8pPr marL="3006204" indent="-200414" algn="l" defTabSz="400827" rtl="0" eaLnBrk="1" latinLnBrk="0" hangingPunct="1">
              <a:spcBef>
                <a:spcPct val="20000"/>
              </a:spcBef>
              <a:buFont typeface="Arial"/>
              <a:buChar char="•"/>
              <a:defRPr sz="1800" kern="1200">
                <a:solidFill>
                  <a:schemeClr val="tx1"/>
                </a:solidFill>
                <a:latin typeface="+mn-lt"/>
                <a:ea typeface="+mn-ea"/>
                <a:cs typeface="+mn-cs"/>
              </a:defRPr>
            </a:lvl8pPr>
            <a:lvl9pPr marL="3407032" indent="-200414" algn="l" defTabSz="400827" rtl="0" eaLnBrk="1" latinLnBrk="0" hangingPunct="1">
              <a:spcBef>
                <a:spcPct val="20000"/>
              </a:spcBef>
              <a:buFont typeface="Arial"/>
              <a:buChar char="•"/>
              <a:defRPr sz="1800" kern="1200">
                <a:solidFill>
                  <a:schemeClr val="tx1"/>
                </a:solidFill>
                <a:latin typeface="+mn-lt"/>
                <a:ea typeface="+mn-ea"/>
                <a:cs typeface="+mn-cs"/>
              </a:defRPr>
            </a:lvl9pPr>
          </a:lstStyle>
          <a:p>
            <a:r>
              <a:rPr lang="fr-FR"/>
              <a:t>Une répartition des responsabilités, reproductibilité des méthodes</a:t>
            </a:r>
            <a:endParaRPr lang="fr-FR" dirty="0"/>
          </a:p>
        </p:txBody>
      </p:sp>
      <p:sp>
        <p:nvSpPr>
          <p:cNvPr id="17" name="Ellipse 16">
            <a:extLst>
              <a:ext uri="{FF2B5EF4-FFF2-40B4-BE49-F238E27FC236}">
                <a16:creationId xmlns:a16="http://schemas.microsoft.com/office/drawing/2014/main" id="{59AFE2F8-1072-4BB7-AC1B-70F53A9E4DAF}"/>
              </a:ext>
            </a:extLst>
          </p:cNvPr>
          <p:cNvSpPr/>
          <p:nvPr/>
        </p:nvSpPr>
        <p:spPr>
          <a:xfrm>
            <a:off x="199117" y="1755725"/>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29F77D36-2A73-4A90-87B9-93FE11865BC0}"/>
              </a:ext>
            </a:extLst>
          </p:cNvPr>
          <p:cNvSpPr txBox="1"/>
          <p:nvPr/>
        </p:nvSpPr>
        <p:spPr>
          <a:xfrm>
            <a:off x="56795" y="5872175"/>
            <a:ext cx="8747908" cy="369332"/>
          </a:xfrm>
          <a:prstGeom prst="rect">
            <a:avLst/>
          </a:prstGeom>
          <a:noFill/>
        </p:spPr>
        <p:txBody>
          <a:bodyPr wrap="none" rtlCol="0">
            <a:spAutoFit/>
          </a:bodyPr>
          <a:lstStyle/>
          <a:p>
            <a:r>
              <a:rPr lang="fr-FR" dirty="0"/>
              <a:t>Mobilisation de la communauté universitaire, parties prenantes; Temporalités</a:t>
            </a:r>
          </a:p>
        </p:txBody>
      </p:sp>
    </p:spTree>
    <p:extLst>
      <p:ext uri="{BB962C8B-B14F-4D97-AF65-F5344CB8AC3E}">
        <p14:creationId xmlns:p14="http://schemas.microsoft.com/office/powerpoint/2010/main" val="1537239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6D4175-ED30-4424-BCBE-8FE8F35DE8B9}"/>
              </a:ext>
            </a:extLst>
          </p:cNvPr>
          <p:cNvSpPr>
            <a:spLocks noGrp="1"/>
          </p:cNvSpPr>
          <p:nvPr>
            <p:ph type="title"/>
          </p:nvPr>
        </p:nvSpPr>
        <p:spPr/>
        <p:txBody>
          <a:bodyPr/>
          <a:lstStyle/>
          <a:p>
            <a:r>
              <a:rPr lang="fr-FR" dirty="0"/>
              <a:t>Pour une transformation  / changement paradigme</a:t>
            </a:r>
          </a:p>
        </p:txBody>
      </p:sp>
      <p:pic>
        <p:nvPicPr>
          <p:cNvPr id="121859" name="Picture 4">
            <a:extLst>
              <a:ext uri="{FF2B5EF4-FFF2-40B4-BE49-F238E27FC236}">
                <a16:creationId xmlns:a16="http://schemas.microsoft.com/office/drawing/2014/main" id="{7AD74EF7-CE30-4379-89F1-5BB06678972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7842" y="1225083"/>
            <a:ext cx="5879726" cy="361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5">
            <a:extLst>
              <a:ext uri="{FF2B5EF4-FFF2-40B4-BE49-F238E27FC236}">
                <a16:creationId xmlns:a16="http://schemas.microsoft.com/office/drawing/2014/main" id="{D6BED7A7-23B8-491A-82EC-95F79ED32D21}"/>
              </a:ext>
            </a:extLst>
          </p:cNvPr>
          <p:cNvSpPr txBox="1">
            <a:spLocks noChangeArrowheads="1"/>
          </p:cNvSpPr>
          <p:nvPr/>
        </p:nvSpPr>
        <p:spPr bwMode="auto">
          <a:xfrm>
            <a:off x="1178715" y="5722301"/>
            <a:ext cx="10260369" cy="46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11" tIns="45654" rIns="91311" bIns="45654">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b="1" dirty="0"/>
              <a:t>Ingénierie participative ?? Itération : Préfiguration/ Réplication/ Généralisation</a:t>
            </a:r>
          </a:p>
        </p:txBody>
      </p:sp>
      <p:sp>
        <p:nvSpPr>
          <p:cNvPr id="2" name="ZoneTexte 1">
            <a:extLst>
              <a:ext uri="{FF2B5EF4-FFF2-40B4-BE49-F238E27FC236}">
                <a16:creationId xmlns:a16="http://schemas.microsoft.com/office/drawing/2014/main" id="{38467229-D121-495D-A904-0B2BD4F0D7BA}"/>
              </a:ext>
            </a:extLst>
          </p:cNvPr>
          <p:cNvSpPr txBox="1"/>
          <p:nvPr/>
        </p:nvSpPr>
        <p:spPr>
          <a:xfrm>
            <a:off x="0" y="5264999"/>
            <a:ext cx="3772186" cy="830997"/>
          </a:xfrm>
          <a:prstGeom prst="rect">
            <a:avLst/>
          </a:prstGeom>
          <a:noFill/>
        </p:spPr>
        <p:txBody>
          <a:bodyPr wrap="none" rtlCol="0">
            <a:spAutoFit/>
          </a:bodyPr>
          <a:lstStyle/>
          <a:p>
            <a:r>
              <a:rPr lang="fr-FR" sz="1600" dirty="0"/>
              <a:t>Vers une Anthropologie de l’activité</a:t>
            </a:r>
          </a:p>
          <a:p>
            <a:r>
              <a:rPr lang="fr-FR" sz="1600" dirty="0" err="1"/>
              <a:t>Engeström</a:t>
            </a:r>
            <a:r>
              <a:rPr lang="fr-FR" sz="1600" dirty="0"/>
              <a:t> 2001 / 2021</a:t>
            </a:r>
          </a:p>
          <a:p>
            <a:r>
              <a:rPr lang="fr-FR" sz="1600" dirty="0"/>
              <a:t>Levier 6</a:t>
            </a:r>
          </a:p>
        </p:txBody>
      </p:sp>
      <p:sp>
        <p:nvSpPr>
          <p:cNvPr id="3" name="ZoneTexte 2">
            <a:extLst>
              <a:ext uri="{FF2B5EF4-FFF2-40B4-BE49-F238E27FC236}">
                <a16:creationId xmlns:a16="http://schemas.microsoft.com/office/drawing/2014/main" id="{93DFFF0C-427B-4DB3-AF86-1BA138371972}"/>
              </a:ext>
            </a:extLst>
          </p:cNvPr>
          <p:cNvSpPr txBox="1"/>
          <p:nvPr/>
        </p:nvSpPr>
        <p:spPr>
          <a:xfrm>
            <a:off x="7439025" y="1177502"/>
            <a:ext cx="4752975" cy="2308324"/>
          </a:xfrm>
          <a:prstGeom prst="rect">
            <a:avLst/>
          </a:prstGeom>
          <a:noFill/>
        </p:spPr>
        <p:txBody>
          <a:bodyPr wrap="square" rtlCol="0">
            <a:spAutoFit/>
          </a:bodyPr>
          <a:lstStyle/>
          <a:p>
            <a:r>
              <a:rPr lang="fr-FR" dirty="0"/>
              <a:t>Mobilisation de/avec la gouvernance </a:t>
            </a:r>
          </a:p>
          <a:p>
            <a:r>
              <a:rPr lang="fr-FR" dirty="0"/>
              <a:t>Pour faire du lien (SD-DDRS)</a:t>
            </a:r>
          </a:p>
          <a:p>
            <a:r>
              <a:rPr lang="fr-FR" dirty="0"/>
              <a:t>- Vers la cité (Façade -aménagement)</a:t>
            </a:r>
          </a:p>
          <a:p>
            <a:r>
              <a:rPr lang="fr-FR" dirty="0"/>
              <a:t>- Vers les communautés</a:t>
            </a:r>
          </a:p>
          <a:p>
            <a:r>
              <a:rPr lang="fr-FR" dirty="0"/>
              <a:t>             Fonctionnel/activités</a:t>
            </a:r>
          </a:p>
          <a:p>
            <a:r>
              <a:rPr lang="fr-FR" dirty="0"/>
              <a:t>                 Formation</a:t>
            </a:r>
          </a:p>
          <a:p>
            <a:r>
              <a:rPr lang="fr-FR" dirty="0"/>
              <a:t>                 Recherche</a:t>
            </a:r>
          </a:p>
          <a:p>
            <a:r>
              <a:rPr lang="fr-FR" dirty="0"/>
              <a:t>                 Experts métiers</a:t>
            </a:r>
          </a:p>
        </p:txBody>
      </p:sp>
      <p:pic>
        <p:nvPicPr>
          <p:cNvPr id="9" name="Image 8">
            <a:extLst>
              <a:ext uri="{FF2B5EF4-FFF2-40B4-BE49-F238E27FC236}">
                <a16:creationId xmlns:a16="http://schemas.microsoft.com/office/drawing/2014/main" id="{C369FB38-826F-423E-9EB8-C610190229A2}"/>
              </a:ext>
            </a:extLst>
          </p:cNvPr>
          <p:cNvPicPr>
            <a:picLocks noChangeAspect="1"/>
          </p:cNvPicPr>
          <p:nvPr/>
        </p:nvPicPr>
        <p:blipFill>
          <a:blip r:embed="rId3"/>
          <a:stretch>
            <a:fillRect/>
          </a:stretch>
        </p:blipFill>
        <p:spPr>
          <a:xfrm>
            <a:off x="9238759" y="3627801"/>
            <a:ext cx="2766734" cy="1865849"/>
          </a:xfrm>
          <a:prstGeom prst="rect">
            <a:avLst/>
          </a:prstGeom>
        </p:spPr>
      </p:pic>
      <p:sp>
        <p:nvSpPr>
          <p:cNvPr id="10" name="Ellipse 9">
            <a:extLst>
              <a:ext uri="{FF2B5EF4-FFF2-40B4-BE49-F238E27FC236}">
                <a16:creationId xmlns:a16="http://schemas.microsoft.com/office/drawing/2014/main" id="{9CD164CF-A48B-4218-9A8E-7EADBCE75C76}"/>
              </a:ext>
            </a:extLst>
          </p:cNvPr>
          <p:cNvSpPr/>
          <p:nvPr/>
        </p:nvSpPr>
        <p:spPr>
          <a:xfrm>
            <a:off x="199117" y="1155650"/>
            <a:ext cx="285750" cy="295275"/>
          </a:xfrm>
          <a:prstGeom prst="ellipse">
            <a:avLst/>
          </a:prstGeom>
          <a:gradFill rotWithShape="1">
            <a:gsLst>
              <a:gs pos="0">
                <a:srgbClr val="ABC100">
                  <a:tint val="100000"/>
                  <a:shade val="100000"/>
                  <a:satMod val="130000"/>
                </a:srgbClr>
              </a:gs>
              <a:gs pos="100000">
                <a:srgbClr val="ABC100">
                  <a:tint val="50000"/>
                  <a:shade val="100000"/>
                  <a:satMod val="350000"/>
                </a:srgbClr>
              </a:gs>
            </a:gsLst>
            <a:lin ang="16200000" scaled="0"/>
          </a:gra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96250B23-CBB1-43F6-B0C2-8A8261BC7BCE}"/>
              </a:ext>
            </a:extLst>
          </p:cNvPr>
          <p:cNvSpPr/>
          <p:nvPr/>
        </p:nvSpPr>
        <p:spPr>
          <a:xfrm>
            <a:off x="6128699" y="4469632"/>
            <a:ext cx="2674130" cy="369332"/>
          </a:xfrm>
          <a:prstGeom prst="rect">
            <a:avLst/>
          </a:prstGeom>
        </p:spPr>
        <p:txBody>
          <a:bodyPr wrap="none">
            <a:spAutoFit/>
          </a:bodyPr>
          <a:lstStyle/>
          <a:p>
            <a:r>
              <a:rPr lang="fr-FR" b="1" dirty="0"/>
              <a:t>CO MISCIB –PEPR VDBI</a:t>
            </a:r>
          </a:p>
        </p:txBody>
      </p:sp>
    </p:spTree>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F5D1371-B00F-4316-ABE7-F9B7F4D655F4}"/>
              </a:ext>
            </a:extLst>
          </p:cNvPr>
          <p:cNvPicPr>
            <a:picLocks noChangeAspect="1"/>
          </p:cNvPicPr>
          <p:nvPr/>
        </p:nvPicPr>
        <p:blipFill>
          <a:blip r:embed="rId2"/>
          <a:stretch>
            <a:fillRect/>
          </a:stretch>
        </p:blipFill>
        <p:spPr>
          <a:xfrm>
            <a:off x="426960" y="665406"/>
            <a:ext cx="10770704" cy="5490101"/>
          </a:xfrm>
          <a:prstGeom prst="rect">
            <a:avLst/>
          </a:prstGeom>
        </p:spPr>
      </p:pic>
      <p:sp>
        <p:nvSpPr>
          <p:cNvPr id="2" name="Titre 1">
            <a:extLst>
              <a:ext uri="{FF2B5EF4-FFF2-40B4-BE49-F238E27FC236}">
                <a16:creationId xmlns:a16="http://schemas.microsoft.com/office/drawing/2014/main" id="{B8F2294F-2C1D-4F66-A692-6554ED22A675}"/>
              </a:ext>
            </a:extLst>
          </p:cNvPr>
          <p:cNvSpPr>
            <a:spLocks noGrp="1"/>
          </p:cNvSpPr>
          <p:nvPr>
            <p:ph type="title" idx="4294967295"/>
          </p:nvPr>
        </p:nvSpPr>
        <p:spPr>
          <a:xfrm>
            <a:off x="0" y="33856"/>
            <a:ext cx="10515600" cy="766560"/>
          </a:xfrm>
        </p:spPr>
        <p:txBody>
          <a:bodyPr>
            <a:normAutofit fontScale="90000"/>
          </a:bodyPr>
          <a:lstStyle/>
          <a:p>
            <a:r>
              <a:rPr lang="fr-FR" dirty="0"/>
              <a:t>Partition du patrimoine PNR et PR, valeurs cibles : </a:t>
            </a:r>
            <a:br>
              <a:rPr lang="fr-FR" dirty="0"/>
            </a:br>
            <a:r>
              <a:rPr lang="fr-FR" dirty="0"/>
              <a:t>partie non rénovée, partie rénovée</a:t>
            </a:r>
          </a:p>
        </p:txBody>
      </p:sp>
      <p:pic>
        <p:nvPicPr>
          <p:cNvPr id="5" name="Image 4">
            <a:extLst>
              <a:ext uri="{FF2B5EF4-FFF2-40B4-BE49-F238E27FC236}">
                <a16:creationId xmlns:a16="http://schemas.microsoft.com/office/drawing/2014/main" id="{D1EC3873-2AFA-4594-B1D5-C0DDEA08EA53}"/>
              </a:ext>
            </a:extLst>
          </p:cNvPr>
          <p:cNvPicPr/>
          <p:nvPr/>
        </p:nvPicPr>
        <p:blipFill>
          <a:blip r:embed="rId3"/>
          <a:stretch>
            <a:fillRect/>
          </a:stretch>
        </p:blipFill>
        <p:spPr>
          <a:xfrm>
            <a:off x="7095990" y="3716532"/>
            <a:ext cx="3103245" cy="2103120"/>
          </a:xfrm>
          <a:prstGeom prst="rect">
            <a:avLst/>
          </a:prstGeom>
        </p:spPr>
      </p:pic>
      <p:cxnSp>
        <p:nvCxnSpPr>
          <p:cNvPr id="7" name="Connecteur droit avec flèche 6">
            <a:extLst>
              <a:ext uri="{FF2B5EF4-FFF2-40B4-BE49-F238E27FC236}">
                <a16:creationId xmlns:a16="http://schemas.microsoft.com/office/drawing/2014/main" id="{4BA8F58E-A1FF-4E7D-A046-5813FB2FF77C}"/>
              </a:ext>
            </a:extLst>
          </p:cNvPr>
          <p:cNvCxnSpPr/>
          <p:nvPr/>
        </p:nvCxnSpPr>
        <p:spPr>
          <a:xfrm flipH="1">
            <a:off x="9344298" y="3429001"/>
            <a:ext cx="423591" cy="66402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7114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F5D1371-B00F-4316-ABE7-F9B7F4D655F4}"/>
              </a:ext>
            </a:extLst>
          </p:cNvPr>
          <p:cNvPicPr>
            <a:picLocks noChangeAspect="1"/>
          </p:cNvPicPr>
          <p:nvPr/>
        </p:nvPicPr>
        <p:blipFill>
          <a:blip r:embed="rId2"/>
          <a:stretch>
            <a:fillRect/>
          </a:stretch>
        </p:blipFill>
        <p:spPr>
          <a:xfrm>
            <a:off x="426960" y="665406"/>
            <a:ext cx="10770704" cy="5490101"/>
          </a:xfrm>
          <a:prstGeom prst="rect">
            <a:avLst/>
          </a:prstGeom>
        </p:spPr>
      </p:pic>
      <p:sp>
        <p:nvSpPr>
          <p:cNvPr id="2" name="Titre 1">
            <a:extLst>
              <a:ext uri="{FF2B5EF4-FFF2-40B4-BE49-F238E27FC236}">
                <a16:creationId xmlns:a16="http://schemas.microsoft.com/office/drawing/2014/main" id="{B8F2294F-2C1D-4F66-A692-6554ED22A675}"/>
              </a:ext>
            </a:extLst>
          </p:cNvPr>
          <p:cNvSpPr>
            <a:spLocks noGrp="1"/>
          </p:cNvSpPr>
          <p:nvPr>
            <p:ph type="title" idx="4294967295"/>
          </p:nvPr>
        </p:nvSpPr>
        <p:spPr>
          <a:xfrm>
            <a:off x="0" y="33856"/>
            <a:ext cx="10515600" cy="766560"/>
          </a:xfrm>
        </p:spPr>
        <p:txBody>
          <a:bodyPr>
            <a:normAutofit fontScale="90000"/>
          </a:bodyPr>
          <a:lstStyle/>
          <a:p>
            <a:r>
              <a:rPr lang="fr-FR" dirty="0"/>
              <a:t>Partition du patrimoine PNR et PR : partie non rénovée, partie rénovée</a:t>
            </a:r>
          </a:p>
        </p:txBody>
      </p:sp>
      <p:pic>
        <p:nvPicPr>
          <p:cNvPr id="5" name="Image 4">
            <a:extLst>
              <a:ext uri="{FF2B5EF4-FFF2-40B4-BE49-F238E27FC236}">
                <a16:creationId xmlns:a16="http://schemas.microsoft.com/office/drawing/2014/main" id="{D1EC3873-2AFA-4594-B1D5-C0DDEA08EA53}"/>
              </a:ext>
            </a:extLst>
          </p:cNvPr>
          <p:cNvPicPr/>
          <p:nvPr/>
        </p:nvPicPr>
        <p:blipFill>
          <a:blip r:embed="rId3"/>
          <a:stretch>
            <a:fillRect/>
          </a:stretch>
        </p:blipFill>
        <p:spPr>
          <a:xfrm>
            <a:off x="1087396" y="1351005"/>
            <a:ext cx="9111840" cy="4468647"/>
          </a:xfrm>
          <a:prstGeom prst="rect">
            <a:avLst/>
          </a:prstGeom>
        </p:spPr>
      </p:pic>
      <p:cxnSp>
        <p:nvCxnSpPr>
          <p:cNvPr id="7" name="Connecteur droit avec flèche 6">
            <a:extLst>
              <a:ext uri="{FF2B5EF4-FFF2-40B4-BE49-F238E27FC236}">
                <a16:creationId xmlns:a16="http://schemas.microsoft.com/office/drawing/2014/main" id="{4BA8F58E-A1FF-4E7D-A046-5813FB2FF77C}"/>
              </a:ext>
            </a:extLst>
          </p:cNvPr>
          <p:cNvCxnSpPr/>
          <p:nvPr/>
        </p:nvCxnSpPr>
        <p:spPr>
          <a:xfrm flipH="1">
            <a:off x="8108622" y="1542536"/>
            <a:ext cx="423591" cy="66402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ZoneTexte 2">
            <a:extLst>
              <a:ext uri="{FF2B5EF4-FFF2-40B4-BE49-F238E27FC236}">
                <a16:creationId xmlns:a16="http://schemas.microsoft.com/office/drawing/2014/main" id="{B596D998-E8C2-478C-AB50-8BF30980BC89}"/>
              </a:ext>
            </a:extLst>
          </p:cNvPr>
          <p:cNvSpPr txBox="1"/>
          <p:nvPr/>
        </p:nvSpPr>
        <p:spPr>
          <a:xfrm>
            <a:off x="6281407" y="408540"/>
            <a:ext cx="2819426" cy="369332"/>
          </a:xfrm>
          <a:prstGeom prst="rect">
            <a:avLst/>
          </a:prstGeom>
          <a:noFill/>
        </p:spPr>
        <p:txBody>
          <a:bodyPr wrap="none" rtlCol="0">
            <a:spAutoFit/>
          </a:bodyPr>
          <a:lstStyle/>
          <a:p>
            <a:r>
              <a:rPr lang="fr-FR" dirty="0"/>
              <a:t>Accélération décret tertiaire</a:t>
            </a:r>
          </a:p>
        </p:txBody>
      </p:sp>
      <p:sp>
        <p:nvSpPr>
          <p:cNvPr id="4" name="ZoneTexte 3">
            <a:extLst>
              <a:ext uri="{FF2B5EF4-FFF2-40B4-BE49-F238E27FC236}">
                <a16:creationId xmlns:a16="http://schemas.microsoft.com/office/drawing/2014/main" id="{5F64ACFA-5447-433A-B900-8C6888762554}"/>
              </a:ext>
            </a:extLst>
          </p:cNvPr>
          <p:cNvSpPr txBox="1"/>
          <p:nvPr/>
        </p:nvSpPr>
        <p:spPr>
          <a:xfrm>
            <a:off x="8532213" y="1689884"/>
            <a:ext cx="1479892" cy="369332"/>
          </a:xfrm>
          <a:prstGeom prst="rect">
            <a:avLst/>
          </a:prstGeom>
          <a:noFill/>
        </p:spPr>
        <p:txBody>
          <a:bodyPr wrap="none" rtlCol="0">
            <a:spAutoFit/>
          </a:bodyPr>
          <a:lstStyle/>
          <a:p>
            <a:r>
              <a:rPr lang="fr-FR" dirty="0"/>
              <a:t>Valorisation</a:t>
            </a:r>
          </a:p>
        </p:txBody>
      </p:sp>
      <p:sp>
        <p:nvSpPr>
          <p:cNvPr id="8" name="ZoneTexte 7">
            <a:extLst>
              <a:ext uri="{FF2B5EF4-FFF2-40B4-BE49-F238E27FC236}">
                <a16:creationId xmlns:a16="http://schemas.microsoft.com/office/drawing/2014/main" id="{BDFBE49C-4B34-4CDE-8139-14F394474310}"/>
              </a:ext>
            </a:extLst>
          </p:cNvPr>
          <p:cNvSpPr txBox="1"/>
          <p:nvPr/>
        </p:nvSpPr>
        <p:spPr>
          <a:xfrm>
            <a:off x="6217003" y="2586681"/>
            <a:ext cx="1891865" cy="646331"/>
          </a:xfrm>
          <a:prstGeom prst="rect">
            <a:avLst/>
          </a:prstGeom>
          <a:noFill/>
        </p:spPr>
        <p:txBody>
          <a:bodyPr wrap="none" rtlCol="0">
            <a:spAutoFit/>
          </a:bodyPr>
          <a:lstStyle/>
          <a:p>
            <a:r>
              <a:rPr lang="fr-FR" dirty="0"/>
              <a:t>Amélioration vs</a:t>
            </a:r>
          </a:p>
          <a:p>
            <a:r>
              <a:rPr lang="fr-FR" dirty="0"/>
              <a:t>Transformation</a:t>
            </a:r>
          </a:p>
        </p:txBody>
      </p:sp>
      <p:sp>
        <p:nvSpPr>
          <p:cNvPr id="9" name="ZoneTexte 8">
            <a:extLst>
              <a:ext uri="{FF2B5EF4-FFF2-40B4-BE49-F238E27FC236}">
                <a16:creationId xmlns:a16="http://schemas.microsoft.com/office/drawing/2014/main" id="{A8A7D303-AED8-4FA1-A5B5-0CC79A60C120}"/>
              </a:ext>
            </a:extLst>
          </p:cNvPr>
          <p:cNvSpPr txBox="1"/>
          <p:nvPr/>
        </p:nvSpPr>
        <p:spPr>
          <a:xfrm>
            <a:off x="249656" y="1106397"/>
            <a:ext cx="7298793" cy="369332"/>
          </a:xfrm>
          <a:prstGeom prst="rect">
            <a:avLst/>
          </a:prstGeom>
          <a:solidFill>
            <a:schemeClr val="bg1"/>
          </a:solidFill>
        </p:spPr>
        <p:txBody>
          <a:bodyPr wrap="none" rtlCol="0">
            <a:spAutoFit/>
          </a:bodyPr>
          <a:lstStyle/>
          <a:p>
            <a:r>
              <a:rPr lang="fr-FR" dirty="0"/>
              <a:t>Actualisation état initial du patrimoine à la date de prospective</a:t>
            </a:r>
          </a:p>
        </p:txBody>
      </p:sp>
      <p:cxnSp>
        <p:nvCxnSpPr>
          <p:cNvPr id="10" name="Connecteur droit avec flèche 9">
            <a:extLst>
              <a:ext uri="{FF2B5EF4-FFF2-40B4-BE49-F238E27FC236}">
                <a16:creationId xmlns:a16="http://schemas.microsoft.com/office/drawing/2014/main" id="{807E4D73-89C8-4CA2-AE50-43313C06F728}"/>
              </a:ext>
            </a:extLst>
          </p:cNvPr>
          <p:cNvCxnSpPr>
            <a:cxnSpLocks/>
          </p:cNvCxnSpPr>
          <p:nvPr/>
        </p:nvCxnSpPr>
        <p:spPr>
          <a:xfrm>
            <a:off x="994336" y="1451908"/>
            <a:ext cx="707711" cy="77459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6990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B4D209E-DA23-4A04-B159-B33D23A711AB}"/>
              </a:ext>
            </a:extLst>
          </p:cNvPr>
          <p:cNvSpPr>
            <a:spLocks noGrp="1"/>
          </p:cNvSpPr>
          <p:nvPr>
            <p:ph type="title"/>
          </p:nvPr>
        </p:nvSpPr>
        <p:spPr/>
        <p:txBody>
          <a:bodyPr>
            <a:normAutofit/>
          </a:bodyPr>
          <a:lstStyle/>
          <a:p>
            <a:r>
              <a:rPr lang="de-DE" dirty="0"/>
              <a:t> </a:t>
            </a:r>
            <a:r>
              <a:rPr lang="fr-FR" dirty="0"/>
              <a:t>La massification à l’</a:t>
            </a:r>
            <a:r>
              <a:rPr lang="fr-FR" dirty="0" err="1"/>
              <a:t>echelle</a:t>
            </a:r>
            <a:r>
              <a:rPr lang="fr-FR" dirty="0"/>
              <a:t> du parc </a:t>
            </a:r>
            <a:endParaRPr lang="de-DE" dirty="0"/>
          </a:p>
        </p:txBody>
      </p:sp>
      <p:sp>
        <p:nvSpPr>
          <p:cNvPr id="34" name="Espace réservé du contenu 2">
            <a:extLst>
              <a:ext uri="{FF2B5EF4-FFF2-40B4-BE49-F238E27FC236}">
                <a16:creationId xmlns:a16="http://schemas.microsoft.com/office/drawing/2014/main" id="{3142EC2F-9CEE-4F24-9401-AFF337011381}"/>
              </a:ext>
            </a:extLst>
          </p:cNvPr>
          <p:cNvSpPr>
            <a:spLocks noGrp="1"/>
          </p:cNvSpPr>
          <p:nvPr>
            <p:ph idx="1"/>
          </p:nvPr>
        </p:nvSpPr>
        <p:spPr>
          <a:xfrm>
            <a:off x="387516" y="1279218"/>
            <a:ext cx="11591124" cy="332399"/>
          </a:xfrm>
        </p:spPr>
        <p:txBody>
          <a:bodyPr/>
          <a:lstStyle/>
          <a:p>
            <a:r>
              <a:rPr lang="fr-FR" dirty="0"/>
              <a:t>:</a:t>
            </a:r>
            <a:endParaRPr lang="de-DE" dirty="0"/>
          </a:p>
        </p:txBody>
      </p:sp>
      <p:sp>
        <p:nvSpPr>
          <p:cNvPr id="2" name="Rectangle 11">
            <a:extLst>
              <a:ext uri="{FF2B5EF4-FFF2-40B4-BE49-F238E27FC236}">
                <a16:creationId xmlns:a16="http://schemas.microsoft.com/office/drawing/2014/main" id="{2B841A3F-C418-481C-88C0-D78E22633AF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36381"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Rectangle 12">
            <a:extLst>
              <a:ext uri="{FF2B5EF4-FFF2-40B4-BE49-F238E27FC236}">
                <a16:creationId xmlns:a16="http://schemas.microsoft.com/office/drawing/2014/main" id="{85195A7C-949B-41FD-ABC7-AA68D02CB76D}"/>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36381"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Rectangle 13">
            <a:extLst>
              <a:ext uri="{FF2B5EF4-FFF2-40B4-BE49-F238E27FC236}">
                <a16:creationId xmlns:a16="http://schemas.microsoft.com/office/drawing/2014/main" id="{2C665E4A-D45B-401F-820D-3C13A31987EA}"/>
              </a:ext>
            </a:extLst>
          </p:cNvPr>
          <p:cNvSpPr>
            <a:spLocks noChangeArrowheads="1"/>
          </p:cNvSpPr>
          <p:nvPr/>
        </p:nvSpPr>
        <p:spPr bwMode="auto">
          <a:xfrm>
            <a:off x="2414677" y="5463872"/>
            <a:ext cx="59914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de-DE" sz="16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comparaison de scénarii : scénario volontariste, fil de l’eau (bleu clair),</a:t>
            </a:r>
            <a:br>
              <a:rPr kumimoji="0" lang="fr-FR" altLang="de-DE" sz="16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fr-FR" altLang="de-DE" sz="16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évolution du compte d’exploitation, simulation 2021,</a:t>
            </a:r>
            <a:br>
              <a:rPr kumimoji="0" lang="fr-FR" altLang="de-DE" sz="16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fr-FR" altLang="de-DE" sz="16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Ensemble cumulé des universités membres du PEEC 2030</a:t>
            </a:r>
            <a:endParaRPr kumimoji="0" lang="fr-FR" alt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Image 18">
            <a:extLst>
              <a:ext uri="{FF2B5EF4-FFF2-40B4-BE49-F238E27FC236}">
                <a16:creationId xmlns:a16="http://schemas.microsoft.com/office/drawing/2014/main" id="{5DCE328D-79D9-4B77-9A73-E72695D852F1}"/>
              </a:ext>
            </a:extLst>
          </p:cNvPr>
          <p:cNvPicPr>
            <a:picLocks noChangeAspect="1"/>
          </p:cNvPicPr>
          <p:nvPr/>
        </p:nvPicPr>
        <p:blipFill>
          <a:blip r:embed="rId2"/>
          <a:stretch>
            <a:fillRect/>
          </a:stretch>
        </p:blipFill>
        <p:spPr>
          <a:xfrm>
            <a:off x="18928" y="94525"/>
            <a:ext cx="11959712" cy="6668950"/>
          </a:xfrm>
          <a:prstGeom prst="rect">
            <a:avLst/>
          </a:prstGeom>
        </p:spPr>
      </p:pic>
      <p:cxnSp>
        <p:nvCxnSpPr>
          <p:cNvPr id="9" name="Connecteur droit avec flèche 8">
            <a:extLst>
              <a:ext uri="{FF2B5EF4-FFF2-40B4-BE49-F238E27FC236}">
                <a16:creationId xmlns:a16="http://schemas.microsoft.com/office/drawing/2014/main" id="{2C6F3008-FC92-4817-83F2-AA20F8F41391}"/>
              </a:ext>
            </a:extLst>
          </p:cNvPr>
          <p:cNvCxnSpPr>
            <a:cxnSpLocks/>
          </p:cNvCxnSpPr>
          <p:nvPr/>
        </p:nvCxnSpPr>
        <p:spPr>
          <a:xfrm flipH="1" flipV="1">
            <a:off x="5778503" y="2950811"/>
            <a:ext cx="2982320" cy="22962"/>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ZoneTexte 6">
            <a:extLst>
              <a:ext uri="{FF2B5EF4-FFF2-40B4-BE49-F238E27FC236}">
                <a16:creationId xmlns:a16="http://schemas.microsoft.com/office/drawing/2014/main" id="{9C13C1DF-ABEB-4EA9-848A-B9A124F4B0C6}"/>
              </a:ext>
            </a:extLst>
          </p:cNvPr>
          <p:cNvSpPr txBox="1"/>
          <p:nvPr/>
        </p:nvSpPr>
        <p:spPr>
          <a:xfrm>
            <a:off x="387516" y="202271"/>
            <a:ext cx="1901483" cy="369332"/>
          </a:xfrm>
          <a:prstGeom prst="rect">
            <a:avLst/>
          </a:prstGeom>
          <a:noFill/>
        </p:spPr>
        <p:txBody>
          <a:bodyPr wrap="none" rtlCol="0">
            <a:spAutoFit/>
          </a:bodyPr>
          <a:lstStyle/>
          <a:p>
            <a:r>
              <a:rPr lang="fr-FR" dirty="0"/>
              <a:t>Simulation 2021</a:t>
            </a:r>
          </a:p>
        </p:txBody>
      </p:sp>
      <p:cxnSp>
        <p:nvCxnSpPr>
          <p:cNvPr id="15" name="Connecteur droit avec flèche 14">
            <a:extLst>
              <a:ext uri="{FF2B5EF4-FFF2-40B4-BE49-F238E27FC236}">
                <a16:creationId xmlns:a16="http://schemas.microsoft.com/office/drawing/2014/main" id="{0D8D247D-42FC-450A-895F-2E1684750317}"/>
              </a:ext>
            </a:extLst>
          </p:cNvPr>
          <p:cNvCxnSpPr>
            <a:cxnSpLocks/>
          </p:cNvCxnSpPr>
          <p:nvPr/>
        </p:nvCxnSpPr>
        <p:spPr>
          <a:xfrm flipV="1">
            <a:off x="2870862" y="2783288"/>
            <a:ext cx="0" cy="1026712"/>
          </a:xfrm>
          <a:prstGeom prst="straightConnector1">
            <a:avLst/>
          </a:prstGeom>
          <a:ln w="3810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CA910E37-FBEA-4FB2-9437-EABD1E969A52}"/>
              </a:ext>
            </a:extLst>
          </p:cNvPr>
          <p:cNvSpPr txBox="1"/>
          <p:nvPr/>
        </p:nvSpPr>
        <p:spPr>
          <a:xfrm>
            <a:off x="6563360" y="2476798"/>
            <a:ext cx="1230017" cy="369332"/>
          </a:xfrm>
          <a:prstGeom prst="rect">
            <a:avLst/>
          </a:prstGeom>
          <a:noFill/>
        </p:spPr>
        <p:txBody>
          <a:bodyPr wrap="none" rtlCol="0">
            <a:spAutoFit/>
          </a:bodyPr>
          <a:lstStyle/>
          <a:p>
            <a:r>
              <a:rPr lang="fr-FR" dirty="0"/>
              <a:t>Accélérer ?</a:t>
            </a:r>
          </a:p>
        </p:txBody>
      </p:sp>
      <p:pic>
        <p:nvPicPr>
          <p:cNvPr id="6" name="Image 5">
            <a:extLst>
              <a:ext uri="{FF2B5EF4-FFF2-40B4-BE49-F238E27FC236}">
                <a16:creationId xmlns:a16="http://schemas.microsoft.com/office/drawing/2014/main" id="{77BB3275-7660-44C2-A5F1-2806D4C288D3}"/>
              </a:ext>
            </a:extLst>
          </p:cNvPr>
          <p:cNvPicPr>
            <a:picLocks noChangeAspect="1"/>
          </p:cNvPicPr>
          <p:nvPr/>
        </p:nvPicPr>
        <p:blipFill>
          <a:blip r:embed="rId3"/>
          <a:stretch>
            <a:fillRect/>
          </a:stretch>
        </p:blipFill>
        <p:spPr>
          <a:xfrm>
            <a:off x="2813713" y="3746037"/>
            <a:ext cx="4902073" cy="1613154"/>
          </a:xfrm>
          <a:prstGeom prst="rect">
            <a:avLst/>
          </a:prstGeom>
        </p:spPr>
      </p:pic>
      <p:sp>
        <p:nvSpPr>
          <p:cNvPr id="8" name="ZoneTexte 7">
            <a:extLst>
              <a:ext uri="{FF2B5EF4-FFF2-40B4-BE49-F238E27FC236}">
                <a16:creationId xmlns:a16="http://schemas.microsoft.com/office/drawing/2014/main" id="{8A0194B9-F945-4E4E-A5FC-24ECFC867A2D}"/>
              </a:ext>
            </a:extLst>
          </p:cNvPr>
          <p:cNvSpPr txBox="1"/>
          <p:nvPr/>
        </p:nvSpPr>
        <p:spPr>
          <a:xfrm>
            <a:off x="2928012" y="3206097"/>
            <a:ext cx="7580921" cy="646331"/>
          </a:xfrm>
          <a:prstGeom prst="rect">
            <a:avLst/>
          </a:prstGeom>
          <a:noFill/>
        </p:spPr>
        <p:txBody>
          <a:bodyPr wrap="none" rtlCol="0">
            <a:spAutoFit/>
          </a:bodyPr>
          <a:lstStyle/>
          <a:p>
            <a:r>
              <a:rPr lang="fr-FR" dirty="0">
                <a:highlight>
                  <a:srgbClr val="FFFF00"/>
                </a:highlight>
              </a:rPr>
              <a:t>2 itérations sur un mandat</a:t>
            </a:r>
            <a:r>
              <a:rPr lang="fr-FR" dirty="0"/>
              <a:t>, soit 30% du patrimoine (2 fois 15% (1/7))</a:t>
            </a:r>
          </a:p>
          <a:p>
            <a:r>
              <a:rPr lang="fr-FR" dirty="0"/>
              <a:t>1 en exécution l’autre en conception ? Consensus ?</a:t>
            </a:r>
          </a:p>
        </p:txBody>
      </p:sp>
      <p:sp>
        <p:nvSpPr>
          <p:cNvPr id="16" name="ZoneTexte 15">
            <a:extLst>
              <a:ext uri="{FF2B5EF4-FFF2-40B4-BE49-F238E27FC236}">
                <a16:creationId xmlns:a16="http://schemas.microsoft.com/office/drawing/2014/main" id="{9DE5EBAF-2896-459F-BEE4-8A0194CF9A0B}"/>
              </a:ext>
            </a:extLst>
          </p:cNvPr>
          <p:cNvSpPr txBox="1"/>
          <p:nvPr/>
        </p:nvSpPr>
        <p:spPr>
          <a:xfrm>
            <a:off x="3220985" y="5231944"/>
            <a:ext cx="8382423" cy="1077218"/>
          </a:xfrm>
          <a:prstGeom prst="rect">
            <a:avLst/>
          </a:prstGeom>
          <a:noFill/>
        </p:spPr>
        <p:txBody>
          <a:bodyPr wrap="none" rtlCol="0">
            <a:spAutoFit/>
          </a:bodyPr>
          <a:lstStyle/>
          <a:p>
            <a:r>
              <a:rPr lang="fr-FR" sz="3200" dirty="0"/>
              <a:t>Effet échelle : Massifier par l’emprunt / TF </a:t>
            </a:r>
          </a:p>
          <a:p>
            <a:r>
              <a:rPr lang="fr-FR" sz="3200" dirty="0"/>
              <a:t>App. Financière et socio-économique</a:t>
            </a:r>
          </a:p>
        </p:txBody>
      </p:sp>
      <p:pic>
        <p:nvPicPr>
          <p:cNvPr id="17" name="Picture 2">
            <a:extLst>
              <a:ext uri="{FF2B5EF4-FFF2-40B4-BE49-F238E27FC236}">
                <a16:creationId xmlns:a16="http://schemas.microsoft.com/office/drawing/2014/main" id="{4D5D5DDF-AA99-48CA-AE7B-BB95EFB8A4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789"/>
          <a:stretch/>
        </p:blipFill>
        <p:spPr bwMode="auto">
          <a:xfrm>
            <a:off x="9750582" y="1030967"/>
            <a:ext cx="1935121" cy="217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a:extLst>
              <a:ext uri="{FF2B5EF4-FFF2-40B4-BE49-F238E27FC236}">
                <a16:creationId xmlns:a16="http://schemas.microsoft.com/office/drawing/2014/main" id="{94E5B517-47C4-45B8-A4A2-4ECFEE458D37}"/>
              </a:ext>
            </a:extLst>
          </p:cNvPr>
          <p:cNvSpPr txBox="1"/>
          <p:nvPr/>
        </p:nvSpPr>
        <p:spPr>
          <a:xfrm>
            <a:off x="387516" y="1264925"/>
            <a:ext cx="3231847" cy="369332"/>
          </a:xfrm>
          <a:prstGeom prst="rect">
            <a:avLst/>
          </a:prstGeom>
          <a:noFill/>
        </p:spPr>
        <p:txBody>
          <a:bodyPr wrap="none" rtlCol="0">
            <a:spAutoFit/>
          </a:bodyPr>
          <a:lstStyle/>
          <a:p>
            <a:r>
              <a:rPr lang="fr-FR" dirty="0"/>
              <a:t>Base membre du PEEC -25 </a:t>
            </a:r>
            <a:r>
              <a:rPr lang="fr-FR" dirty="0" err="1"/>
              <a:t>établ</a:t>
            </a:r>
            <a:r>
              <a:rPr lang="fr-FR" dirty="0"/>
              <a:t>.</a:t>
            </a:r>
          </a:p>
        </p:txBody>
      </p:sp>
      <p:cxnSp>
        <p:nvCxnSpPr>
          <p:cNvPr id="18" name="Connecteur droit avec flèche 17">
            <a:extLst>
              <a:ext uri="{FF2B5EF4-FFF2-40B4-BE49-F238E27FC236}">
                <a16:creationId xmlns:a16="http://schemas.microsoft.com/office/drawing/2014/main" id="{C6D6DFAF-7FB3-4EE2-A02A-7325BEF75D90}"/>
              </a:ext>
            </a:extLst>
          </p:cNvPr>
          <p:cNvCxnSpPr>
            <a:cxnSpLocks/>
          </p:cNvCxnSpPr>
          <p:nvPr/>
        </p:nvCxnSpPr>
        <p:spPr>
          <a:xfrm>
            <a:off x="2288999" y="2747044"/>
            <a:ext cx="0" cy="918106"/>
          </a:xfrm>
          <a:prstGeom prst="straightConnector1">
            <a:avLst/>
          </a:prstGeom>
          <a:ln w="7620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2151553"/>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avec flèche 7">
            <a:extLst>
              <a:ext uri="{FF2B5EF4-FFF2-40B4-BE49-F238E27FC236}">
                <a16:creationId xmlns:a16="http://schemas.microsoft.com/office/drawing/2014/main" id="{6389EAA1-1D33-4050-9C07-82EAD0E38A2F}"/>
              </a:ext>
            </a:extLst>
          </p:cNvPr>
          <p:cNvCxnSpPr/>
          <p:nvPr/>
        </p:nvCxnSpPr>
        <p:spPr>
          <a:xfrm flipV="1">
            <a:off x="2325189" y="3753394"/>
            <a:ext cx="6871062" cy="16372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2600A761-2400-40CE-A58D-9A0211DA1BE0}"/>
              </a:ext>
            </a:extLst>
          </p:cNvPr>
          <p:cNvSpPr>
            <a:spLocks noGrp="1"/>
          </p:cNvSpPr>
          <p:nvPr>
            <p:ph type="title"/>
          </p:nvPr>
        </p:nvSpPr>
        <p:spPr/>
        <p:txBody>
          <a:bodyPr/>
          <a:lstStyle/>
          <a:p>
            <a:r>
              <a:rPr lang="fr-FR" dirty="0"/>
              <a:t>Faire du lien pour dépasser le mode opération</a:t>
            </a:r>
          </a:p>
        </p:txBody>
      </p:sp>
      <p:sp>
        <p:nvSpPr>
          <p:cNvPr id="3" name="Espace réservé du contenu 2">
            <a:extLst>
              <a:ext uri="{FF2B5EF4-FFF2-40B4-BE49-F238E27FC236}">
                <a16:creationId xmlns:a16="http://schemas.microsoft.com/office/drawing/2014/main" id="{FD812AEA-6171-4D9E-A588-D1E53EA00841}"/>
              </a:ext>
            </a:extLst>
          </p:cNvPr>
          <p:cNvSpPr>
            <a:spLocks noGrp="1"/>
          </p:cNvSpPr>
          <p:nvPr>
            <p:ph idx="1"/>
          </p:nvPr>
        </p:nvSpPr>
        <p:spPr>
          <a:xfrm>
            <a:off x="174170" y="1497723"/>
            <a:ext cx="12017829" cy="1304973"/>
          </a:xfrm>
        </p:spPr>
        <p:txBody>
          <a:bodyPr/>
          <a:lstStyle/>
          <a:p>
            <a:r>
              <a:rPr lang="fr-FR" dirty="0"/>
              <a:t>Faire du lien entre différentes « opérations » pour faire sens / stratégie</a:t>
            </a:r>
          </a:p>
          <a:p>
            <a:r>
              <a:rPr lang="fr-FR" dirty="0"/>
              <a:t>Modèle de la rénovation : temp. Amort. économique = Technique (composants)</a:t>
            </a:r>
          </a:p>
          <a:p>
            <a:r>
              <a:rPr lang="fr-FR" dirty="0"/>
              <a:t>Massification par composant (rôle du hors site, commissionnement ….)</a:t>
            </a:r>
          </a:p>
        </p:txBody>
      </p:sp>
      <p:sp>
        <p:nvSpPr>
          <p:cNvPr id="4" name="ZoneTexte 3">
            <a:extLst>
              <a:ext uri="{FF2B5EF4-FFF2-40B4-BE49-F238E27FC236}">
                <a16:creationId xmlns:a16="http://schemas.microsoft.com/office/drawing/2014/main" id="{69DC244D-1A05-4BE0-A3F7-8FA31E20FA51}"/>
              </a:ext>
            </a:extLst>
          </p:cNvPr>
          <p:cNvSpPr txBox="1"/>
          <p:nvPr/>
        </p:nvSpPr>
        <p:spPr>
          <a:xfrm>
            <a:off x="1628503" y="3344092"/>
            <a:ext cx="4040777" cy="2308324"/>
          </a:xfrm>
          <a:prstGeom prst="rect">
            <a:avLst/>
          </a:prstGeom>
          <a:noFill/>
          <a:ln w="57150">
            <a:solidFill>
              <a:schemeClr val="tx1"/>
            </a:solidFill>
          </a:ln>
        </p:spPr>
        <p:txBody>
          <a:bodyPr wrap="square" rtlCol="0">
            <a:spAutoFit/>
          </a:bodyPr>
          <a:lstStyle/>
          <a:p>
            <a:endParaRPr lang="fr-FR" dirty="0"/>
          </a:p>
          <a:p>
            <a:endParaRPr lang="fr-FR" dirty="0"/>
          </a:p>
          <a:p>
            <a:r>
              <a:rPr lang="fr-FR" dirty="0"/>
              <a:t>Tiers Financement ou</a:t>
            </a:r>
          </a:p>
          <a:p>
            <a:r>
              <a:rPr lang="fr-FR" dirty="0"/>
              <a:t>Emprunt pour </a:t>
            </a:r>
            <a:r>
              <a:rPr lang="fr-FR" b="1" dirty="0"/>
              <a:t>accélérer</a:t>
            </a:r>
          </a:p>
          <a:p>
            <a:r>
              <a:rPr lang="fr-FR" dirty="0"/>
              <a:t>Emprunt pour </a:t>
            </a:r>
            <a:r>
              <a:rPr lang="fr-FR" b="1" dirty="0"/>
              <a:t>densifier </a:t>
            </a:r>
          </a:p>
          <a:p>
            <a:r>
              <a:rPr lang="fr-FR" dirty="0"/>
              <a:t>CPER </a:t>
            </a:r>
            <a:r>
              <a:rPr lang="fr-FR" dirty="0" err="1"/>
              <a:t>immo</a:t>
            </a:r>
            <a:r>
              <a:rPr lang="fr-FR" dirty="0"/>
              <a:t>/</a:t>
            </a:r>
            <a:r>
              <a:rPr lang="fr-FR" dirty="0" err="1"/>
              <a:t>rech</a:t>
            </a:r>
            <a:r>
              <a:rPr lang="fr-FR" dirty="0"/>
              <a:t>.   sur 3 ans 24/27</a:t>
            </a:r>
          </a:p>
          <a:p>
            <a:r>
              <a:rPr lang="fr-FR" dirty="0"/>
              <a:t>  Plan de relance P 348</a:t>
            </a:r>
          </a:p>
          <a:p>
            <a:r>
              <a:rPr lang="fr-FR" dirty="0"/>
              <a:t>  CPER 17/21 ??</a:t>
            </a:r>
          </a:p>
        </p:txBody>
      </p:sp>
      <p:sp>
        <p:nvSpPr>
          <p:cNvPr id="5" name="ZoneTexte 4">
            <a:extLst>
              <a:ext uri="{FF2B5EF4-FFF2-40B4-BE49-F238E27FC236}">
                <a16:creationId xmlns:a16="http://schemas.microsoft.com/office/drawing/2014/main" id="{F1B6BD1C-1DE2-40CE-A1A1-1D0338D5A84F}"/>
              </a:ext>
            </a:extLst>
          </p:cNvPr>
          <p:cNvSpPr txBox="1"/>
          <p:nvPr/>
        </p:nvSpPr>
        <p:spPr>
          <a:xfrm>
            <a:off x="5669280" y="3344092"/>
            <a:ext cx="4040777" cy="2308324"/>
          </a:xfrm>
          <a:prstGeom prst="rect">
            <a:avLst/>
          </a:prstGeom>
          <a:noFill/>
          <a:ln w="57150">
            <a:solidFill>
              <a:schemeClr val="tx1"/>
            </a:solidFill>
          </a:ln>
        </p:spPr>
        <p:txBody>
          <a:bodyPr wrap="square" rtlCol="0">
            <a:spAutoFit/>
          </a:bodyPr>
          <a:lstStyle/>
          <a:p>
            <a:endParaRPr lang="fr-FR" dirty="0"/>
          </a:p>
          <a:p>
            <a:endParaRPr lang="fr-FR" dirty="0"/>
          </a:p>
          <a:p>
            <a:endParaRPr lang="fr-FR" dirty="0"/>
          </a:p>
          <a:p>
            <a:endParaRPr lang="fr-FR" dirty="0"/>
          </a:p>
          <a:p>
            <a:endParaRPr lang="fr-FR" dirty="0"/>
          </a:p>
          <a:p>
            <a:endParaRPr lang="fr-FR" dirty="0"/>
          </a:p>
          <a:p>
            <a:endParaRPr lang="fr-FR" dirty="0"/>
          </a:p>
          <a:p>
            <a:r>
              <a:rPr lang="fr-FR" dirty="0" err="1"/>
              <a:t>Cper</a:t>
            </a:r>
            <a:r>
              <a:rPr lang="fr-FR" dirty="0"/>
              <a:t> idem  sur 3 ans  25/28</a:t>
            </a:r>
          </a:p>
        </p:txBody>
      </p:sp>
      <p:sp>
        <p:nvSpPr>
          <p:cNvPr id="6" name="ZoneTexte 5">
            <a:extLst>
              <a:ext uri="{FF2B5EF4-FFF2-40B4-BE49-F238E27FC236}">
                <a16:creationId xmlns:a16="http://schemas.microsoft.com/office/drawing/2014/main" id="{790EDBD0-D181-45A3-8230-F696B0003525}"/>
              </a:ext>
            </a:extLst>
          </p:cNvPr>
          <p:cNvSpPr txBox="1"/>
          <p:nvPr/>
        </p:nvSpPr>
        <p:spPr>
          <a:xfrm>
            <a:off x="2412275" y="2926080"/>
            <a:ext cx="8646250" cy="369332"/>
          </a:xfrm>
          <a:prstGeom prst="rect">
            <a:avLst/>
          </a:prstGeom>
          <a:noFill/>
        </p:spPr>
        <p:txBody>
          <a:bodyPr wrap="square" rtlCol="0">
            <a:spAutoFit/>
          </a:bodyPr>
          <a:lstStyle/>
          <a:p>
            <a:r>
              <a:rPr lang="fr-FR" dirty="0"/>
              <a:t>Pilote de préfiguration 15%                            Pilote de réplication 15%</a:t>
            </a:r>
          </a:p>
        </p:txBody>
      </p:sp>
      <p:sp>
        <p:nvSpPr>
          <p:cNvPr id="9" name="ZoneTexte 8">
            <a:extLst>
              <a:ext uri="{FF2B5EF4-FFF2-40B4-BE49-F238E27FC236}">
                <a16:creationId xmlns:a16="http://schemas.microsoft.com/office/drawing/2014/main" id="{6D4EACB0-E4B0-4B4B-8E68-CBA169F3755F}"/>
              </a:ext>
            </a:extLst>
          </p:cNvPr>
          <p:cNvSpPr txBox="1"/>
          <p:nvPr/>
        </p:nvSpPr>
        <p:spPr>
          <a:xfrm flipH="1">
            <a:off x="9276804" y="3429000"/>
            <a:ext cx="2076995" cy="369332"/>
          </a:xfrm>
          <a:prstGeom prst="rect">
            <a:avLst/>
          </a:prstGeom>
          <a:noFill/>
        </p:spPr>
        <p:txBody>
          <a:bodyPr wrap="square" rtlCol="0">
            <a:spAutoFit/>
          </a:bodyPr>
          <a:lstStyle/>
          <a:p>
            <a:r>
              <a:rPr lang="fr-FR" dirty="0"/>
              <a:t>Massification</a:t>
            </a:r>
          </a:p>
        </p:txBody>
      </p:sp>
    </p:spTree>
    <p:extLst>
      <p:ext uri="{BB962C8B-B14F-4D97-AF65-F5344CB8AC3E}">
        <p14:creationId xmlns:p14="http://schemas.microsoft.com/office/powerpoint/2010/main" val="3240036573"/>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FE1AB3-F838-40DF-BB6D-34EA1A952F25}"/>
              </a:ext>
            </a:extLst>
          </p:cNvPr>
          <p:cNvSpPr>
            <a:spLocks noGrp="1"/>
          </p:cNvSpPr>
          <p:nvPr>
            <p:ph type="title"/>
          </p:nvPr>
        </p:nvSpPr>
        <p:spPr/>
        <p:txBody>
          <a:bodyPr/>
          <a:lstStyle/>
          <a:p>
            <a:r>
              <a:rPr lang="fr-FR" dirty="0"/>
              <a:t>Définition d’un premier pilote</a:t>
            </a:r>
          </a:p>
        </p:txBody>
      </p:sp>
      <p:sp>
        <p:nvSpPr>
          <p:cNvPr id="3" name="Espace réservé du contenu 2">
            <a:extLst>
              <a:ext uri="{FF2B5EF4-FFF2-40B4-BE49-F238E27FC236}">
                <a16:creationId xmlns:a16="http://schemas.microsoft.com/office/drawing/2014/main" id="{9AA9E417-CB77-41BD-92F9-CA21B827E67D}"/>
              </a:ext>
            </a:extLst>
          </p:cNvPr>
          <p:cNvSpPr>
            <a:spLocks noGrp="1"/>
          </p:cNvSpPr>
          <p:nvPr>
            <p:ph idx="1"/>
          </p:nvPr>
        </p:nvSpPr>
        <p:spPr>
          <a:xfrm>
            <a:off x="239866" y="1637740"/>
            <a:ext cx="12301931" cy="4708981"/>
          </a:xfrm>
        </p:spPr>
        <p:txBody>
          <a:bodyPr/>
          <a:lstStyle/>
          <a:p>
            <a:r>
              <a:rPr lang="fr-FR" dirty="0"/>
              <a:t>Repérer les enjeux de la trajectoire</a:t>
            </a:r>
          </a:p>
          <a:p>
            <a:endParaRPr lang="fr-FR" dirty="0"/>
          </a:p>
          <a:p>
            <a:r>
              <a:rPr lang="fr-FR" dirty="0"/>
              <a:t>Positionnement des actions en cours au bon niveau d’action</a:t>
            </a:r>
          </a:p>
          <a:p>
            <a:r>
              <a:rPr lang="fr-FR" dirty="0"/>
              <a:t>	aspects périmètre patrimoniale : projet en cours, amélioration/ densification</a:t>
            </a:r>
          </a:p>
          <a:p>
            <a:r>
              <a:rPr lang="fr-FR" dirty="0"/>
              <a:t>	aspects financiers, budgétaires et socio-économiques (rôle de l’emprunt)</a:t>
            </a:r>
          </a:p>
          <a:p>
            <a:r>
              <a:rPr lang="fr-FR" dirty="0"/>
              <a:t>          </a:t>
            </a:r>
            <a:r>
              <a:rPr lang="fr-FR" dirty="0" err="1"/>
              <a:t>Inter-actions</a:t>
            </a:r>
            <a:r>
              <a:rPr lang="fr-FR" dirty="0"/>
              <a:t> Fonctionnement – Investissements</a:t>
            </a:r>
          </a:p>
          <a:p>
            <a:r>
              <a:rPr lang="fr-FR" dirty="0"/>
              <a:t>		Impacts territoriaux</a:t>
            </a:r>
          </a:p>
          <a:p>
            <a:r>
              <a:rPr lang="fr-FR" dirty="0"/>
              <a:t> </a:t>
            </a:r>
          </a:p>
          <a:p>
            <a:r>
              <a:rPr lang="fr-FR" dirty="0">
                <a:sym typeface="Wingdings" panose="05000000000000000000" pitchFamily="2" charset="2"/>
              </a:rPr>
              <a:t>performance(s) / Investissement / Temporalité</a:t>
            </a:r>
            <a:endParaRPr lang="fr-FR" dirty="0"/>
          </a:p>
          <a:p>
            <a:endParaRPr lang="fr-FR" dirty="0"/>
          </a:p>
        </p:txBody>
      </p:sp>
      <p:sp>
        <p:nvSpPr>
          <p:cNvPr id="4" name="Ellipse 3">
            <a:extLst>
              <a:ext uri="{FF2B5EF4-FFF2-40B4-BE49-F238E27FC236}">
                <a16:creationId xmlns:a16="http://schemas.microsoft.com/office/drawing/2014/main" id="{C80E81CA-81A8-4363-A283-C969CB968523}"/>
              </a:ext>
            </a:extLst>
          </p:cNvPr>
          <p:cNvSpPr/>
          <p:nvPr/>
        </p:nvSpPr>
        <p:spPr>
          <a:xfrm>
            <a:off x="199117" y="11556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DD79F494-13D1-44A4-9DB9-8F8C4D068B0E}"/>
              </a:ext>
            </a:extLst>
          </p:cNvPr>
          <p:cNvSpPr txBox="1"/>
          <p:nvPr/>
        </p:nvSpPr>
        <p:spPr>
          <a:xfrm>
            <a:off x="7198252" y="4743334"/>
            <a:ext cx="5236818" cy="1292662"/>
          </a:xfrm>
          <a:prstGeom prst="rect">
            <a:avLst/>
          </a:prstGeom>
          <a:noFill/>
        </p:spPr>
        <p:txBody>
          <a:bodyPr wrap="none" rtlCol="0">
            <a:spAutoFit/>
          </a:bodyPr>
          <a:lstStyle/>
          <a:p>
            <a:pPr marL="0" marR="0" lvl="0" indent="0" algn="l" defTabSz="436381"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Pilotage par la CAF</a:t>
            </a:r>
          </a:p>
          <a:p>
            <a:pPr marL="0" marR="0" lvl="0" indent="0" algn="l" defTabSz="43638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Investissement pour des économies de charges ….</a:t>
            </a:r>
          </a:p>
          <a:p>
            <a:pPr marL="0" marR="0" lvl="0" indent="0" algn="l" defTabSz="43638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CAF &gt; Amortissement (par composant) Durabilité</a:t>
            </a:r>
          </a:p>
          <a:p>
            <a:pPr marL="0" marR="0" lvl="0" indent="0" algn="l" defTabSz="43638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CAF &gt; Remboursement Capital  (trajectoire 15/25 ans)</a:t>
            </a:r>
          </a:p>
        </p:txBody>
      </p:sp>
      <p:sp>
        <p:nvSpPr>
          <p:cNvPr id="6" name="ZoneTexte 5">
            <a:extLst>
              <a:ext uri="{FF2B5EF4-FFF2-40B4-BE49-F238E27FC236}">
                <a16:creationId xmlns:a16="http://schemas.microsoft.com/office/drawing/2014/main" id="{BE6A7D3D-1CB3-40F0-88DB-FA888F7EE6F6}"/>
              </a:ext>
            </a:extLst>
          </p:cNvPr>
          <p:cNvSpPr txBox="1"/>
          <p:nvPr/>
        </p:nvSpPr>
        <p:spPr>
          <a:xfrm>
            <a:off x="7569727" y="4464545"/>
            <a:ext cx="3584571" cy="369332"/>
          </a:xfrm>
          <a:prstGeom prst="rect">
            <a:avLst/>
          </a:prstGeom>
          <a:noFill/>
        </p:spPr>
        <p:txBody>
          <a:bodyPr wrap="none" rtlCol="0">
            <a:spAutoFit/>
          </a:bodyPr>
          <a:lstStyle/>
          <a:p>
            <a:r>
              <a:rPr lang="fr-FR" dirty="0">
                <a:solidFill>
                  <a:srgbClr val="FF0000"/>
                </a:solidFill>
                <a:highlight>
                  <a:srgbClr val="FFFF00"/>
                </a:highlight>
              </a:rPr>
              <a:t>Impact de la performance sur la CAF</a:t>
            </a:r>
          </a:p>
        </p:txBody>
      </p:sp>
    </p:spTree>
    <p:extLst>
      <p:ext uri="{BB962C8B-B14F-4D97-AF65-F5344CB8AC3E}">
        <p14:creationId xmlns:p14="http://schemas.microsoft.com/office/powerpoint/2010/main" val="2528925775"/>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862" y="933285"/>
            <a:ext cx="7755379" cy="540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re 2">
            <a:extLst>
              <a:ext uri="{FF2B5EF4-FFF2-40B4-BE49-F238E27FC236}">
                <a16:creationId xmlns:a16="http://schemas.microsoft.com/office/drawing/2014/main" id="{A25AA536-2B5D-4EF2-BD31-878C4894E57E}"/>
              </a:ext>
            </a:extLst>
          </p:cNvPr>
          <p:cNvSpPr>
            <a:spLocks noGrp="1"/>
          </p:cNvSpPr>
          <p:nvPr>
            <p:ph type="title"/>
          </p:nvPr>
        </p:nvSpPr>
        <p:spPr/>
        <p:txBody>
          <a:bodyPr/>
          <a:lstStyle/>
          <a:p>
            <a:r>
              <a:rPr lang="fr-FR" dirty="0"/>
              <a:t>Ex Rennes </a:t>
            </a:r>
            <a:r>
              <a:rPr lang="fr-FR" dirty="0" err="1"/>
              <a:t>beaulieu</a:t>
            </a:r>
            <a:r>
              <a:rPr lang="fr-FR" dirty="0"/>
              <a:t>, un campus construit en 10 ans !</a:t>
            </a:r>
          </a:p>
        </p:txBody>
      </p:sp>
      <p:sp>
        <p:nvSpPr>
          <p:cNvPr id="5" name="Espace réservé du contenu 4">
            <a:extLst>
              <a:ext uri="{FF2B5EF4-FFF2-40B4-BE49-F238E27FC236}">
                <a16:creationId xmlns:a16="http://schemas.microsoft.com/office/drawing/2014/main" id="{34AECBFA-6B4F-415F-8DB0-0394514FB72B}"/>
              </a:ext>
            </a:extLst>
          </p:cNvPr>
          <p:cNvSpPr>
            <a:spLocks noGrp="1"/>
          </p:cNvSpPr>
          <p:nvPr>
            <p:ph idx="1"/>
          </p:nvPr>
        </p:nvSpPr>
        <p:spPr>
          <a:xfrm>
            <a:off x="207759" y="1219533"/>
            <a:ext cx="4150057" cy="5638467"/>
          </a:xfrm>
        </p:spPr>
        <p:txBody>
          <a:bodyPr/>
          <a:lstStyle/>
          <a:p>
            <a:r>
              <a:rPr lang="fr-FR" dirty="0"/>
              <a:t>Architecte Louis </a:t>
            </a:r>
            <a:r>
              <a:rPr lang="fr-FR" dirty="0" err="1"/>
              <a:t>Arretche</a:t>
            </a:r>
            <a:endParaRPr lang="fr-FR" dirty="0"/>
          </a:p>
          <a:p>
            <a:endParaRPr lang="fr-FR" dirty="0"/>
          </a:p>
          <a:p>
            <a:r>
              <a:rPr lang="fr-FR" dirty="0"/>
              <a:t>Société Rennaise de Préfabrication</a:t>
            </a:r>
          </a:p>
          <a:p>
            <a:r>
              <a:rPr lang="fr-FR" dirty="0"/>
              <a:t>(Reconstruction post 39/45)</a:t>
            </a:r>
          </a:p>
          <a:p>
            <a:endParaRPr lang="fr-FR" dirty="0"/>
          </a:p>
          <a:p>
            <a:r>
              <a:rPr lang="fr-FR" dirty="0"/>
              <a:t>Aujourd’hui près de 300 000 M2 de </a:t>
            </a:r>
            <a:r>
              <a:rPr lang="fr-FR" dirty="0" err="1"/>
              <a:t>sub</a:t>
            </a:r>
            <a:endParaRPr lang="fr-FR" dirty="0"/>
          </a:p>
          <a:p>
            <a:r>
              <a:rPr lang="fr-FR" sz="2000" dirty="0"/>
              <a:t> &lt; année 1950</a:t>
            </a:r>
          </a:p>
          <a:p>
            <a:r>
              <a:rPr lang="fr-FR" sz="2000" dirty="0"/>
              <a:t>= années 60/80 (50 à 60 ans)</a:t>
            </a:r>
          </a:p>
          <a:p>
            <a:r>
              <a:rPr lang="fr-FR" sz="2000" dirty="0"/>
              <a:t>= Années 90/2000</a:t>
            </a:r>
          </a:p>
          <a:p>
            <a:r>
              <a:rPr lang="fr-FR" sz="2000" dirty="0"/>
              <a:t>&gt; Années 2010</a:t>
            </a:r>
          </a:p>
          <a:p>
            <a:endParaRPr lang="fr-FR" dirty="0"/>
          </a:p>
        </p:txBody>
      </p:sp>
      <p:sp>
        <p:nvSpPr>
          <p:cNvPr id="4" name="Espace réservé du numéro de diapositive 4"/>
          <p:cNvSpPr>
            <a:spLocks noGrp="1"/>
          </p:cNvSpPr>
          <p:nvPr>
            <p:ph type="sldNum" sz="quarter" idx="4294967295"/>
          </p:nvPr>
        </p:nvSpPr>
        <p:spPr>
          <a:xfrm>
            <a:off x="10879138" y="6338888"/>
            <a:ext cx="1312862" cy="363537"/>
          </a:xfrm>
          <a:prstGeom prst="rect">
            <a:avLst/>
          </a:prstGeom>
        </p:spPr>
        <p:txBody>
          <a:bodyPr/>
          <a:lstStyle/>
          <a:p>
            <a:fld id="{7D352A86-3593-4E21-AAF6-80702D7074AD}" type="slidenum">
              <a:rPr lang="fr-FR" smtClean="0"/>
              <a:t>6</a:t>
            </a:fld>
            <a:endParaRPr lang="fr-FR" dirty="0"/>
          </a:p>
        </p:txBody>
      </p:sp>
      <p:sp>
        <p:nvSpPr>
          <p:cNvPr id="7" name="Ellipse 6">
            <a:extLst>
              <a:ext uri="{FF2B5EF4-FFF2-40B4-BE49-F238E27FC236}">
                <a16:creationId xmlns:a16="http://schemas.microsoft.com/office/drawing/2014/main" id="{000ABA7D-2D9D-4F48-AC93-27F04DA852AA}"/>
              </a:ext>
            </a:extLst>
          </p:cNvPr>
          <p:cNvSpPr/>
          <p:nvPr/>
        </p:nvSpPr>
        <p:spPr>
          <a:xfrm>
            <a:off x="207759" y="231725"/>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02551445"/>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DD2D5F-129E-EAA4-1BED-644A6049A143}"/>
              </a:ext>
            </a:extLst>
          </p:cNvPr>
          <p:cNvSpPr>
            <a:spLocks noGrp="1"/>
          </p:cNvSpPr>
          <p:nvPr>
            <p:ph type="ctrTitle"/>
          </p:nvPr>
        </p:nvSpPr>
        <p:spPr>
          <a:xfrm>
            <a:off x="4947138" y="2148396"/>
            <a:ext cx="5720862" cy="2341542"/>
          </a:xfrm>
        </p:spPr>
        <p:txBody>
          <a:bodyPr>
            <a:noAutofit/>
          </a:bodyPr>
          <a:lstStyle/>
          <a:p>
            <a:r>
              <a:rPr lang="fr-FR" sz="3200" dirty="0">
                <a:solidFill>
                  <a:srgbClr val="3B403A"/>
                </a:solidFill>
                <a:latin typeface="National Bold" panose="02000503000000020004" pitchFamily="50" charset="0"/>
                <a:ea typeface="National Bold" panose="02000503000000020004" pitchFamily="50" charset="0"/>
              </a:rPr>
              <a:t>RETOUR D’EXPÉRIENCE</a:t>
            </a:r>
            <a:br>
              <a:rPr lang="fr-FR" sz="3200" dirty="0">
                <a:solidFill>
                  <a:srgbClr val="3B403A"/>
                </a:solidFill>
                <a:latin typeface="National Bold" panose="02000503000000020004" pitchFamily="50" charset="0"/>
                <a:ea typeface="National Bold" panose="02000503000000020004" pitchFamily="50" charset="0"/>
              </a:rPr>
            </a:br>
            <a:r>
              <a:rPr lang="fr-FR" sz="3200" dirty="0">
                <a:solidFill>
                  <a:srgbClr val="3B403A"/>
                </a:solidFill>
                <a:latin typeface="National Bold" panose="02000503000000020004" pitchFamily="50" charset="0"/>
                <a:ea typeface="National Bold" panose="02000503000000020004" pitchFamily="50" charset="0"/>
              </a:rPr>
              <a:t>Quels </a:t>
            </a:r>
            <a:r>
              <a:rPr lang="fr-FR" sz="3200" b="1" dirty="0">
                <a:solidFill>
                  <a:srgbClr val="3B403A"/>
                </a:solidFill>
                <a:latin typeface="National Bold" panose="02000503000000020004" pitchFamily="50" charset="0"/>
                <a:ea typeface="National Bold" panose="02000503000000020004" pitchFamily="50" charset="0"/>
              </a:rPr>
              <a:t>leviers</a:t>
            </a:r>
            <a:r>
              <a:rPr lang="fr-FR" sz="3200" dirty="0">
                <a:solidFill>
                  <a:srgbClr val="3B403A"/>
                </a:solidFill>
                <a:latin typeface="National Bold" panose="02000503000000020004" pitchFamily="50" charset="0"/>
                <a:ea typeface="National Bold" panose="02000503000000020004" pitchFamily="50" charset="0"/>
              </a:rPr>
              <a:t> pour </a:t>
            </a:r>
            <a:r>
              <a:rPr lang="fr-FR" sz="3200" b="1" dirty="0">
                <a:solidFill>
                  <a:srgbClr val="3B403A"/>
                </a:solidFill>
                <a:latin typeface="National Bold" panose="02000503000000020004" pitchFamily="50" charset="0"/>
                <a:ea typeface="National Bold" panose="02000503000000020004" pitchFamily="50" charset="0"/>
              </a:rPr>
              <a:t>tracer les économies d’énergie </a:t>
            </a:r>
            <a:r>
              <a:rPr lang="fr-FR" sz="3200" dirty="0">
                <a:solidFill>
                  <a:srgbClr val="3B403A"/>
                </a:solidFill>
                <a:latin typeface="National Bold" panose="02000503000000020004" pitchFamily="50" charset="0"/>
                <a:ea typeface="National Bold" panose="02000503000000020004" pitchFamily="50" charset="0"/>
              </a:rPr>
              <a:t>au sein du </a:t>
            </a:r>
            <a:r>
              <a:rPr lang="fr-FR" sz="3200" b="1" dirty="0">
                <a:solidFill>
                  <a:srgbClr val="3B403A"/>
                </a:solidFill>
                <a:latin typeface="National Bold" panose="02000503000000020004" pitchFamily="50" charset="0"/>
                <a:ea typeface="National Bold" panose="02000503000000020004" pitchFamily="50" charset="0"/>
              </a:rPr>
              <a:t>budget</a:t>
            </a:r>
            <a:r>
              <a:rPr lang="fr-FR" sz="3200" dirty="0">
                <a:solidFill>
                  <a:srgbClr val="3B403A"/>
                </a:solidFill>
                <a:latin typeface="National Bold" panose="02000503000000020004" pitchFamily="50" charset="0"/>
                <a:ea typeface="National Bold" panose="02000503000000020004" pitchFamily="50" charset="0"/>
              </a:rPr>
              <a:t> et générer de nouvelles </a:t>
            </a:r>
            <a:r>
              <a:rPr lang="fr-FR" sz="3200" b="1" dirty="0">
                <a:solidFill>
                  <a:srgbClr val="3B403A"/>
                </a:solidFill>
                <a:latin typeface="National Bold" panose="02000503000000020004" pitchFamily="50" charset="0"/>
                <a:ea typeface="National Bold" panose="02000503000000020004" pitchFamily="50" charset="0"/>
              </a:rPr>
              <a:t>capacités d’investissement </a:t>
            </a:r>
            <a:r>
              <a:rPr lang="fr-FR" sz="3200" dirty="0">
                <a:solidFill>
                  <a:srgbClr val="3B403A"/>
                </a:solidFill>
                <a:latin typeface="National Bold" panose="02000503000000020004" pitchFamily="50" charset="0"/>
                <a:ea typeface="National Bold" panose="02000503000000020004" pitchFamily="50" charset="0"/>
              </a:rPr>
              <a:t>?</a:t>
            </a:r>
          </a:p>
        </p:txBody>
      </p:sp>
      <p:pic>
        <p:nvPicPr>
          <p:cNvPr id="7" name="Image 6">
            <a:extLst>
              <a:ext uri="{FF2B5EF4-FFF2-40B4-BE49-F238E27FC236}">
                <a16:creationId xmlns:a16="http://schemas.microsoft.com/office/drawing/2014/main" id="{2B9BB20A-E5F4-2E5A-568A-51C7645C6D89}"/>
              </a:ext>
            </a:extLst>
          </p:cNvPr>
          <p:cNvPicPr>
            <a:picLocks noChangeAspect="1"/>
          </p:cNvPicPr>
          <p:nvPr/>
        </p:nvPicPr>
        <p:blipFill>
          <a:blip r:embed="rId2"/>
          <a:stretch>
            <a:fillRect/>
          </a:stretch>
        </p:blipFill>
        <p:spPr>
          <a:xfrm>
            <a:off x="0" y="4788835"/>
            <a:ext cx="12192000" cy="2069165"/>
          </a:xfrm>
          <a:prstGeom prst="rect">
            <a:avLst/>
          </a:prstGeom>
        </p:spPr>
      </p:pic>
      <p:pic>
        <p:nvPicPr>
          <p:cNvPr id="3" name="Image 2">
            <a:extLst>
              <a:ext uri="{FF2B5EF4-FFF2-40B4-BE49-F238E27FC236}">
                <a16:creationId xmlns:a16="http://schemas.microsoft.com/office/drawing/2014/main" id="{F9D91984-CA11-47B0-B9E8-6ABC1686193B}"/>
              </a:ext>
            </a:extLst>
          </p:cNvPr>
          <p:cNvPicPr>
            <a:picLocks noChangeAspect="1"/>
          </p:cNvPicPr>
          <p:nvPr/>
        </p:nvPicPr>
        <p:blipFill>
          <a:blip r:embed="rId3"/>
          <a:stretch>
            <a:fillRect/>
          </a:stretch>
        </p:blipFill>
        <p:spPr>
          <a:xfrm>
            <a:off x="343219" y="2069165"/>
            <a:ext cx="4502125" cy="4531077"/>
          </a:xfrm>
          <a:prstGeom prst="rect">
            <a:avLst/>
          </a:prstGeom>
        </p:spPr>
      </p:pic>
      <p:sp>
        <p:nvSpPr>
          <p:cNvPr id="6" name="ZoneTexte 5">
            <a:extLst>
              <a:ext uri="{FF2B5EF4-FFF2-40B4-BE49-F238E27FC236}">
                <a16:creationId xmlns:a16="http://schemas.microsoft.com/office/drawing/2014/main" id="{D6BBE278-BB1C-44F0-9BE1-8D0C63D1A2E2}"/>
              </a:ext>
            </a:extLst>
          </p:cNvPr>
          <p:cNvSpPr txBox="1"/>
          <p:nvPr/>
        </p:nvSpPr>
        <p:spPr>
          <a:xfrm>
            <a:off x="104944" y="74281"/>
            <a:ext cx="7620997" cy="369332"/>
          </a:xfrm>
          <a:prstGeom prst="rect">
            <a:avLst/>
          </a:prstGeom>
          <a:noFill/>
        </p:spPr>
        <p:txBody>
          <a:bodyPr wrap="none" rtlCol="0">
            <a:spAutoFit/>
          </a:bodyPr>
          <a:lstStyle/>
          <a:p>
            <a:r>
              <a:rPr lang="fr-FR" dirty="0"/>
              <a:t>Réseau des économes de flux des collectivités, universités et santé</a:t>
            </a:r>
          </a:p>
        </p:txBody>
      </p:sp>
    </p:spTree>
    <p:extLst>
      <p:ext uri="{BB962C8B-B14F-4D97-AF65-F5344CB8AC3E}">
        <p14:creationId xmlns:p14="http://schemas.microsoft.com/office/powerpoint/2010/main" val="2767235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C903EC-C11E-4C8D-9603-565A636F75F1}"/>
              </a:ext>
            </a:extLst>
          </p:cNvPr>
          <p:cNvSpPr>
            <a:spLocks noGrp="1"/>
          </p:cNvSpPr>
          <p:nvPr>
            <p:ph type="title"/>
          </p:nvPr>
        </p:nvSpPr>
        <p:spPr/>
        <p:txBody>
          <a:bodyPr/>
          <a:lstStyle/>
          <a:p>
            <a:r>
              <a:rPr lang="fr-FR" dirty="0"/>
              <a:t>Campus des métiers et qualification</a:t>
            </a:r>
          </a:p>
        </p:txBody>
      </p:sp>
      <p:sp>
        <p:nvSpPr>
          <p:cNvPr id="3" name="Espace réservé du contenu 2">
            <a:extLst>
              <a:ext uri="{FF2B5EF4-FFF2-40B4-BE49-F238E27FC236}">
                <a16:creationId xmlns:a16="http://schemas.microsoft.com/office/drawing/2014/main" id="{2F64FA02-DA18-45D3-AEEF-0A8308195247}"/>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D7803EE5-06F3-484D-9FFD-2695DF6EBD60}"/>
              </a:ext>
            </a:extLst>
          </p:cNvPr>
          <p:cNvPicPr>
            <a:picLocks noChangeAspect="1"/>
          </p:cNvPicPr>
          <p:nvPr/>
        </p:nvPicPr>
        <p:blipFill>
          <a:blip r:embed="rId2"/>
          <a:stretch>
            <a:fillRect/>
          </a:stretch>
        </p:blipFill>
        <p:spPr>
          <a:xfrm>
            <a:off x="889686" y="1109467"/>
            <a:ext cx="9377495" cy="5748533"/>
          </a:xfrm>
          <a:prstGeom prst="rect">
            <a:avLst/>
          </a:prstGeom>
        </p:spPr>
      </p:pic>
    </p:spTree>
    <p:extLst>
      <p:ext uri="{BB962C8B-B14F-4D97-AF65-F5344CB8AC3E}">
        <p14:creationId xmlns:p14="http://schemas.microsoft.com/office/powerpoint/2010/main" val="1724245186"/>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C51C3-AE9C-4C0F-B559-B307C6EF6FA4}"/>
              </a:ext>
            </a:extLst>
          </p:cNvPr>
          <p:cNvSpPr>
            <a:spLocks noGrp="1"/>
          </p:cNvSpPr>
          <p:nvPr>
            <p:ph type="title"/>
          </p:nvPr>
        </p:nvSpPr>
        <p:spPr/>
        <p:txBody>
          <a:bodyPr/>
          <a:lstStyle/>
          <a:p>
            <a:r>
              <a:rPr lang="fr-FR" dirty="0"/>
              <a:t>PEPR ville Durable et </a:t>
            </a:r>
            <a:r>
              <a:rPr lang="fr-FR" dirty="0" err="1"/>
              <a:t>Batiment</a:t>
            </a:r>
            <a:r>
              <a:rPr lang="fr-FR" dirty="0"/>
              <a:t> innovant</a:t>
            </a:r>
          </a:p>
        </p:txBody>
      </p:sp>
      <p:sp>
        <p:nvSpPr>
          <p:cNvPr id="3" name="Espace réservé du contenu 2">
            <a:extLst>
              <a:ext uri="{FF2B5EF4-FFF2-40B4-BE49-F238E27FC236}">
                <a16:creationId xmlns:a16="http://schemas.microsoft.com/office/drawing/2014/main" id="{2F78D759-E04D-4948-A465-9C0BCA185D4F}"/>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3866ADAA-B530-4808-A4E8-19E50A97EB6B}"/>
              </a:ext>
            </a:extLst>
          </p:cNvPr>
          <p:cNvPicPr>
            <a:picLocks noChangeAspect="1"/>
          </p:cNvPicPr>
          <p:nvPr/>
        </p:nvPicPr>
        <p:blipFill>
          <a:blip r:embed="rId2"/>
          <a:stretch>
            <a:fillRect/>
          </a:stretch>
        </p:blipFill>
        <p:spPr>
          <a:xfrm>
            <a:off x="2352675" y="1388700"/>
            <a:ext cx="9639300" cy="5395019"/>
          </a:xfrm>
          <a:prstGeom prst="rect">
            <a:avLst/>
          </a:prstGeom>
        </p:spPr>
      </p:pic>
      <p:sp>
        <p:nvSpPr>
          <p:cNvPr id="5" name="Rectangle 4">
            <a:extLst>
              <a:ext uri="{FF2B5EF4-FFF2-40B4-BE49-F238E27FC236}">
                <a16:creationId xmlns:a16="http://schemas.microsoft.com/office/drawing/2014/main" id="{590A2E2D-6062-4266-8D17-E6D954B15FA6}"/>
              </a:ext>
            </a:extLst>
          </p:cNvPr>
          <p:cNvSpPr/>
          <p:nvPr/>
        </p:nvSpPr>
        <p:spPr>
          <a:xfrm>
            <a:off x="200025" y="1113644"/>
            <a:ext cx="8239125" cy="369332"/>
          </a:xfrm>
          <a:prstGeom prst="rect">
            <a:avLst/>
          </a:prstGeom>
        </p:spPr>
        <p:txBody>
          <a:bodyPr wrap="square">
            <a:spAutoFit/>
          </a:bodyPr>
          <a:lstStyle/>
          <a:p>
            <a:r>
              <a:rPr lang="fr-FR" dirty="0"/>
              <a:t>https://pepr-vdbi.fr/les-centres-operationnels/co-miscib</a:t>
            </a:r>
          </a:p>
        </p:txBody>
      </p:sp>
      <p:pic>
        <p:nvPicPr>
          <p:cNvPr id="6" name="Image 5">
            <a:extLst>
              <a:ext uri="{FF2B5EF4-FFF2-40B4-BE49-F238E27FC236}">
                <a16:creationId xmlns:a16="http://schemas.microsoft.com/office/drawing/2014/main" id="{CB55A640-3AF0-481A-B396-AEB739B574D8}"/>
              </a:ext>
            </a:extLst>
          </p:cNvPr>
          <p:cNvPicPr>
            <a:picLocks noChangeAspect="1"/>
          </p:cNvPicPr>
          <p:nvPr/>
        </p:nvPicPr>
        <p:blipFill>
          <a:blip r:embed="rId3"/>
          <a:stretch>
            <a:fillRect/>
          </a:stretch>
        </p:blipFill>
        <p:spPr>
          <a:xfrm>
            <a:off x="6609026" y="3252719"/>
            <a:ext cx="7403333" cy="3119505"/>
          </a:xfrm>
          <a:prstGeom prst="rect">
            <a:avLst/>
          </a:prstGeom>
        </p:spPr>
      </p:pic>
      <p:sp>
        <p:nvSpPr>
          <p:cNvPr id="7" name="ZoneTexte 6">
            <a:extLst>
              <a:ext uri="{FF2B5EF4-FFF2-40B4-BE49-F238E27FC236}">
                <a16:creationId xmlns:a16="http://schemas.microsoft.com/office/drawing/2014/main" id="{63771F88-5CA0-4506-B99A-97CDC9EC299D}"/>
              </a:ext>
            </a:extLst>
          </p:cNvPr>
          <p:cNvSpPr txBox="1"/>
          <p:nvPr/>
        </p:nvSpPr>
        <p:spPr>
          <a:xfrm>
            <a:off x="104944" y="74281"/>
            <a:ext cx="2247731" cy="369332"/>
          </a:xfrm>
          <a:prstGeom prst="rect">
            <a:avLst/>
          </a:prstGeom>
          <a:noFill/>
        </p:spPr>
        <p:txBody>
          <a:bodyPr wrap="none" rtlCol="0">
            <a:spAutoFit/>
          </a:bodyPr>
          <a:lstStyle/>
          <a:p>
            <a:r>
              <a:rPr lang="fr-FR" dirty="0"/>
              <a:t>Réseau recherche</a:t>
            </a:r>
          </a:p>
        </p:txBody>
      </p:sp>
    </p:spTree>
    <p:extLst>
      <p:ext uri="{BB962C8B-B14F-4D97-AF65-F5344CB8AC3E}">
        <p14:creationId xmlns:p14="http://schemas.microsoft.com/office/powerpoint/2010/main" val="3455642926"/>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575141-C861-417B-A599-E9E47EBCCEF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A151AD8-DBC2-4A9C-807C-DDDF98AC186D}"/>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CFA1B61B-AEE0-4F8F-8382-73E3B9B365AA}"/>
              </a:ext>
            </a:extLst>
          </p:cNvPr>
          <p:cNvPicPr>
            <a:picLocks noChangeAspect="1"/>
          </p:cNvPicPr>
          <p:nvPr/>
        </p:nvPicPr>
        <p:blipFill>
          <a:blip r:embed="rId2"/>
          <a:stretch>
            <a:fillRect/>
          </a:stretch>
        </p:blipFill>
        <p:spPr>
          <a:xfrm>
            <a:off x="887208" y="593978"/>
            <a:ext cx="10417584" cy="6264022"/>
          </a:xfrm>
          <a:prstGeom prst="rect">
            <a:avLst/>
          </a:prstGeom>
        </p:spPr>
      </p:pic>
      <p:sp>
        <p:nvSpPr>
          <p:cNvPr id="6" name="ZoneTexte 5">
            <a:extLst>
              <a:ext uri="{FF2B5EF4-FFF2-40B4-BE49-F238E27FC236}">
                <a16:creationId xmlns:a16="http://schemas.microsoft.com/office/drawing/2014/main" id="{B9E979FB-2DE4-404E-A2A2-B1FBAAF8C0AE}"/>
              </a:ext>
            </a:extLst>
          </p:cNvPr>
          <p:cNvSpPr txBox="1"/>
          <p:nvPr/>
        </p:nvSpPr>
        <p:spPr>
          <a:xfrm>
            <a:off x="1644822" y="5445485"/>
            <a:ext cx="3392275" cy="1200329"/>
          </a:xfrm>
          <a:prstGeom prst="rect">
            <a:avLst/>
          </a:prstGeom>
          <a:solidFill>
            <a:schemeClr val="bg1"/>
          </a:solidFill>
          <a:ln w="63500">
            <a:solidFill>
              <a:srgbClr val="FF0000"/>
            </a:solidFill>
          </a:ln>
        </p:spPr>
        <p:txBody>
          <a:bodyPr wrap="none" rtlCol="0">
            <a:spAutoFit/>
          </a:bodyPr>
          <a:lstStyle/>
          <a:p>
            <a:r>
              <a:rPr lang="fr-FR" dirty="0"/>
              <a:t>Enjeu d’innovation :</a:t>
            </a:r>
          </a:p>
          <a:p>
            <a:r>
              <a:rPr lang="fr-FR" dirty="0"/>
              <a:t>-Transposition Public tertiaire </a:t>
            </a:r>
          </a:p>
          <a:p>
            <a:r>
              <a:rPr lang="fr-FR" dirty="0"/>
              <a:t>Bat année 60/70  </a:t>
            </a:r>
          </a:p>
          <a:p>
            <a:r>
              <a:rPr lang="fr-FR" dirty="0"/>
              <a:t>-Mesure sur le cycle de vie</a:t>
            </a:r>
          </a:p>
        </p:txBody>
      </p:sp>
      <p:pic>
        <p:nvPicPr>
          <p:cNvPr id="4" name="Image 3">
            <a:extLst>
              <a:ext uri="{FF2B5EF4-FFF2-40B4-BE49-F238E27FC236}">
                <a16:creationId xmlns:a16="http://schemas.microsoft.com/office/drawing/2014/main" id="{E7B5CD56-5CF2-4884-A154-B9F18DC055CD}"/>
              </a:ext>
            </a:extLst>
          </p:cNvPr>
          <p:cNvPicPr>
            <a:picLocks noChangeAspect="1"/>
          </p:cNvPicPr>
          <p:nvPr/>
        </p:nvPicPr>
        <p:blipFill>
          <a:blip r:embed="rId3"/>
          <a:stretch>
            <a:fillRect/>
          </a:stretch>
        </p:blipFill>
        <p:spPr>
          <a:xfrm>
            <a:off x="34254" y="1116021"/>
            <a:ext cx="781159" cy="1152686"/>
          </a:xfrm>
          <a:prstGeom prst="rect">
            <a:avLst/>
          </a:prstGeom>
        </p:spPr>
      </p:pic>
      <p:sp>
        <p:nvSpPr>
          <p:cNvPr id="7" name="ZoneTexte 6">
            <a:extLst>
              <a:ext uri="{FF2B5EF4-FFF2-40B4-BE49-F238E27FC236}">
                <a16:creationId xmlns:a16="http://schemas.microsoft.com/office/drawing/2014/main" id="{FBA03DDB-F143-4646-8085-2B0C1087EB17}"/>
              </a:ext>
            </a:extLst>
          </p:cNvPr>
          <p:cNvSpPr txBox="1"/>
          <p:nvPr/>
        </p:nvSpPr>
        <p:spPr>
          <a:xfrm>
            <a:off x="104944" y="74281"/>
            <a:ext cx="3579826" cy="369332"/>
          </a:xfrm>
          <a:prstGeom prst="rect">
            <a:avLst/>
          </a:prstGeom>
          <a:noFill/>
        </p:spPr>
        <p:txBody>
          <a:bodyPr wrap="none" rtlCol="0">
            <a:spAutoFit/>
          </a:bodyPr>
          <a:lstStyle/>
          <a:p>
            <a:r>
              <a:rPr lang="fr-FR" dirty="0"/>
              <a:t>Réseau Industriel et recherche</a:t>
            </a:r>
          </a:p>
        </p:txBody>
      </p:sp>
      <p:sp>
        <p:nvSpPr>
          <p:cNvPr id="8" name="Rectangle 7">
            <a:extLst>
              <a:ext uri="{FF2B5EF4-FFF2-40B4-BE49-F238E27FC236}">
                <a16:creationId xmlns:a16="http://schemas.microsoft.com/office/drawing/2014/main" id="{65BCC1B2-888A-4AD7-99C0-F2951E940C7E}"/>
              </a:ext>
            </a:extLst>
          </p:cNvPr>
          <p:cNvSpPr/>
          <p:nvPr/>
        </p:nvSpPr>
        <p:spPr>
          <a:xfrm rot="19026793">
            <a:off x="8810863" y="5153098"/>
            <a:ext cx="3752374" cy="584775"/>
          </a:xfrm>
          <a:prstGeom prst="rect">
            <a:avLst/>
          </a:prstGeom>
        </p:spPr>
        <p:txBody>
          <a:bodyPr wrap="none">
            <a:spAutoFit/>
          </a:bodyPr>
          <a:lstStyle/>
          <a:p>
            <a:pPr lvl="0" algn="ctr" defTabSz="1219170">
              <a:defRPr/>
            </a:pPr>
            <a:r>
              <a:rPr lang="fr-FR" sz="3200" dirty="0">
                <a:solidFill>
                  <a:prstClr val="black"/>
                </a:solidFill>
                <a:latin typeface="Calibri"/>
              </a:rPr>
              <a:t>Livre Blanc CSF 05/24</a:t>
            </a:r>
            <a:endParaRPr lang="fr-FR" sz="2800" dirty="0">
              <a:solidFill>
                <a:prstClr val="black"/>
              </a:solidFill>
              <a:latin typeface="Calibri"/>
            </a:endParaRPr>
          </a:p>
        </p:txBody>
      </p:sp>
    </p:spTree>
    <p:extLst>
      <p:ext uri="{BB962C8B-B14F-4D97-AF65-F5344CB8AC3E}">
        <p14:creationId xmlns:p14="http://schemas.microsoft.com/office/powerpoint/2010/main" val="3511734046"/>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736FEE-972F-4AD4-BD39-A79FF57FEFC4}"/>
              </a:ext>
            </a:extLst>
          </p:cNvPr>
          <p:cNvSpPr>
            <a:spLocks noGrp="1"/>
          </p:cNvSpPr>
          <p:nvPr>
            <p:ph type="title"/>
          </p:nvPr>
        </p:nvSpPr>
        <p:spPr/>
        <p:txBody>
          <a:bodyPr/>
          <a:lstStyle/>
          <a:p>
            <a:r>
              <a:rPr lang="fr-FR" dirty="0"/>
              <a:t>Plan d’accompagnement de France Universités</a:t>
            </a:r>
          </a:p>
        </p:txBody>
      </p:sp>
      <p:sp>
        <p:nvSpPr>
          <p:cNvPr id="3" name="Espace réservé du contenu 2">
            <a:extLst>
              <a:ext uri="{FF2B5EF4-FFF2-40B4-BE49-F238E27FC236}">
                <a16:creationId xmlns:a16="http://schemas.microsoft.com/office/drawing/2014/main" id="{6F9E3C5F-A385-4053-9CCC-227A99901D34}"/>
              </a:ext>
            </a:extLst>
          </p:cNvPr>
          <p:cNvSpPr>
            <a:spLocks noGrp="1"/>
          </p:cNvSpPr>
          <p:nvPr>
            <p:ph idx="1"/>
          </p:nvPr>
        </p:nvSpPr>
        <p:spPr>
          <a:xfrm>
            <a:off x="368373" y="1330333"/>
            <a:ext cx="11823627" cy="4724370"/>
          </a:xfrm>
        </p:spPr>
        <p:txBody>
          <a:bodyPr/>
          <a:lstStyle/>
          <a:p>
            <a:r>
              <a:rPr lang="fr-FR" sz="1400" b="1" dirty="0"/>
              <a:t>STRATEGIE PATRIMONIALE AU CŒUR DE LA STRATEGIE D’ETABLISSEMENT </a:t>
            </a:r>
          </a:p>
          <a:p>
            <a:r>
              <a:rPr lang="fr-FR" sz="1200" b="1" dirty="0"/>
              <a:t>Intervenant : Patrice Barbel, consultant France université, six mois  :</a:t>
            </a:r>
            <a:endParaRPr lang="fr-FR" sz="1200" dirty="0"/>
          </a:p>
          <a:p>
            <a:r>
              <a:rPr lang="fr-FR" sz="1200" b="1" dirty="0"/>
              <a:t>Un accompagnement de 20h en </a:t>
            </a:r>
            <a:r>
              <a:rPr lang="fr-FR" sz="1200" b="1" dirty="0" err="1"/>
              <a:t>visio</a:t>
            </a:r>
            <a:r>
              <a:rPr lang="fr-FR" sz="1200" b="1" dirty="0"/>
              <a:t> avec possibilité d’un déplacement</a:t>
            </a:r>
          </a:p>
          <a:p>
            <a:pPr marL="171450" indent="-171450">
              <a:buFont typeface="Wingdings" panose="05000000000000000000" pitchFamily="2" charset="2"/>
              <a:buChar char="Ø"/>
            </a:pPr>
            <a:r>
              <a:rPr lang="fr-FR" sz="1200" b="1" dirty="0"/>
              <a:t>Rôle de la gouvernance pour une stratégie patrimoniale 2h (en séminaire de président.es  en présentiel à France Universités)</a:t>
            </a:r>
            <a:endParaRPr lang="fr-FR" sz="1200" dirty="0"/>
          </a:p>
          <a:p>
            <a:r>
              <a:rPr lang="fr-FR" sz="1200" b="1" dirty="0"/>
              <a:t>Mise en perspective et enjeux</a:t>
            </a:r>
            <a:r>
              <a:rPr lang="fr-FR" sz="1200" dirty="0"/>
              <a:t> : repérage et prise en compte des vulnérabilités de l’établissement au regard des problématiques patrimoniales dans la stratégie des établissement (notamment en référence aux ODD). Inscription dans la stratégie territoriale et partenariale. Outils et méthodes mobilisables, apport d’une démarche systémique et transversale. Pilotage par la CAF pour dynamiser et construire une vision des investissements au service de la stratégie (immobilier, numérique, de recherche et de formation, vie étudiante, ..). Construction d’une vision à 7, 15 et 25 ans, inscription dans le SPSI. Retours d’expériences.</a:t>
            </a:r>
          </a:p>
          <a:p>
            <a:pPr marL="171450" indent="-171450">
              <a:buFont typeface="Wingdings" panose="05000000000000000000" pitchFamily="2" charset="2"/>
              <a:buChar char="q"/>
            </a:pPr>
            <a:r>
              <a:rPr lang="fr-FR" sz="1200" b="1" dirty="0" err="1"/>
              <a:t>Président.e</a:t>
            </a:r>
            <a:r>
              <a:rPr lang="fr-FR" sz="1200" b="1" dirty="0"/>
              <a:t> et leur équipe politique et de direction : Les établissements souhaitant documenter les leviers d’une stratégie patrimoniale 4x2h (en établissement)</a:t>
            </a:r>
            <a:endParaRPr lang="fr-FR" sz="1200" dirty="0"/>
          </a:p>
          <a:p>
            <a:r>
              <a:rPr lang="fr-FR" sz="1200" dirty="0"/>
              <a:t>Détermination des </a:t>
            </a:r>
            <a:r>
              <a:rPr lang="fr-FR" sz="1200" b="1" dirty="0"/>
              <a:t>leviers organisationnels nécessaires et mobilisables pour la mise en œuvre de la stratégie </a:t>
            </a:r>
            <a:r>
              <a:rPr lang="fr-FR" sz="1200" dirty="0"/>
              <a:t>de l’établissement. Elaboration d’une feuille de route pour documenter les leviers de l’investissement à partir des données disponibles de l’établissement. Constitution d’un comité de pilotage stratégique. </a:t>
            </a:r>
            <a:r>
              <a:rPr lang="fr-FR" sz="1200" b="1" dirty="0"/>
              <a:t>Discussion et arbitrage </a:t>
            </a:r>
            <a:r>
              <a:rPr lang="fr-FR" sz="1200" dirty="0"/>
              <a:t>pour une aide à la décision au service de la stratégie patrimoniale tenant compte des enjeux stratégiques de l’établissement.</a:t>
            </a:r>
          </a:p>
          <a:p>
            <a:pPr marL="171450" indent="-171450">
              <a:buFont typeface="Wingdings" panose="05000000000000000000" pitchFamily="2" charset="2"/>
              <a:buChar char="q"/>
            </a:pPr>
            <a:r>
              <a:rPr lang="fr-FR" sz="1200" b="1" dirty="0"/>
              <a:t>Directions des affaires financières et patrimoine : consolidation d’une prospective financière pour une aide à la décision confortant la stratégie patrimoniale 4x2h soit 8 h</a:t>
            </a:r>
            <a:endParaRPr lang="fr-FR" sz="1200" dirty="0"/>
          </a:p>
          <a:p>
            <a:r>
              <a:rPr lang="fr-FR" sz="1200" dirty="0"/>
              <a:t>Renseignements et </a:t>
            </a:r>
            <a:r>
              <a:rPr lang="fr-FR" sz="1200" b="1" dirty="0"/>
              <a:t>complétude des données à rassembler pour une simulation financière</a:t>
            </a:r>
            <a:r>
              <a:rPr lang="fr-FR" sz="1200" dirty="0"/>
              <a:t>. Analyse des résultats de simulation. </a:t>
            </a:r>
            <a:r>
              <a:rPr lang="fr-FR" sz="1200" b="1" dirty="0"/>
              <a:t>Aide à la décision des scénarii </a:t>
            </a:r>
            <a:r>
              <a:rPr lang="fr-FR" sz="1200" dirty="0"/>
              <a:t>à retenir pour être discutés en comité de pilotage. Partage entre établissements pour construire un référentiel d’expertise en prospective financière pour une aide à la décision d’une stratégie patrimoniale.</a:t>
            </a:r>
          </a:p>
          <a:p>
            <a:endParaRPr lang="fr-FR" sz="1200" dirty="0"/>
          </a:p>
          <a:p>
            <a:pPr marL="171450" indent="-171450">
              <a:buFont typeface="Wingdings" panose="05000000000000000000" pitchFamily="2" charset="2"/>
              <a:buChar char="v"/>
            </a:pPr>
            <a:r>
              <a:rPr lang="fr-FR" sz="1200" b="1" dirty="0"/>
              <a:t> En complément une formation AMUE </a:t>
            </a:r>
            <a:r>
              <a:rPr lang="fr-FR" sz="1200" dirty="0"/>
              <a:t>: </a:t>
            </a:r>
            <a:r>
              <a:rPr lang="fr-FR" sz="1200" b="1" dirty="0"/>
              <a:t>Prospective financière à partir d’un outil dédié 20/05/2025 (en équipe d’établissement, en inter-établissement)</a:t>
            </a:r>
          </a:p>
        </p:txBody>
      </p:sp>
    </p:spTree>
    <p:extLst>
      <p:ext uri="{BB962C8B-B14F-4D97-AF65-F5344CB8AC3E}">
        <p14:creationId xmlns:p14="http://schemas.microsoft.com/office/powerpoint/2010/main" val="1221298668"/>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24379-8E5E-4167-B188-D2E87A01D63C}"/>
              </a:ext>
            </a:extLst>
          </p:cNvPr>
          <p:cNvSpPr>
            <a:spLocks noGrp="1"/>
          </p:cNvSpPr>
          <p:nvPr>
            <p:ph type="title"/>
          </p:nvPr>
        </p:nvSpPr>
        <p:spPr/>
        <p:txBody>
          <a:bodyPr>
            <a:normAutofit/>
          </a:bodyPr>
          <a:lstStyle/>
          <a:p>
            <a:r>
              <a:rPr lang="fr-FR" dirty="0"/>
              <a:t>Bilan d’étape n° 3</a:t>
            </a:r>
          </a:p>
        </p:txBody>
      </p:sp>
      <p:sp>
        <p:nvSpPr>
          <p:cNvPr id="9" name="Espace réservé du contenu 8">
            <a:extLst>
              <a:ext uri="{FF2B5EF4-FFF2-40B4-BE49-F238E27FC236}">
                <a16:creationId xmlns:a16="http://schemas.microsoft.com/office/drawing/2014/main" id="{8A0CDF10-EF18-43EF-BDFD-31560D4F8A68}"/>
              </a:ext>
            </a:extLst>
          </p:cNvPr>
          <p:cNvSpPr>
            <a:spLocks noGrp="1"/>
          </p:cNvSpPr>
          <p:nvPr>
            <p:ph idx="1"/>
          </p:nvPr>
        </p:nvSpPr>
        <p:spPr>
          <a:xfrm>
            <a:off x="600325" y="1432531"/>
            <a:ext cx="11591675" cy="3736407"/>
          </a:xfrm>
        </p:spPr>
        <p:txBody>
          <a:bodyPr/>
          <a:lstStyle/>
          <a:p>
            <a:r>
              <a:rPr lang="fr-FR" dirty="0"/>
              <a:t>Une initiative : PEEC 2030</a:t>
            </a:r>
          </a:p>
          <a:p>
            <a:r>
              <a:rPr lang="fr-FR" dirty="0"/>
              <a:t>	- Une démarche itérative systémique</a:t>
            </a:r>
          </a:p>
          <a:p>
            <a:r>
              <a:rPr lang="fr-FR" dirty="0"/>
              <a:t>	- Une prospective financière pour une aide à la décision</a:t>
            </a:r>
          </a:p>
          <a:p>
            <a:endParaRPr lang="fr-FR" dirty="0"/>
          </a:p>
          <a:p>
            <a:r>
              <a:rPr lang="fr-FR" dirty="0"/>
              <a:t>Constituer son premier pilote</a:t>
            </a:r>
          </a:p>
          <a:p>
            <a:r>
              <a:rPr lang="fr-FR" dirty="0"/>
              <a:t>	- Caractériser son patrimoine </a:t>
            </a:r>
          </a:p>
          <a:p>
            <a:r>
              <a:rPr lang="fr-FR" dirty="0"/>
              <a:t> </a:t>
            </a:r>
          </a:p>
          <a:p>
            <a:r>
              <a:rPr lang="fr-FR" dirty="0"/>
              <a:t>Fonctionner en Réseau pour faire du lien (approche systémique)</a:t>
            </a:r>
          </a:p>
        </p:txBody>
      </p:sp>
    </p:spTree>
    <p:extLst>
      <p:ext uri="{BB962C8B-B14F-4D97-AF65-F5344CB8AC3E}">
        <p14:creationId xmlns:p14="http://schemas.microsoft.com/office/powerpoint/2010/main" val="906068438"/>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B0C941-4836-4C15-8D6F-45F48BE3877F}"/>
              </a:ext>
            </a:extLst>
          </p:cNvPr>
          <p:cNvSpPr>
            <a:spLocks noGrp="1"/>
          </p:cNvSpPr>
          <p:nvPr>
            <p:ph type="title"/>
          </p:nvPr>
        </p:nvSpPr>
        <p:spPr/>
        <p:txBody>
          <a:bodyPr/>
          <a:lstStyle/>
          <a:p>
            <a:r>
              <a:rPr lang="fr-FR" dirty="0"/>
              <a:t>Merci pour votre attention</a:t>
            </a:r>
          </a:p>
        </p:txBody>
      </p:sp>
      <p:sp>
        <p:nvSpPr>
          <p:cNvPr id="3" name="Espace réservé du contenu 2">
            <a:extLst>
              <a:ext uri="{FF2B5EF4-FFF2-40B4-BE49-F238E27FC236}">
                <a16:creationId xmlns:a16="http://schemas.microsoft.com/office/drawing/2014/main" id="{9A55DAA4-2D08-4153-B3C9-05DD0B5E8E35}"/>
              </a:ext>
            </a:extLst>
          </p:cNvPr>
          <p:cNvSpPr>
            <a:spLocks noGrp="1"/>
          </p:cNvSpPr>
          <p:nvPr>
            <p:ph idx="1"/>
          </p:nvPr>
        </p:nvSpPr>
        <p:spPr>
          <a:xfrm>
            <a:off x="1822375" y="1800000"/>
            <a:ext cx="9169476" cy="332399"/>
          </a:xfrm>
        </p:spPr>
        <p:txBody>
          <a:bodyPr/>
          <a:lstStyle/>
          <a:p>
            <a:r>
              <a:rPr lang="fr-FR" dirty="0"/>
              <a:t>A suivre</a:t>
            </a:r>
          </a:p>
        </p:txBody>
      </p:sp>
    </p:spTree>
    <p:extLst>
      <p:ext uri="{BB962C8B-B14F-4D97-AF65-F5344CB8AC3E}">
        <p14:creationId xmlns:p14="http://schemas.microsoft.com/office/powerpoint/2010/main" val="3332499687"/>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73DE38-0B0C-4F7C-B0A4-9DC31232F7E8}"/>
              </a:ext>
            </a:extLst>
          </p:cNvPr>
          <p:cNvSpPr>
            <a:spLocks noGrp="1"/>
          </p:cNvSpPr>
          <p:nvPr>
            <p:ph type="title"/>
          </p:nvPr>
        </p:nvSpPr>
        <p:spPr/>
        <p:txBody>
          <a:bodyPr/>
          <a:lstStyle/>
          <a:p>
            <a:r>
              <a:rPr lang="fr-FR" dirty="0"/>
              <a:t>Annexe ? A voir </a:t>
            </a:r>
          </a:p>
        </p:txBody>
      </p:sp>
      <p:sp>
        <p:nvSpPr>
          <p:cNvPr id="3" name="Espace réservé du contenu 2">
            <a:extLst>
              <a:ext uri="{FF2B5EF4-FFF2-40B4-BE49-F238E27FC236}">
                <a16:creationId xmlns:a16="http://schemas.microsoft.com/office/drawing/2014/main" id="{DF028BBC-FF00-4B63-B06B-2DD008022CCA}"/>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647789183"/>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457153" rtl="0" eaLnBrk="1" fontAlgn="auto" latinLnBrk="0" hangingPunct="1">
              <a:lnSpc>
                <a:spcPct val="100000"/>
              </a:lnSpc>
              <a:spcBef>
                <a:spcPts val="0"/>
              </a:spcBef>
              <a:spcAft>
                <a:spcPts val="0"/>
              </a:spcAft>
              <a:buClrTx/>
              <a:buSzTx/>
              <a:buFontTx/>
              <a:buNone/>
              <a:tabLst/>
              <a:defRPr/>
            </a:pPr>
            <a:fld id="{7D352A86-3593-4E21-AAF6-80702D7074AD}"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153"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Titre 1"/>
          <p:cNvSpPr txBox="1">
            <a:spLocks/>
          </p:cNvSpPr>
          <p:nvPr/>
        </p:nvSpPr>
        <p:spPr>
          <a:xfrm>
            <a:off x="1734691" y="114300"/>
            <a:ext cx="8752108" cy="903340"/>
          </a:xfrm>
          <a:prstGeom prst="rect">
            <a:avLst/>
          </a:prstGeom>
          <a:solidFill>
            <a:schemeClr val="bg2"/>
          </a:solidFill>
          <a:ln>
            <a:solidFill>
              <a:schemeClr val="bg1">
                <a:lumMod val="85000"/>
              </a:schemeClr>
            </a:solidFill>
          </a:ln>
        </p:spPr>
        <p:txBody>
          <a:bodyPr/>
          <a:lstStyle>
            <a:lvl1pPr algn="l" defTabSz="457200" rtl="0" eaLnBrk="1" latinLnBrk="0" hangingPunct="1">
              <a:spcBef>
                <a:spcPct val="0"/>
              </a:spcBef>
              <a:buNone/>
              <a:defRPr sz="2400" b="0" i="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Calibri"/>
                <a:ea typeface="+mj-ea"/>
                <a:cs typeface="+mj-cs"/>
              </a:rPr>
              <a:t>Optimisations technique et financière</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Calibri"/>
                <a:ea typeface="+mj-ea"/>
                <a:cs typeface="+mj-cs"/>
              </a:rPr>
              <a:t>Interaction choix sur investissement/fonctionnement</a:t>
            </a:r>
            <a:endParaRPr kumimoji="0" lang="fr-FR" sz="1800" b="1" i="0" u="none" strike="noStrike" kern="1200" cap="none" spc="0" normalizeH="0" baseline="0" noProof="0" dirty="0">
              <a:ln>
                <a:noFill/>
              </a:ln>
              <a:solidFill>
                <a:srgbClr val="000000"/>
              </a:solidFill>
              <a:effectLst/>
              <a:uLnTx/>
              <a:uFillTx/>
              <a:latin typeface="Calibri"/>
              <a:ea typeface="+mj-ea"/>
              <a:cs typeface="+mj-cs"/>
            </a:endParaRPr>
          </a:p>
        </p:txBody>
      </p:sp>
      <p:sp>
        <p:nvSpPr>
          <p:cNvPr id="13" name="Rectangle 12"/>
          <p:cNvSpPr/>
          <p:nvPr/>
        </p:nvSpPr>
        <p:spPr>
          <a:xfrm>
            <a:off x="2234384" y="1150374"/>
            <a:ext cx="2949677" cy="1245220"/>
          </a:xfrm>
          <a:prstGeom prst="rect">
            <a:avLst/>
          </a:prstGeom>
          <a:gradFill>
            <a:gsLst>
              <a:gs pos="0">
                <a:schemeClr val="tx2">
                  <a:lumMod val="40000"/>
                  <a:lumOff val="60000"/>
                </a:schemeClr>
              </a:gs>
              <a:gs pos="100000">
                <a:schemeClr val="accent6">
                  <a:tint val="37000"/>
                  <a:satMod val="300000"/>
                </a:schemeClr>
              </a:gs>
              <a:gs pos="100000">
                <a:schemeClr val="accent6">
                  <a:tint val="15000"/>
                  <a:satMod val="350000"/>
                </a:schemeClr>
              </a:gs>
            </a:gsLst>
          </a:gra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Programmation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Mode d’intervention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Performance immobilière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(Structurelle &amp; Fonctionnelle)</a:t>
            </a:r>
          </a:p>
        </p:txBody>
      </p:sp>
      <p:sp>
        <p:nvSpPr>
          <p:cNvPr id="15" name="Rectangle 14"/>
          <p:cNvSpPr/>
          <p:nvPr/>
        </p:nvSpPr>
        <p:spPr>
          <a:xfrm>
            <a:off x="4752668" y="2639960"/>
            <a:ext cx="2332703" cy="516193"/>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Besoin financement</a:t>
            </a:r>
          </a:p>
        </p:txBody>
      </p:sp>
      <p:sp>
        <p:nvSpPr>
          <p:cNvPr id="18" name="Rectangle 17"/>
          <p:cNvSpPr/>
          <p:nvPr/>
        </p:nvSpPr>
        <p:spPr>
          <a:xfrm>
            <a:off x="3881285" y="3755962"/>
            <a:ext cx="1533831" cy="727547"/>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Produits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Valorisation</a:t>
            </a:r>
          </a:p>
        </p:txBody>
      </p:sp>
      <p:sp>
        <p:nvSpPr>
          <p:cNvPr id="21" name="Rectangle 20"/>
          <p:cNvSpPr/>
          <p:nvPr/>
        </p:nvSpPr>
        <p:spPr>
          <a:xfrm>
            <a:off x="6543370" y="1150374"/>
            <a:ext cx="2947219" cy="122411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Financement immobilier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Subventions investissement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Emprunt / Tiers financement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 AUTOFINANCEMENT</a:t>
            </a:r>
          </a:p>
        </p:txBody>
      </p:sp>
      <p:cxnSp>
        <p:nvCxnSpPr>
          <p:cNvPr id="23" name="Connecteur droit 22"/>
          <p:cNvCxnSpPr/>
          <p:nvPr/>
        </p:nvCxnSpPr>
        <p:spPr>
          <a:xfrm>
            <a:off x="2099188" y="3252018"/>
            <a:ext cx="7534515" cy="0"/>
          </a:xfrm>
          <a:prstGeom prst="line">
            <a:avLst/>
          </a:prstGeom>
          <a:ln w="508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Flèche à trois pointes 23"/>
          <p:cNvSpPr/>
          <p:nvPr/>
        </p:nvSpPr>
        <p:spPr>
          <a:xfrm rot="10800000">
            <a:off x="5491313" y="1666568"/>
            <a:ext cx="619432" cy="707922"/>
          </a:xfrm>
          <a:prstGeom prst="leftRightUpArrow">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à coins arrondis 24"/>
          <p:cNvSpPr/>
          <p:nvPr/>
        </p:nvSpPr>
        <p:spPr>
          <a:xfrm rot="5400000">
            <a:off x="2551046" y="1899383"/>
            <a:ext cx="375024" cy="2138514"/>
          </a:xfrm>
          <a:prstGeom prst="roundRect">
            <a:avLst/>
          </a:prstGeom>
          <a:ln/>
        </p:spPr>
        <p:style>
          <a:lnRef idx="0">
            <a:schemeClr val="dk1"/>
          </a:lnRef>
          <a:fillRef idx="3">
            <a:schemeClr val="dk1"/>
          </a:fillRef>
          <a:effectRef idx="3">
            <a:schemeClr val="dk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a:ea typeface="+mn-ea"/>
                <a:cs typeface="+mn-cs"/>
              </a:rPr>
              <a:t>Tableau  de financement investissement</a:t>
            </a:r>
          </a:p>
        </p:txBody>
      </p:sp>
      <p:sp>
        <p:nvSpPr>
          <p:cNvPr id="26" name="Rectangle à coins arrondis 25"/>
          <p:cNvSpPr/>
          <p:nvPr/>
        </p:nvSpPr>
        <p:spPr>
          <a:xfrm rot="5400000">
            <a:off x="2793420" y="5256745"/>
            <a:ext cx="375024" cy="2554436"/>
          </a:xfrm>
          <a:prstGeom prst="roundRect">
            <a:avLst/>
          </a:prstGeom>
          <a:ln/>
        </p:spPr>
        <p:style>
          <a:lnRef idx="0">
            <a:schemeClr val="dk1"/>
          </a:lnRef>
          <a:fillRef idx="3">
            <a:schemeClr val="dk1"/>
          </a:fillRef>
          <a:effectRef idx="3">
            <a:schemeClr val="dk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a:ea typeface="+mn-ea"/>
                <a:cs typeface="+mn-cs"/>
              </a:rPr>
              <a:t>Tableau  fonctionnement</a:t>
            </a:r>
          </a:p>
        </p:txBody>
      </p:sp>
      <p:sp>
        <p:nvSpPr>
          <p:cNvPr id="29" name="Rectangle 28"/>
          <p:cNvSpPr/>
          <p:nvPr/>
        </p:nvSpPr>
        <p:spPr>
          <a:xfrm>
            <a:off x="5919020" y="3755962"/>
            <a:ext cx="1624781" cy="727546"/>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Economie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Charges</a:t>
            </a:r>
          </a:p>
        </p:txBody>
      </p:sp>
      <p:sp>
        <p:nvSpPr>
          <p:cNvPr id="30" name="Rectangle 29"/>
          <p:cNvSpPr/>
          <p:nvPr/>
        </p:nvSpPr>
        <p:spPr>
          <a:xfrm>
            <a:off x="4648200" y="4680031"/>
            <a:ext cx="2524432" cy="528910"/>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Excédent Brut Exploitation </a:t>
            </a:r>
          </a:p>
        </p:txBody>
      </p:sp>
      <p:sp>
        <p:nvSpPr>
          <p:cNvPr id="33" name="Rectangle 32"/>
          <p:cNvSpPr/>
          <p:nvPr/>
        </p:nvSpPr>
        <p:spPr>
          <a:xfrm>
            <a:off x="4648201" y="5339932"/>
            <a:ext cx="2533035" cy="52891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   AUTOFINANCEMENT</a:t>
            </a:r>
          </a:p>
        </p:txBody>
      </p:sp>
      <p:sp>
        <p:nvSpPr>
          <p:cNvPr id="34" name="Rectangle 33"/>
          <p:cNvSpPr/>
          <p:nvPr/>
        </p:nvSpPr>
        <p:spPr>
          <a:xfrm>
            <a:off x="4648200" y="6091895"/>
            <a:ext cx="2524432" cy="528910"/>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Résultat exercice</a:t>
            </a:r>
          </a:p>
        </p:txBody>
      </p:sp>
      <p:sp>
        <p:nvSpPr>
          <p:cNvPr id="35" name="Rectangle à coins arrondis 34"/>
          <p:cNvSpPr/>
          <p:nvPr/>
        </p:nvSpPr>
        <p:spPr>
          <a:xfrm>
            <a:off x="7792065" y="3470745"/>
            <a:ext cx="2130186" cy="32934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Fluides</a:t>
            </a:r>
          </a:p>
        </p:txBody>
      </p:sp>
      <p:sp>
        <p:nvSpPr>
          <p:cNvPr id="36" name="Rectangle à coins arrondis 35"/>
          <p:cNvSpPr/>
          <p:nvPr/>
        </p:nvSpPr>
        <p:spPr>
          <a:xfrm>
            <a:off x="7792065" y="3886667"/>
            <a:ext cx="2130186" cy="32934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Maintenance</a:t>
            </a:r>
          </a:p>
        </p:txBody>
      </p:sp>
      <p:sp>
        <p:nvSpPr>
          <p:cNvPr id="37" name="Rectangle à coins arrondis 36"/>
          <p:cNvSpPr/>
          <p:nvPr/>
        </p:nvSpPr>
        <p:spPr>
          <a:xfrm>
            <a:off x="7792065" y="4318838"/>
            <a:ext cx="2130186" cy="32934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Autres Charges  </a:t>
            </a:r>
            <a:r>
              <a:rPr kumimoji="0" lang="fr-FR" sz="1600" b="0" i="0" u="none" strike="noStrike" kern="1200" cap="none" spc="0" normalizeH="0" baseline="0" noProof="0" dirty="0" err="1">
                <a:ln>
                  <a:noFill/>
                </a:ln>
                <a:solidFill>
                  <a:prstClr val="black"/>
                </a:solidFill>
                <a:effectLst/>
                <a:uLnTx/>
                <a:uFillTx/>
                <a:latin typeface="Calibri"/>
                <a:ea typeface="+mn-ea"/>
                <a:cs typeface="+mn-cs"/>
              </a:rPr>
              <a:t>fonct</a:t>
            </a:r>
            <a:r>
              <a:rPr kumimoji="0" lang="fr-FR" sz="1600" b="0" i="0" u="none" strike="noStrike" kern="1200" cap="none" spc="0" normalizeH="0" baseline="0" noProof="0" dirty="0">
                <a:ln>
                  <a:noFill/>
                </a:ln>
                <a:solidFill>
                  <a:prstClr val="black"/>
                </a:solidFill>
                <a:effectLst/>
                <a:uLnTx/>
                <a:uFillTx/>
                <a:latin typeface="Calibri"/>
                <a:ea typeface="+mn-ea"/>
                <a:cs typeface="+mn-cs"/>
              </a:rPr>
              <a:t>. </a:t>
            </a:r>
          </a:p>
        </p:txBody>
      </p:sp>
      <p:cxnSp>
        <p:nvCxnSpPr>
          <p:cNvPr id="39" name="Connecteur droit 38"/>
          <p:cNvCxnSpPr/>
          <p:nvPr/>
        </p:nvCxnSpPr>
        <p:spPr>
          <a:xfrm>
            <a:off x="10210800" y="2182761"/>
            <a:ext cx="0" cy="3421626"/>
          </a:xfrm>
          <a:prstGeom prst="line">
            <a:avLst/>
          </a:prstGeom>
          <a:ln>
            <a:prstDash val="dash"/>
          </a:ln>
        </p:spPr>
        <p:style>
          <a:lnRef idx="3">
            <a:schemeClr val="accent2"/>
          </a:lnRef>
          <a:fillRef idx="0">
            <a:schemeClr val="accent2"/>
          </a:fillRef>
          <a:effectRef idx="2">
            <a:schemeClr val="accent2"/>
          </a:effectRef>
          <a:fontRef idx="minor">
            <a:schemeClr val="tx1"/>
          </a:fontRef>
        </p:style>
      </p:cxnSp>
      <p:cxnSp>
        <p:nvCxnSpPr>
          <p:cNvPr id="48" name="Connecteur droit avec flèche 47"/>
          <p:cNvCxnSpPr/>
          <p:nvPr/>
        </p:nvCxnSpPr>
        <p:spPr>
          <a:xfrm flipH="1">
            <a:off x="9633702" y="2182761"/>
            <a:ext cx="577098" cy="0"/>
          </a:xfrm>
          <a:prstGeom prst="straightConnector1">
            <a:avLst/>
          </a:prstGeom>
          <a:ln>
            <a:prstDash val="dash"/>
            <a:tailEnd type="arrow"/>
          </a:ln>
        </p:spPr>
        <p:style>
          <a:lnRef idx="3">
            <a:schemeClr val="accent2"/>
          </a:lnRef>
          <a:fillRef idx="0">
            <a:schemeClr val="accent2"/>
          </a:fillRef>
          <a:effectRef idx="2">
            <a:schemeClr val="accent2"/>
          </a:effectRef>
          <a:fontRef idx="minor">
            <a:schemeClr val="tx1"/>
          </a:fontRef>
        </p:style>
      </p:cxnSp>
      <p:cxnSp>
        <p:nvCxnSpPr>
          <p:cNvPr id="50" name="Connecteur droit 49"/>
          <p:cNvCxnSpPr/>
          <p:nvPr/>
        </p:nvCxnSpPr>
        <p:spPr>
          <a:xfrm flipH="1">
            <a:off x="7349614" y="5604387"/>
            <a:ext cx="2861187" cy="0"/>
          </a:xfrm>
          <a:prstGeom prst="line">
            <a:avLst/>
          </a:prstGeom>
          <a:ln>
            <a:prstDash val="dash"/>
            <a:tailEnd type="arrow"/>
          </a:ln>
        </p:spPr>
        <p:style>
          <a:lnRef idx="3">
            <a:schemeClr val="accent2"/>
          </a:lnRef>
          <a:fillRef idx="0">
            <a:schemeClr val="accent2"/>
          </a:fillRef>
          <a:effectRef idx="2">
            <a:schemeClr val="accent2"/>
          </a:effectRef>
          <a:fontRef idx="minor">
            <a:schemeClr val="tx1"/>
          </a:fontRef>
        </p:style>
      </p:cxnSp>
      <p:sp>
        <p:nvSpPr>
          <p:cNvPr id="52" name="Accolade ouvrante 51"/>
          <p:cNvSpPr/>
          <p:nvPr/>
        </p:nvSpPr>
        <p:spPr>
          <a:xfrm>
            <a:off x="7543801" y="3470745"/>
            <a:ext cx="248265" cy="12092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Rectangle 54"/>
          <p:cNvSpPr/>
          <p:nvPr/>
        </p:nvSpPr>
        <p:spPr>
          <a:xfrm>
            <a:off x="7792066" y="2639960"/>
            <a:ext cx="2048617" cy="516193"/>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du FDR Mobilisable</a:t>
            </a:r>
          </a:p>
        </p:txBody>
      </p:sp>
      <p:sp>
        <p:nvSpPr>
          <p:cNvPr id="56" name="Flèche droite 55"/>
          <p:cNvSpPr/>
          <p:nvPr/>
        </p:nvSpPr>
        <p:spPr>
          <a:xfrm>
            <a:off x="7349614" y="2639960"/>
            <a:ext cx="362565" cy="516193"/>
          </a:xfrm>
          <a:prstGeom prst="rightArrow">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Connecteur droit avec flèche 2">
            <a:extLst>
              <a:ext uri="{FF2B5EF4-FFF2-40B4-BE49-F238E27FC236}">
                <a16:creationId xmlns:a16="http://schemas.microsoft.com/office/drawing/2014/main" id="{056C429A-A954-44ED-84E8-32A3183C7183}"/>
              </a:ext>
            </a:extLst>
          </p:cNvPr>
          <p:cNvCxnSpPr/>
          <p:nvPr/>
        </p:nvCxnSpPr>
        <p:spPr>
          <a:xfrm>
            <a:off x="4004194" y="2374490"/>
            <a:ext cx="1610029" cy="1248276"/>
          </a:xfrm>
          <a:prstGeom prst="straightConnector1">
            <a:avLst/>
          </a:prstGeom>
          <a:ln w="60325">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4276471C-0A1C-4EEB-B887-D3D9E31B7B83}"/>
              </a:ext>
            </a:extLst>
          </p:cNvPr>
          <p:cNvSpPr txBox="1"/>
          <p:nvPr/>
        </p:nvSpPr>
        <p:spPr>
          <a:xfrm>
            <a:off x="7569727" y="5050668"/>
            <a:ext cx="4291303" cy="1292662"/>
          </a:xfrm>
          <a:prstGeom prst="rect">
            <a:avLst/>
          </a:prstGeom>
          <a:noFill/>
        </p:spPr>
        <p:txBody>
          <a:bodyPr wrap="none" rtlCol="0">
            <a:spAutoFit/>
          </a:bodyPr>
          <a:lstStyle/>
          <a:p>
            <a:pPr marL="0" marR="0" lvl="0" indent="0" algn="l" defTabSz="436381"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Pilotage par la CAF</a:t>
            </a:r>
          </a:p>
          <a:p>
            <a:pPr marL="0" marR="0" lvl="0" indent="0" algn="l" defTabSz="436381"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3638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CAF &gt; Amortissement</a:t>
            </a:r>
          </a:p>
          <a:p>
            <a:pPr marL="0" marR="0" lvl="0" indent="0" algn="l" defTabSz="43638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CAF &gt;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Rembt</a:t>
            </a:r>
            <a:r>
              <a:rPr kumimoji="0" lang="fr-FR" sz="1800" b="0" i="0" u="none" strike="noStrike" kern="1200" cap="none" spc="0" normalizeH="0" baseline="0" noProof="0" dirty="0">
                <a:ln>
                  <a:noFill/>
                </a:ln>
                <a:solidFill>
                  <a:prstClr val="black"/>
                </a:solidFill>
                <a:effectLst/>
                <a:uLnTx/>
                <a:uFillTx/>
                <a:latin typeface="Calibri"/>
                <a:ea typeface="+mn-ea"/>
                <a:cs typeface="+mn-cs"/>
              </a:rPr>
              <a:t> Capital  (trajectoire 10/15 ans)</a:t>
            </a:r>
          </a:p>
        </p:txBody>
      </p:sp>
      <p:sp>
        <p:nvSpPr>
          <p:cNvPr id="28" name="ZoneTexte 27">
            <a:extLst>
              <a:ext uri="{FF2B5EF4-FFF2-40B4-BE49-F238E27FC236}">
                <a16:creationId xmlns:a16="http://schemas.microsoft.com/office/drawing/2014/main" id="{18758099-A3D9-47AB-98D1-F1755432FCA4}"/>
              </a:ext>
            </a:extLst>
          </p:cNvPr>
          <p:cNvSpPr txBox="1"/>
          <p:nvPr/>
        </p:nvSpPr>
        <p:spPr>
          <a:xfrm>
            <a:off x="7792065" y="4759820"/>
            <a:ext cx="3584571" cy="369332"/>
          </a:xfrm>
          <a:prstGeom prst="rect">
            <a:avLst/>
          </a:prstGeom>
          <a:noFill/>
        </p:spPr>
        <p:txBody>
          <a:bodyPr wrap="none" rtlCol="0">
            <a:spAutoFit/>
          </a:bodyPr>
          <a:lstStyle/>
          <a:p>
            <a:r>
              <a:rPr lang="fr-FR" dirty="0">
                <a:solidFill>
                  <a:srgbClr val="FF0000"/>
                </a:solidFill>
                <a:highlight>
                  <a:srgbClr val="FFFF00"/>
                </a:highlight>
              </a:rPr>
              <a:t>Impact de la performance sur la CAF</a:t>
            </a:r>
          </a:p>
        </p:txBody>
      </p:sp>
    </p:spTree>
    <p:extLst>
      <p:ext uri="{BB962C8B-B14F-4D97-AF65-F5344CB8AC3E}">
        <p14:creationId xmlns:p14="http://schemas.microsoft.com/office/powerpoint/2010/main" val="3437688568"/>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7F5F4-0AC2-4129-917A-4739A012A8E1}"/>
              </a:ext>
            </a:extLst>
          </p:cNvPr>
          <p:cNvSpPr>
            <a:spLocks noGrp="1"/>
          </p:cNvSpPr>
          <p:nvPr>
            <p:ph type="title" idx="4294967295"/>
          </p:nvPr>
        </p:nvSpPr>
        <p:spPr>
          <a:xfrm>
            <a:off x="333449" y="260859"/>
            <a:ext cx="11099800" cy="609600"/>
          </a:xfrm>
        </p:spPr>
        <p:txBody>
          <a:bodyPr>
            <a:normAutofit fontScale="90000"/>
          </a:bodyPr>
          <a:lstStyle/>
          <a:p>
            <a:r>
              <a:rPr lang="fr-FR" dirty="0"/>
              <a:t>Modélisation du tutoriel : 10 étapes en 3 phases</a:t>
            </a:r>
            <a:br>
              <a:rPr lang="fr-FR" dirty="0"/>
            </a:br>
            <a:r>
              <a:rPr lang="fr-FR" dirty="0"/>
              <a:t> pour maitriser la simulation (en 3 parties)</a:t>
            </a:r>
          </a:p>
        </p:txBody>
      </p:sp>
      <p:pic>
        <p:nvPicPr>
          <p:cNvPr id="9" name="Espace réservé du contenu 8">
            <a:extLst>
              <a:ext uri="{FF2B5EF4-FFF2-40B4-BE49-F238E27FC236}">
                <a16:creationId xmlns:a16="http://schemas.microsoft.com/office/drawing/2014/main" id="{EC3341F9-22D2-48E5-9CC9-616322351564}"/>
              </a:ext>
            </a:extLst>
          </p:cNvPr>
          <p:cNvPicPr>
            <a:picLocks noGrp="1" noChangeAspect="1"/>
          </p:cNvPicPr>
          <p:nvPr>
            <p:ph sz="half" idx="4294967295"/>
          </p:nvPr>
        </p:nvPicPr>
        <p:blipFill>
          <a:blip r:embed="rId2"/>
          <a:stretch>
            <a:fillRect/>
          </a:stretch>
        </p:blipFill>
        <p:spPr>
          <a:xfrm>
            <a:off x="8208210" y="2288110"/>
            <a:ext cx="3551237" cy="1258887"/>
          </a:xfrm>
          <a:prstGeom prst="rect">
            <a:avLst/>
          </a:prstGeom>
        </p:spPr>
      </p:pic>
      <p:cxnSp>
        <p:nvCxnSpPr>
          <p:cNvPr id="6" name="Connecteur droit avec flèche 5">
            <a:extLst>
              <a:ext uri="{FF2B5EF4-FFF2-40B4-BE49-F238E27FC236}">
                <a16:creationId xmlns:a16="http://schemas.microsoft.com/office/drawing/2014/main" id="{5B82A877-23D0-4575-A2DE-58BEBA88C495}"/>
              </a:ext>
            </a:extLst>
          </p:cNvPr>
          <p:cNvCxnSpPr/>
          <p:nvPr/>
        </p:nvCxnSpPr>
        <p:spPr>
          <a:xfrm>
            <a:off x="7461115" y="1585609"/>
            <a:ext cx="0" cy="40347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849A48B2-CF62-4C5A-991D-073C9041A93F}"/>
              </a:ext>
            </a:extLst>
          </p:cNvPr>
          <p:cNvSpPr txBox="1"/>
          <p:nvPr/>
        </p:nvSpPr>
        <p:spPr>
          <a:xfrm>
            <a:off x="7840494" y="1838528"/>
            <a:ext cx="1202765" cy="369332"/>
          </a:xfrm>
          <a:prstGeom prst="rect">
            <a:avLst/>
          </a:prstGeom>
          <a:noFill/>
        </p:spPr>
        <p:txBody>
          <a:bodyPr wrap="none" rtlCol="0">
            <a:spAutoFit/>
          </a:bodyPr>
          <a:lstStyle/>
          <a:p>
            <a:r>
              <a:rPr lang="fr-FR" dirty="0"/>
              <a:t>Simulateur</a:t>
            </a:r>
          </a:p>
        </p:txBody>
      </p:sp>
      <p:pic>
        <p:nvPicPr>
          <p:cNvPr id="10" name="Image 9">
            <a:extLst>
              <a:ext uri="{FF2B5EF4-FFF2-40B4-BE49-F238E27FC236}">
                <a16:creationId xmlns:a16="http://schemas.microsoft.com/office/drawing/2014/main" id="{1B7BE914-44C5-4286-820E-AF17F458F021}"/>
              </a:ext>
            </a:extLst>
          </p:cNvPr>
          <p:cNvPicPr>
            <a:picLocks noChangeAspect="1"/>
          </p:cNvPicPr>
          <p:nvPr/>
        </p:nvPicPr>
        <p:blipFill>
          <a:blip r:embed="rId3"/>
          <a:stretch>
            <a:fillRect/>
          </a:stretch>
        </p:blipFill>
        <p:spPr>
          <a:xfrm>
            <a:off x="1585499" y="2917554"/>
            <a:ext cx="2211755" cy="1728917"/>
          </a:xfrm>
          <a:prstGeom prst="rect">
            <a:avLst/>
          </a:prstGeom>
        </p:spPr>
      </p:pic>
      <p:pic>
        <p:nvPicPr>
          <p:cNvPr id="11" name="Image 10">
            <a:extLst>
              <a:ext uri="{FF2B5EF4-FFF2-40B4-BE49-F238E27FC236}">
                <a16:creationId xmlns:a16="http://schemas.microsoft.com/office/drawing/2014/main" id="{65FBAADB-0B04-4D52-A409-6A2EDE128F40}"/>
              </a:ext>
            </a:extLst>
          </p:cNvPr>
          <p:cNvPicPr>
            <a:picLocks noChangeAspect="1"/>
          </p:cNvPicPr>
          <p:nvPr/>
        </p:nvPicPr>
        <p:blipFill>
          <a:blip r:embed="rId4"/>
          <a:stretch>
            <a:fillRect/>
          </a:stretch>
        </p:blipFill>
        <p:spPr>
          <a:xfrm>
            <a:off x="0" y="1039475"/>
            <a:ext cx="5680223" cy="1598105"/>
          </a:xfrm>
          <a:prstGeom prst="rect">
            <a:avLst/>
          </a:prstGeom>
        </p:spPr>
      </p:pic>
      <p:cxnSp>
        <p:nvCxnSpPr>
          <p:cNvPr id="7" name="Connecteur droit avec flèche 6">
            <a:extLst>
              <a:ext uri="{FF2B5EF4-FFF2-40B4-BE49-F238E27FC236}">
                <a16:creationId xmlns:a16="http://schemas.microsoft.com/office/drawing/2014/main" id="{0646CF7F-B44E-4FB4-8827-8A733BD8D5CD}"/>
              </a:ext>
            </a:extLst>
          </p:cNvPr>
          <p:cNvCxnSpPr/>
          <p:nvPr/>
        </p:nvCxnSpPr>
        <p:spPr>
          <a:xfrm>
            <a:off x="4549302" y="1585609"/>
            <a:ext cx="0" cy="40347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B3E7B017-350A-481F-B2B4-4C0B2CBF32A8}"/>
              </a:ext>
            </a:extLst>
          </p:cNvPr>
          <p:cNvCxnSpPr/>
          <p:nvPr/>
        </p:nvCxnSpPr>
        <p:spPr>
          <a:xfrm>
            <a:off x="4824919" y="2869138"/>
            <a:ext cx="24319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4995B039-77E6-4D0D-80B0-9983B5596474}"/>
              </a:ext>
            </a:extLst>
          </p:cNvPr>
          <p:cNvSpPr txBox="1"/>
          <p:nvPr/>
        </p:nvSpPr>
        <p:spPr>
          <a:xfrm>
            <a:off x="5256960" y="2488118"/>
            <a:ext cx="1252779" cy="369332"/>
          </a:xfrm>
          <a:prstGeom prst="rect">
            <a:avLst/>
          </a:prstGeom>
          <a:noFill/>
        </p:spPr>
        <p:txBody>
          <a:bodyPr wrap="none" rtlCol="0">
            <a:spAutoFit/>
          </a:bodyPr>
          <a:lstStyle/>
          <a:p>
            <a:r>
              <a:rPr lang="fr-FR" dirty="0"/>
              <a:t>Paramètres</a:t>
            </a:r>
          </a:p>
        </p:txBody>
      </p:sp>
      <p:cxnSp>
        <p:nvCxnSpPr>
          <p:cNvPr id="15" name="Connecteur droit avec flèche 14">
            <a:extLst>
              <a:ext uri="{FF2B5EF4-FFF2-40B4-BE49-F238E27FC236}">
                <a16:creationId xmlns:a16="http://schemas.microsoft.com/office/drawing/2014/main" id="{6E23D8C9-FF29-4035-8929-4D1D51A573AA}"/>
              </a:ext>
            </a:extLst>
          </p:cNvPr>
          <p:cNvCxnSpPr>
            <a:cxnSpLocks/>
          </p:cNvCxnSpPr>
          <p:nvPr/>
        </p:nvCxnSpPr>
        <p:spPr>
          <a:xfrm flipH="1">
            <a:off x="4804733" y="3429000"/>
            <a:ext cx="23857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BF1E4A6-5F67-4C9C-AC2D-9C1D6C1DD602}"/>
              </a:ext>
            </a:extLst>
          </p:cNvPr>
          <p:cNvSpPr txBox="1"/>
          <p:nvPr/>
        </p:nvSpPr>
        <p:spPr>
          <a:xfrm>
            <a:off x="5121495" y="3039798"/>
            <a:ext cx="2069028" cy="369332"/>
          </a:xfrm>
          <a:prstGeom prst="rect">
            <a:avLst/>
          </a:prstGeom>
          <a:noFill/>
        </p:spPr>
        <p:txBody>
          <a:bodyPr wrap="none" rtlCol="0">
            <a:spAutoFit/>
          </a:bodyPr>
          <a:lstStyle/>
          <a:p>
            <a:r>
              <a:rPr lang="fr-FR" dirty="0"/>
              <a:t>Graphes et tableaux</a:t>
            </a:r>
          </a:p>
        </p:txBody>
      </p:sp>
      <p:sp>
        <p:nvSpPr>
          <p:cNvPr id="19" name="ZoneTexte 18">
            <a:extLst>
              <a:ext uri="{FF2B5EF4-FFF2-40B4-BE49-F238E27FC236}">
                <a16:creationId xmlns:a16="http://schemas.microsoft.com/office/drawing/2014/main" id="{75ACFA9F-500F-4BD4-83E3-CCEA0E5687BE}"/>
              </a:ext>
            </a:extLst>
          </p:cNvPr>
          <p:cNvSpPr txBox="1"/>
          <p:nvPr/>
        </p:nvSpPr>
        <p:spPr>
          <a:xfrm>
            <a:off x="435717" y="5011791"/>
            <a:ext cx="4070345" cy="923330"/>
          </a:xfrm>
          <a:prstGeom prst="rect">
            <a:avLst/>
          </a:prstGeom>
          <a:noFill/>
        </p:spPr>
        <p:txBody>
          <a:bodyPr wrap="none" rtlCol="0">
            <a:spAutoFit/>
          </a:bodyPr>
          <a:lstStyle/>
          <a:p>
            <a:r>
              <a:rPr lang="fr-FR" dirty="0"/>
              <a:t>Aides aux paramétrages (cadre vert)</a:t>
            </a:r>
          </a:p>
          <a:p>
            <a:r>
              <a:rPr lang="fr-FR" dirty="0"/>
              <a:t>Paramétrages  lancement (cadre noire) et</a:t>
            </a:r>
          </a:p>
          <a:p>
            <a:r>
              <a:rPr lang="fr-FR" dirty="0"/>
              <a:t>Aides à l’interprétation (cadre orange)</a:t>
            </a:r>
          </a:p>
        </p:txBody>
      </p:sp>
      <p:sp>
        <p:nvSpPr>
          <p:cNvPr id="20" name="ZoneTexte 19">
            <a:extLst>
              <a:ext uri="{FF2B5EF4-FFF2-40B4-BE49-F238E27FC236}">
                <a16:creationId xmlns:a16="http://schemas.microsoft.com/office/drawing/2014/main" id="{F4DA20E4-E1C2-4FDF-BE17-08A4216412C2}"/>
              </a:ext>
            </a:extLst>
          </p:cNvPr>
          <p:cNvSpPr txBox="1"/>
          <p:nvPr/>
        </p:nvSpPr>
        <p:spPr>
          <a:xfrm>
            <a:off x="4669458" y="4396902"/>
            <a:ext cx="1279196" cy="369332"/>
          </a:xfrm>
          <a:prstGeom prst="rect">
            <a:avLst/>
          </a:prstGeom>
          <a:noFill/>
        </p:spPr>
        <p:txBody>
          <a:bodyPr wrap="none" rtlCol="0">
            <a:spAutoFit/>
          </a:bodyPr>
          <a:lstStyle/>
          <a:p>
            <a:r>
              <a:rPr lang="fr-FR" dirty="0"/>
              <a:t>Progression</a:t>
            </a:r>
          </a:p>
        </p:txBody>
      </p:sp>
      <p:sp>
        <p:nvSpPr>
          <p:cNvPr id="21" name="ZoneTexte 20">
            <a:extLst>
              <a:ext uri="{FF2B5EF4-FFF2-40B4-BE49-F238E27FC236}">
                <a16:creationId xmlns:a16="http://schemas.microsoft.com/office/drawing/2014/main" id="{28A64C14-B4AB-4AA5-B094-0BCA3ADEFD5B}"/>
              </a:ext>
            </a:extLst>
          </p:cNvPr>
          <p:cNvSpPr txBox="1"/>
          <p:nvPr/>
        </p:nvSpPr>
        <p:spPr>
          <a:xfrm>
            <a:off x="7937770" y="3978613"/>
            <a:ext cx="4160178" cy="2031325"/>
          </a:xfrm>
          <a:prstGeom prst="rect">
            <a:avLst/>
          </a:prstGeom>
          <a:noFill/>
        </p:spPr>
        <p:txBody>
          <a:bodyPr wrap="none" rtlCol="0">
            <a:spAutoFit/>
          </a:bodyPr>
          <a:lstStyle/>
          <a:p>
            <a:r>
              <a:rPr lang="fr-FR" dirty="0"/>
              <a:t>Concepts</a:t>
            </a:r>
          </a:p>
          <a:p>
            <a:r>
              <a:rPr lang="fr-FR" dirty="0"/>
              <a:t>Expérimentation pour comprendre</a:t>
            </a:r>
          </a:p>
          <a:p>
            <a:r>
              <a:rPr lang="fr-FR" dirty="0"/>
              <a:t>Détermination des leviers de soutenabilité</a:t>
            </a:r>
          </a:p>
          <a:p>
            <a:endParaRPr lang="fr-FR" dirty="0"/>
          </a:p>
          <a:p>
            <a:r>
              <a:rPr lang="fr-FR" dirty="0"/>
              <a:t>De sans saisie de données, à</a:t>
            </a:r>
          </a:p>
          <a:p>
            <a:r>
              <a:rPr lang="fr-FR" dirty="0"/>
              <a:t>Avec les données en open data, puis avec</a:t>
            </a:r>
          </a:p>
          <a:p>
            <a:r>
              <a:rPr lang="fr-FR" dirty="0"/>
              <a:t>Les données des comptes financiers</a:t>
            </a:r>
          </a:p>
        </p:txBody>
      </p:sp>
      <p:pic>
        <p:nvPicPr>
          <p:cNvPr id="22" name="Image 21">
            <a:extLst>
              <a:ext uri="{FF2B5EF4-FFF2-40B4-BE49-F238E27FC236}">
                <a16:creationId xmlns:a16="http://schemas.microsoft.com/office/drawing/2014/main" id="{0907799B-4E8C-41C2-AD45-2F6FE4315126}"/>
              </a:ext>
            </a:extLst>
          </p:cNvPr>
          <p:cNvPicPr>
            <a:picLocks noChangeAspect="1"/>
          </p:cNvPicPr>
          <p:nvPr/>
        </p:nvPicPr>
        <p:blipFill>
          <a:blip r:embed="rId5"/>
          <a:stretch>
            <a:fillRect/>
          </a:stretch>
        </p:blipFill>
        <p:spPr>
          <a:xfrm>
            <a:off x="268134" y="2420176"/>
            <a:ext cx="2006517" cy="1558437"/>
          </a:xfrm>
          <a:prstGeom prst="rect">
            <a:avLst/>
          </a:prstGeom>
        </p:spPr>
      </p:pic>
      <p:pic>
        <p:nvPicPr>
          <p:cNvPr id="23" name="Image 22">
            <a:extLst>
              <a:ext uri="{FF2B5EF4-FFF2-40B4-BE49-F238E27FC236}">
                <a16:creationId xmlns:a16="http://schemas.microsoft.com/office/drawing/2014/main" id="{353E90AF-1103-412D-BA8B-BB151BB40D1C}"/>
              </a:ext>
            </a:extLst>
          </p:cNvPr>
          <p:cNvPicPr>
            <a:picLocks noChangeAspect="1"/>
          </p:cNvPicPr>
          <p:nvPr/>
        </p:nvPicPr>
        <p:blipFill>
          <a:blip r:embed="rId6"/>
          <a:stretch>
            <a:fillRect/>
          </a:stretch>
        </p:blipFill>
        <p:spPr>
          <a:xfrm>
            <a:off x="2036918" y="4064158"/>
            <a:ext cx="2069639" cy="1034820"/>
          </a:xfrm>
          <a:prstGeom prst="rect">
            <a:avLst/>
          </a:prstGeom>
        </p:spPr>
      </p:pic>
      <p:sp>
        <p:nvSpPr>
          <p:cNvPr id="3" name="ZoneTexte 2">
            <a:extLst>
              <a:ext uri="{FF2B5EF4-FFF2-40B4-BE49-F238E27FC236}">
                <a16:creationId xmlns:a16="http://schemas.microsoft.com/office/drawing/2014/main" id="{00A8324C-A321-468E-947E-DEE4E3BE4885}"/>
              </a:ext>
            </a:extLst>
          </p:cNvPr>
          <p:cNvSpPr txBox="1"/>
          <p:nvPr/>
        </p:nvSpPr>
        <p:spPr>
          <a:xfrm>
            <a:off x="291810" y="1669721"/>
            <a:ext cx="2779928" cy="400110"/>
          </a:xfrm>
          <a:prstGeom prst="rect">
            <a:avLst/>
          </a:prstGeom>
          <a:noFill/>
        </p:spPr>
        <p:txBody>
          <a:bodyPr wrap="none" rtlCol="0">
            <a:spAutoFit/>
          </a:bodyPr>
          <a:lstStyle/>
          <a:p>
            <a:r>
              <a:rPr lang="fr-FR" sz="2000" dirty="0"/>
              <a:t>Pour chacune des étapes</a:t>
            </a:r>
          </a:p>
        </p:txBody>
      </p:sp>
      <p:sp>
        <p:nvSpPr>
          <p:cNvPr id="5" name="ZoneTexte 4">
            <a:extLst>
              <a:ext uri="{FF2B5EF4-FFF2-40B4-BE49-F238E27FC236}">
                <a16:creationId xmlns:a16="http://schemas.microsoft.com/office/drawing/2014/main" id="{6B67B51E-069E-4023-83B9-70482186B896}"/>
              </a:ext>
            </a:extLst>
          </p:cNvPr>
          <p:cNvSpPr txBox="1"/>
          <p:nvPr/>
        </p:nvSpPr>
        <p:spPr>
          <a:xfrm>
            <a:off x="-18860" y="4328958"/>
            <a:ext cx="1427827" cy="369332"/>
          </a:xfrm>
          <a:prstGeom prst="rect">
            <a:avLst/>
          </a:prstGeom>
          <a:noFill/>
        </p:spPr>
        <p:txBody>
          <a:bodyPr wrap="none" rtlCol="0">
            <a:spAutoFit/>
          </a:bodyPr>
          <a:lstStyle/>
          <a:p>
            <a:r>
              <a:rPr lang="fr-FR" dirty="0"/>
              <a:t>Voir Etape E1</a:t>
            </a:r>
          </a:p>
        </p:txBody>
      </p:sp>
      <p:sp>
        <p:nvSpPr>
          <p:cNvPr id="12" name="ZoneTexte 11">
            <a:extLst>
              <a:ext uri="{FF2B5EF4-FFF2-40B4-BE49-F238E27FC236}">
                <a16:creationId xmlns:a16="http://schemas.microsoft.com/office/drawing/2014/main" id="{6C79643C-A6B7-401F-AA71-BB620D6C5A23}"/>
              </a:ext>
            </a:extLst>
          </p:cNvPr>
          <p:cNvSpPr txBox="1"/>
          <p:nvPr/>
        </p:nvSpPr>
        <p:spPr>
          <a:xfrm>
            <a:off x="2482421" y="2562849"/>
            <a:ext cx="2036968" cy="369332"/>
          </a:xfrm>
          <a:prstGeom prst="rect">
            <a:avLst/>
          </a:prstGeom>
          <a:noFill/>
        </p:spPr>
        <p:txBody>
          <a:bodyPr wrap="none" rtlCol="0">
            <a:spAutoFit/>
          </a:bodyPr>
          <a:lstStyle/>
          <a:p>
            <a:r>
              <a:rPr lang="fr-FR" dirty="0"/>
              <a:t>Etape E0 config CAF</a:t>
            </a:r>
          </a:p>
        </p:txBody>
      </p:sp>
      <p:pic>
        <p:nvPicPr>
          <p:cNvPr id="4" name="Image 3">
            <a:extLst>
              <a:ext uri="{FF2B5EF4-FFF2-40B4-BE49-F238E27FC236}">
                <a16:creationId xmlns:a16="http://schemas.microsoft.com/office/drawing/2014/main" id="{A479BBC9-4F18-463B-BC27-1DEA10262567}"/>
              </a:ext>
            </a:extLst>
          </p:cNvPr>
          <p:cNvPicPr>
            <a:picLocks noChangeAspect="1"/>
          </p:cNvPicPr>
          <p:nvPr/>
        </p:nvPicPr>
        <p:blipFill>
          <a:blip r:embed="rId7"/>
          <a:stretch>
            <a:fillRect/>
          </a:stretch>
        </p:blipFill>
        <p:spPr>
          <a:xfrm>
            <a:off x="0" y="223514"/>
            <a:ext cx="12192000" cy="6410971"/>
          </a:xfrm>
          <a:prstGeom prst="rect">
            <a:avLst/>
          </a:prstGeom>
        </p:spPr>
      </p:pic>
      <p:sp>
        <p:nvSpPr>
          <p:cNvPr id="16" name="Rectangle 15">
            <a:extLst>
              <a:ext uri="{FF2B5EF4-FFF2-40B4-BE49-F238E27FC236}">
                <a16:creationId xmlns:a16="http://schemas.microsoft.com/office/drawing/2014/main" id="{E94D4896-BB2E-4D92-9904-5B6F9EBF069F}"/>
              </a:ext>
            </a:extLst>
          </p:cNvPr>
          <p:cNvSpPr/>
          <p:nvPr/>
        </p:nvSpPr>
        <p:spPr>
          <a:xfrm>
            <a:off x="-27814" y="-47860"/>
            <a:ext cx="8268741" cy="307777"/>
          </a:xfrm>
          <a:prstGeom prst="rect">
            <a:avLst/>
          </a:prstGeom>
        </p:spPr>
        <p:txBody>
          <a:bodyPr wrap="square">
            <a:spAutoFit/>
          </a:bodyPr>
          <a:lstStyle/>
          <a:p>
            <a:r>
              <a:rPr lang="fr-FR" sz="1400" dirty="0"/>
              <a:t>https://simulationfinanciere.franceuniversites.fr/exploratoire/indexu.php</a:t>
            </a:r>
          </a:p>
        </p:txBody>
      </p:sp>
    </p:spTree>
    <p:extLst>
      <p:ext uri="{BB962C8B-B14F-4D97-AF65-F5344CB8AC3E}">
        <p14:creationId xmlns:p14="http://schemas.microsoft.com/office/powerpoint/2010/main" val="383249357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281A14-5D41-4384-9E22-E97A35E5BF5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C9768C4-F83E-43EE-9733-297A5BE92D60}"/>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4C7227D8-50DB-4612-A36D-B5502FFA9FFA}"/>
              </a:ext>
            </a:extLst>
          </p:cNvPr>
          <p:cNvPicPr>
            <a:picLocks noChangeAspect="1"/>
          </p:cNvPicPr>
          <p:nvPr/>
        </p:nvPicPr>
        <p:blipFill>
          <a:blip r:embed="rId2"/>
          <a:stretch>
            <a:fillRect/>
          </a:stretch>
        </p:blipFill>
        <p:spPr>
          <a:xfrm>
            <a:off x="533928" y="137556"/>
            <a:ext cx="6781800" cy="3238241"/>
          </a:xfrm>
          <a:prstGeom prst="rect">
            <a:avLst/>
          </a:prstGeom>
        </p:spPr>
      </p:pic>
      <p:pic>
        <p:nvPicPr>
          <p:cNvPr id="6" name="Image 5">
            <a:extLst>
              <a:ext uri="{FF2B5EF4-FFF2-40B4-BE49-F238E27FC236}">
                <a16:creationId xmlns:a16="http://schemas.microsoft.com/office/drawing/2014/main" id="{424698C3-A8AF-4DED-A1DD-23C1A061FD3E}"/>
              </a:ext>
            </a:extLst>
          </p:cNvPr>
          <p:cNvPicPr>
            <a:picLocks noChangeAspect="1"/>
          </p:cNvPicPr>
          <p:nvPr/>
        </p:nvPicPr>
        <p:blipFill>
          <a:blip r:embed="rId3"/>
          <a:stretch>
            <a:fillRect/>
          </a:stretch>
        </p:blipFill>
        <p:spPr>
          <a:xfrm>
            <a:off x="4905375" y="3223457"/>
            <a:ext cx="5734578" cy="1336142"/>
          </a:xfrm>
          <a:prstGeom prst="rect">
            <a:avLst/>
          </a:prstGeom>
        </p:spPr>
      </p:pic>
      <p:pic>
        <p:nvPicPr>
          <p:cNvPr id="5" name="Image 4">
            <a:extLst>
              <a:ext uri="{FF2B5EF4-FFF2-40B4-BE49-F238E27FC236}">
                <a16:creationId xmlns:a16="http://schemas.microsoft.com/office/drawing/2014/main" id="{B7028587-1A53-40D5-853F-08BC9B36801F}"/>
              </a:ext>
            </a:extLst>
          </p:cNvPr>
          <p:cNvPicPr>
            <a:picLocks noChangeAspect="1"/>
          </p:cNvPicPr>
          <p:nvPr/>
        </p:nvPicPr>
        <p:blipFill>
          <a:blip r:embed="rId4"/>
          <a:stretch>
            <a:fillRect/>
          </a:stretch>
        </p:blipFill>
        <p:spPr>
          <a:xfrm>
            <a:off x="5061680" y="3956521"/>
            <a:ext cx="7130320" cy="2850985"/>
          </a:xfrm>
          <a:prstGeom prst="rect">
            <a:avLst/>
          </a:prstGeom>
        </p:spPr>
      </p:pic>
      <p:sp>
        <p:nvSpPr>
          <p:cNvPr id="7" name="ZoneTexte 6">
            <a:extLst>
              <a:ext uri="{FF2B5EF4-FFF2-40B4-BE49-F238E27FC236}">
                <a16:creationId xmlns:a16="http://schemas.microsoft.com/office/drawing/2014/main" id="{A7883E09-2947-41A9-BBC3-0AB434D769DA}"/>
              </a:ext>
            </a:extLst>
          </p:cNvPr>
          <p:cNvSpPr txBox="1"/>
          <p:nvPr/>
        </p:nvSpPr>
        <p:spPr>
          <a:xfrm>
            <a:off x="409575" y="4305300"/>
            <a:ext cx="3409908" cy="369332"/>
          </a:xfrm>
          <a:prstGeom prst="rect">
            <a:avLst/>
          </a:prstGeom>
          <a:noFill/>
        </p:spPr>
        <p:txBody>
          <a:bodyPr wrap="none" rtlCol="0">
            <a:spAutoFit/>
          </a:bodyPr>
          <a:lstStyle/>
          <a:p>
            <a:r>
              <a:rPr lang="fr-FR" dirty="0"/>
              <a:t>Voir travaux universitaires …..</a:t>
            </a:r>
          </a:p>
        </p:txBody>
      </p:sp>
    </p:spTree>
    <p:extLst>
      <p:ext uri="{BB962C8B-B14F-4D97-AF65-F5344CB8AC3E}">
        <p14:creationId xmlns:p14="http://schemas.microsoft.com/office/powerpoint/2010/main" val="266614863"/>
      </p:ext>
    </p:extLst>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7F5F4-0AC2-4129-917A-4739A012A8E1}"/>
              </a:ext>
            </a:extLst>
          </p:cNvPr>
          <p:cNvSpPr>
            <a:spLocks noGrp="1"/>
          </p:cNvSpPr>
          <p:nvPr>
            <p:ph type="title"/>
          </p:nvPr>
        </p:nvSpPr>
        <p:spPr>
          <a:xfrm>
            <a:off x="959839" y="374756"/>
            <a:ext cx="11099800" cy="609601"/>
          </a:xfrm>
        </p:spPr>
        <p:txBody>
          <a:bodyPr>
            <a:normAutofit fontScale="90000"/>
          </a:bodyPr>
          <a:lstStyle/>
          <a:p>
            <a:r>
              <a:rPr lang="fr-FR" dirty="0"/>
              <a:t>Modélisation du tutoriel : 9 étapes en 3 phases</a:t>
            </a:r>
            <a:br>
              <a:rPr lang="fr-FR" dirty="0"/>
            </a:br>
            <a:r>
              <a:rPr lang="fr-FR" dirty="0"/>
              <a:t> pour maitriser la simulation</a:t>
            </a:r>
          </a:p>
        </p:txBody>
      </p:sp>
      <p:pic>
        <p:nvPicPr>
          <p:cNvPr id="9" name="Espace réservé du contenu 8">
            <a:extLst>
              <a:ext uri="{FF2B5EF4-FFF2-40B4-BE49-F238E27FC236}">
                <a16:creationId xmlns:a16="http://schemas.microsoft.com/office/drawing/2014/main" id="{EC3341F9-22D2-48E5-9CC9-616322351564}"/>
              </a:ext>
            </a:extLst>
          </p:cNvPr>
          <p:cNvPicPr>
            <a:picLocks noGrp="1" noChangeAspect="1"/>
          </p:cNvPicPr>
          <p:nvPr>
            <p:ph sz="half" idx="1"/>
          </p:nvPr>
        </p:nvPicPr>
        <p:blipFill>
          <a:blip r:embed="rId2"/>
          <a:stretch>
            <a:fillRect/>
          </a:stretch>
        </p:blipFill>
        <p:spPr>
          <a:xfrm>
            <a:off x="7840494" y="2239880"/>
            <a:ext cx="3551815" cy="1258517"/>
          </a:xfrm>
          <a:prstGeom prst="rect">
            <a:avLst/>
          </a:prstGeom>
        </p:spPr>
      </p:pic>
      <p:sp>
        <p:nvSpPr>
          <p:cNvPr id="4" name="Espace réservé du numéro de diapositive 3">
            <a:extLst>
              <a:ext uri="{FF2B5EF4-FFF2-40B4-BE49-F238E27FC236}">
                <a16:creationId xmlns:a16="http://schemas.microsoft.com/office/drawing/2014/main" id="{E82C1CE8-F5D9-4A63-94E5-8162DA3E7A18}"/>
              </a:ext>
            </a:extLst>
          </p:cNvPr>
          <p:cNvSpPr>
            <a:spLocks noGrp="1"/>
          </p:cNvSpPr>
          <p:nvPr>
            <p:ph type="sldNum" sz="quarter" idx="12"/>
          </p:nvPr>
        </p:nvSpPr>
        <p:spPr/>
        <p:txBody>
          <a:bodyPr/>
          <a:lstStyle/>
          <a:p>
            <a:endParaRPr lang="fr-FR" dirty="0"/>
          </a:p>
        </p:txBody>
      </p:sp>
      <p:cxnSp>
        <p:nvCxnSpPr>
          <p:cNvPr id="6" name="Connecteur droit avec flèche 5">
            <a:extLst>
              <a:ext uri="{FF2B5EF4-FFF2-40B4-BE49-F238E27FC236}">
                <a16:creationId xmlns:a16="http://schemas.microsoft.com/office/drawing/2014/main" id="{5B82A877-23D0-4575-A2DE-58BEBA88C495}"/>
              </a:ext>
            </a:extLst>
          </p:cNvPr>
          <p:cNvCxnSpPr/>
          <p:nvPr/>
        </p:nvCxnSpPr>
        <p:spPr>
          <a:xfrm>
            <a:off x="7461115" y="1585609"/>
            <a:ext cx="0" cy="40347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849A48B2-CF62-4C5A-991D-073C9041A93F}"/>
              </a:ext>
            </a:extLst>
          </p:cNvPr>
          <p:cNvSpPr txBox="1"/>
          <p:nvPr/>
        </p:nvSpPr>
        <p:spPr>
          <a:xfrm>
            <a:off x="7840494" y="1838528"/>
            <a:ext cx="1202765" cy="369332"/>
          </a:xfrm>
          <a:prstGeom prst="rect">
            <a:avLst/>
          </a:prstGeom>
          <a:noFill/>
        </p:spPr>
        <p:txBody>
          <a:bodyPr wrap="none" rtlCol="0">
            <a:spAutoFit/>
          </a:bodyPr>
          <a:lstStyle/>
          <a:p>
            <a:r>
              <a:rPr lang="fr-FR" dirty="0"/>
              <a:t>Simulateur</a:t>
            </a:r>
          </a:p>
        </p:txBody>
      </p:sp>
      <p:pic>
        <p:nvPicPr>
          <p:cNvPr id="10" name="Image 9">
            <a:extLst>
              <a:ext uri="{FF2B5EF4-FFF2-40B4-BE49-F238E27FC236}">
                <a16:creationId xmlns:a16="http://schemas.microsoft.com/office/drawing/2014/main" id="{1B7BE914-44C5-4286-820E-AF17F458F021}"/>
              </a:ext>
            </a:extLst>
          </p:cNvPr>
          <p:cNvPicPr>
            <a:picLocks noChangeAspect="1"/>
          </p:cNvPicPr>
          <p:nvPr/>
        </p:nvPicPr>
        <p:blipFill>
          <a:blip r:embed="rId3"/>
          <a:stretch>
            <a:fillRect/>
          </a:stretch>
        </p:blipFill>
        <p:spPr>
          <a:xfrm>
            <a:off x="1585499" y="2917554"/>
            <a:ext cx="2211755" cy="1728917"/>
          </a:xfrm>
          <a:prstGeom prst="rect">
            <a:avLst/>
          </a:prstGeom>
        </p:spPr>
      </p:pic>
      <p:pic>
        <p:nvPicPr>
          <p:cNvPr id="11" name="Image 10">
            <a:extLst>
              <a:ext uri="{FF2B5EF4-FFF2-40B4-BE49-F238E27FC236}">
                <a16:creationId xmlns:a16="http://schemas.microsoft.com/office/drawing/2014/main" id="{65FBAADB-0B04-4D52-A409-6A2EDE128F40}"/>
              </a:ext>
            </a:extLst>
          </p:cNvPr>
          <p:cNvPicPr>
            <a:picLocks noChangeAspect="1"/>
          </p:cNvPicPr>
          <p:nvPr/>
        </p:nvPicPr>
        <p:blipFill>
          <a:blip r:embed="rId4"/>
          <a:stretch>
            <a:fillRect/>
          </a:stretch>
        </p:blipFill>
        <p:spPr>
          <a:xfrm>
            <a:off x="0" y="1039475"/>
            <a:ext cx="5680223" cy="1598105"/>
          </a:xfrm>
          <a:prstGeom prst="rect">
            <a:avLst/>
          </a:prstGeom>
        </p:spPr>
      </p:pic>
      <p:cxnSp>
        <p:nvCxnSpPr>
          <p:cNvPr id="7" name="Connecteur droit avec flèche 6">
            <a:extLst>
              <a:ext uri="{FF2B5EF4-FFF2-40B4-BE49-F238E27FC236}">
                <a16:creationId xmlns:a16="http://schemas.microsoft.com/office/drawing/2014/main" id="{0646CF7F-B44E-4FB4-8827-8A733BD8D5CD}"/>
              </a:ext>
            </a:extLst>
          </p:cNvPr>
          <p:cNvCxnSpPr/>
          <p:nvPr/>
        </p:nvCxnSpPr>
        <p:spPr>
          <a:xfrm>
            <a:off x="4549302" y="1585609"/>
            <a:ext cx="0" cy="40347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B3E7B017-350A-481F-B2B4-4C0B2CBF32A8}"/>
              </a:ext>
            </a:extLst>
          </p:cNvPr>
          <p:cNvCxnSpPr/>
          <p:nvPr/>
        </p:nvCxnSpPr>
        <p:spPr>
          <a:xfrm>
            <a:off x="4824919" y="2869138"/>
            <a:ext cx="24319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4995B039-77E6-4D0D-80B0-9983B5596474}"/>
              </a:ext>
            </a:extLst>
          </p:cNvPr>
          <p:cNvSpPr txBox="1"/>
          <p:nvPr/>
        </p:nvSpPr>
        <p:spPr>
          <a:xfrm>
            <a:off x="5256960" y="2488118"/>
            <a:ext cx="1252779" cy="369332"/>
          </a:xfrm>
          <a:prstGeom prst="rect">
            <a:avLst/>
          </a:prstGeom>
          <a:noFill/>
        </p:spPr>
        <p:txBody>
          <a:bodyPr wrap="none" rtlCol="0">
            <a:spAutoFit/>
          </a:bodyPr>
          <a:lstStyle/>
          <a:p>
            <a:r>
              <a:rPr lang="fr-FR" dirty="0"/>
              <a:t>Paramètres</a:t>
            </a:r>
          </a:p>
        </p:txBody>
      </p:sp>
      <p:cxnSp>
        <p:nvCxnSpPr>
          <p:cNvPr id="15" name="Connecteur droit avec flèche 14">
            <a:extLst>
              <a:ext uri="{FF2B5EF4-FFF2-40B4-BE49-F238E27FC236}">
                <a16:creationId xmlns:a16="http://schemas.microsoft.com/office/drawing/2014/main" id="{6E23D8C9-FF29-4035-8929-4D1D51A573AA}"/>
              </a:ext>
            </a:extLst>
          </p:cNvPr>
          <p:cNvCxnSpPr>
            <a:cxnSpLocks/>
          </p:cNvCxnSpPr>
          <p:nvPr/>
        </p:nvCxnSpPr>
        <p:spPr>
          <a:xfrm flipH="1">
            <a:off x="4804733" y="3429000"/>
            <a:ext cx="23857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BF1E4A6-5F67-4C9C-AC2D-9C1D6C1DD602}"/>
              </a:ext>
            </a:extLst>
          </p:cNvPr>
          <p:cNvSpPr txBox="1"/>
          <p:nvPr/>
        </p:nvSpPr>
        <p:spPr>
          <a:xfrm>
            <a:off x="5121495" y="3039798"/>
            <a:ext cx="2069028" cy="369332"/>
          </a:xfrm>
          <a:prstGeom prst="rect">
            <a:avLst/>
          </a:prstGeom>
          <a:noFill/>
        </p:spPr>
        <p:txBody>
          <a:bodyPr wrap="none" rtlCol="0">
            <a:spAutoFit/>
          </a:bodyPr>
          <a:lstStyle/>
          <a:p>
            <a:r>
              <a:rPr lang="fr-FR" dirty="0"/>
              <a:t>Graphes et tableaux</a:t>
            </a:r>
          </a:p>
        </p:txBody>
      </p:sp>
      <p:sp>
        <p:nvSpPr>
          <p:cNvPr id="19" name="ZoneTexte 18">
            <a:extLst>
              <a:ext uri="{FF2B5EF4-FFF2-40B4-BE49-F238E27FC236}">
                <a16:creationId xmlns:a16="http://schemas.microsoft.com/office/drawing/2014/main" id="{75ACFA9F-500F-4BD4-83E3-CCEA0E5687BE}"/>
              </a:ext>
            </a:extLst>
          </p:cNvPr>
          <p:cNvSpPr txBox="1"/>
          <p:nvPr/>
        </p:nvSpPr>
        <p:spPr>
          <a:xfrm>
            <a:off x="435717" y="5011791"/>
            <a:ext cx="4070345" cy="923330"/>
          </a:xfrm>
          <a:prstGeom prst="rect">
            <a:avLst/>
          </a:prstGeom>
          <a:noFill/>
        </p:spPr>
        <p:txBody>
          <a:bodyPr wrap="none" rtlCol="0">
            <a:spAutoFit/>
          </a:bodyPr>
          <a:lstStyle/>
          <a:p>
            <a:r>
              <a:rPr lang="fr-FR" dirty="0"/>
              <a:t>Aides aux paramétrages (cadre vert)</a:t>
            </a:r>
          </a:p>
          <a:p>
            <a:r>
              <a:rPr lang="fr-FR" dirty="0"/>
              <a:t>Paramétrages  lancement (cadre noire) et</a:t>
            </a:r>
          </a:p>
          <a:p>
            <a:r>
              <a:rPr lang="fr-FR" dirty="0"/>
              <a:t>Aides à l’interprétation (cadre orange)</a:t>
            </a:r>
          </a:p>
        </p:txBody>
      </p:sp>
      <p:sp>
        <p:nvSpPr>
          <p:cNvPr id="20" name="ZoneTexte 19">
            <a:extLst>
              <a:ext uri="{FF2B5EF4-FFF2-40B4-BE49-F238E27FC236}">
                <a16:creationId xmlns:a16="http://schemas.microsoft.com/office/drawing/2014/main" id="{F4DA20E4-E1C2-4FDF-BE17-08A4216412C2}"/>
              </a:ext>
            </a:extLst>
          </p:cNvPr>
          <p:cNvSpPr txBox="1"/>
          <p:nvPr/>
        </p:nvSpPr>
        <p:spPr>
          <a:xfrm>
            <a:off x="4669458" y="4396902"/>
            <a:ext cx="1279196" cy="369332"/>
          </a:xfrm>
          <a:prstGeom prst="rect">
            <a:avLst/>
          </a:prstGeom>
          <a:noFill/>
        </p:spPr>
        <p:txBody>
          <a:bodyPr wrap="none" rtlCol="0">
            <a:spAutoFit/>
          </a:bodyPr>
          <a:lstStyle/>
          <a:p>
            <a:r>
              <a:rPr lang="fr-FR" dirty="0"/>
              <a:t>Progression</a:t>
            </a:r>
          </a:p>
        </p:txBody>
      </p:sp>
      <p:sp>
        <p:nvSpPr>
          <p:cNvPr id="21" name="ZoneTexte 20">
            <a:extLst>
              <a:ext uri="{FF2B5EF4-FFF2-40B4-BE49-F238E27FC236}">
                <a16:creationId xmlns:a16="http://schemas.microsoft.com/office/drawing/2014/main" id="{28A64C14-B4AB-4AA5-B094-0BCA3ADEFD5B}"/>
              </a:ext>
            </a:extLst>
          </p:cNvPr>
          <p:cNvSpPr txBox="1"/>
          <p:nvPr/>
        </p:nvSpPr>
        <p:spPr>
          <a:xfrm>
            <a:off x="7937770" y="3978613"/>
            <a:ext cx="4160178" cy="2031325"/>
          </a:xfrm>
          <a:prstGeom prst="rect">
            <a:avLst/>
          </a:prstGeom>
          <a:noFill/>
        </p:spPr>
        <p:txBody>
          <a:bodyPr wrap="none" rtlCol="0">
            <a:spAutoFit/>
          </a:bodyPr>
          <a:lstStyle/>
          <a:p>
            <a:r>
              <a:rPr lang="fr-FR" dirty="0"/>
              <a:t>Concepts</a:t>
            </a:r>
          </a:p>
          <a:p>
            <a:r>
              <a:rPr lang="fr-FR" dirty="0"/>
              <a:t>Expérimentation pour comprendre</a:t>
            </a:r>
          </a:p>
          <a:p>
            <a:r>
              <a:rPr lang="fr-FR" dirty="0"/>
              <a:t>Détermination des leviers de soutenabilité</a:t>
            </a:r>
          </a:p>
          <a:p>
            <a:endParaRPr lang="fr-FR" dirty="0"/>
          </a:p>
          <a:p>
            <a:r>
              <a:rPr lang="fr-FR" dirty="0"/>
              <a:t>De sans saisie de données, à</a:t>
            </a:r>
          </a:p>
          <a:p>
            <a:r>
              <a:rPr lang="fr-FR" dirty="0"/>
              <a:t>Avec les données en open data, puis avec</a:t>
            </a:r>
          </a:p>
          <a:p>
            <a:r>
              <a:rPr lang="fr-FR" dirty="0"/>
              <a:t>Les données des comptes financiers</a:t>
            </a:r>
          </a:p>
        </p:txBody>
      </p:sp>
      <p:pic>
        <p:nvPicPr>
          <p:cNvPr id="22" name="Image 21">
            <a:extLst>
              <a:ext uri="{FF2B5EF4-FFF2-40B4-BE49-F238E27FC236}">
                <a16:creationId xmlns:a16="http://schemas.microsoft.com/office/drawing/2014/main" id="{0907799B-4E8C-41C2-AD45-2F6FE4315126}"/>
              </a:ext>
            </a:extLst>
          </p:cNvPr>
          <p:cNvPicPr>
            <a:picLocks noChangeAspect="1"/>
          </p:cNvPicPr>
          <p:nvPr/>
        </p:nvPicPr>
        <p:blipFill>
          <a:blip r:embed="rId5"/>
          <a:stretch>
            <a:fillRect/>
          </a:stretch>
        </p:blipFill>
        <p:spPr>
          <a:xfrm>
            <a:off x="268134" y="2420176"/>
            <a:ext cx="2006517" cy="1558437"/>
          </a:xfrm>
          <a:prstGeom prst="rect">
            <a:avLst/>
          </a:prstGeom>
        </p:spPr>
      </p:pic>
      <p:pic>
        <p:nvPicPr>
          <p:cNvPr id="23" name="Image 22">
            <a:extLst>
              <a:ext uri="{FF2B5EF4-FFF2-40B4-BE49-F238E27FC236}">
                <a16:creationId xmlns:a16="http://schemas.microsoft.com/office/drawing/2014/main" id="{353E90AF-1103-412D-BA8B-BB151BB40D1C}"/>
              </a:ext>
            </a:extLst>
          </p:cNvPr>
          <p:cNvPicPr>
            <a:picLocks noChangeAspect="1"/>
          </p:cNvPicPr>
          <p:nvPr/>
        </p:nvPicPr>
        <p:blipFill>
          <a:blip r:embed="rId6"/>
          <a:stretch>
            <a:fillRect/>
          </a:stretch>
        </p:blipFill>
        <p:spPr>
          <a:xfrm>
            <a:off x="2036918" y="4064158"/>
            <a:ext cx="2069639" cy="1034820"/>
          </a:xfrm>
          <a:prstGeom prst="rect">
            <a:avLst/>
          </a:prstGeom>
        </p:spPr>
      </p:pic>
      <p:sp>
        <p:nvSpPr>
          <p:cNvPr id="3" name="ZoneTexte 2">
            <a:extLst>
              <a:ext uri="{FF2B5EF4-FFF2-40B4-BE49-F238E27FC236}">
                <a16:creationId xmlns:a16="http://schemas.microsoft.com/office/drawing/2014/main" id="{00A8324C-A321-468E-947E-DEE4E3BE4885}"/>
              </a:ext>
            </a:extLst>
          </p:cNvPr>
          <p:cNvSpPr txBox="1"/>
          <p:nvPr/>
        </p:nvSpPr>
        <p:spPr>
          <a:xfrm>
            <a:off x="291810" y="1669721"/>
            <a:ext cx="2779928" cy="400110"/>
          </a:xfrm>
          <a:prstGeom prst="rect">
            <a:avLst/>
          </a:prstGeom>
          <a:noFill/>
        </p:spPr>
        <p:txBody>
          <a:bodyPr wrap="none" rtlCol="0">
            <a:spAutoFit/>
          </a:bodyPr>
          <a:lstStyle/>
          <a:p>
            <a:r>
              <a:rPr lang="fr-FR" sz="2000" dirty="0"/>
              <a:t>Pour chacune des étapes</a:t>
            </a:r>
          </a:p>
        </p:txBody>
      </p:sp>
      <p:sp>
        <p:nvSpPr>
          <p:cNvPr id="5" name="ZoneTexte 4">
            <a:extLst>
              <a:ext uri="{FF2B5EF4-FFF2-40B4-BE49-F238E27FC236}">
                <a16:creationId xmlns:a16="http://schemas.microsoft.com/office/drawing/2014/main" id="{6B67B51E-069E-4023-83B9-70482186B896}"/>
              </a:ext>
            </a:extLst>
          </p:cNvPr>
          <p:cNvSpPr txBox="1"/>
          <p:nvPr/>
        </p:nvSpPr>
        <p:spPr>
          <a:xfrm>
            <a:off x="-18860" y="4328958"/>
            <a:ext cx="1427827" cy="369332"/>
          </a:xfrm>
          <a:prstGeom prst="rect">
            <a:avLst/>
          </a:prstGeom>
          <a:noFill/>
        </p:spPr>
        <p:txBody>
          <a:bodyPr wrap="none" rtlCol="0">
            <a:spAutoFit/>
          </a:bodyPr>
          <a:lstStyle/>
          <a:p>
            <a:r>
              <a:rPr lang="fr-FR" dirty="0"/>
              <a:t>Voir Etape E1</a:t>
            </a:r>
          </a:p>
        </p:txBody>
      </p:sp>
      <p:sp>
        <p:nvSpPr>
          <p:cNvPr id="12" name="ZoneTexte 11">
            <a:extLst>
              <a:ext uri="{FF2B5EF4-FFF2-40B4-BE49-F238E27FC236}">
                <a16:creationId xmlns:a16="http://schemas.microsoft.com/office/drawing/2014/main" id="{6C79643C-A6B7-401F-AA71-BB620D6C5A23}"/>
              </a:ext>
            </a:extLst>
          </p:cNvPr>
          <p:cNvSpPr txBox="1"/>
          <p:nvPr/>
        </p:nvSpPr>
        <p:spPr>
          <a:xfrm>
            <a:off x="2482421" y="2562849"/>
            <a:ext cx="2036968" cy="369332"/>
          </a:xfrm>
          <a:prstGeom prst="rect">
            <a:avLst/>
          </a:prstGeom>
          <a:noFill/>
        </p:spPr>
        <p:txBody>
          <a:bodyPr wrap="none" rtlCol="0">
            <a:spAutoFit/>
          </a:bodyPr>
          <a:lstStyle/>
          <a:p>
            <a:r>
              <a:rPr lang="fr-FR" dirty="0"/>
              <a:t>Etape E0 config CAF</a:t>
            </a:r>
          </a:p>
        </p:txBody>
      </p:sp>
      <p:sp>
        <p:nvSpPr>
          <p:cNvPr id="16" name="ZoneTexte 15">
            <a:extLst>
              <a:ext uri="{FF2B5EF4-FFF2-40B4-BE49-F238E27FC236}">
                <a16:creationId xmlns:a16="http://schemas.microsoft.com/office/drawing/2014/main" id="{367BA1D5-58A7-484B-BF1B-85C87478072F}"/>
              </a:ext>
            </a:extLst>
          </p:cNvPr>
          <p:cNvSpPr txBox="1"/>
          <p:nvPr/>
        </p:nvSpPr>
        <p:spPr>
          <a:xfrm>
            <a:off x="0" y="-6264"/>
            <a:ext cx="7890302" cy="338554"/>
          </a:xfrm>
          <a:prstGeom prst="rect">
            <a:avLst/>
          </a:prstGeom>
          <a:solidFill>
            <a:schemeClr val="bg1"/>
          </a:solidFill>
        </p:spPr>
        <p:txBody>
          <a:bodyPr wrap="none" rtlCol="0">
            <a:spAutoFit/>
          </a:bodyPr>
          <a:lstStyle/>
          <a:p>
            <a:r>
              <a:rPr lang="fr-FR" sz="1600" dirty="0"/>
              <a:t>http://simulationfinanciere.programme-cee-actee.fr/exploratoire/indexc.php</a:t>
            </a:r>
          </a:p>
        </p:txBody>
      </p:sp>
    </p:spTree>
    <p:extLst>
      <p:ext uri="{BB962C8B-B14F-4D97-AF65-F5344CB8AC3E}">
        <p14:creationId xmlns:p14="http://schemas.microsoft.com/office/powerpoint/2010/main" val="1450455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02B089-A2BF-4885-8240-D2CB75FE39F2}"/>
              </a:ext>
            </a:extLst>
          </p:cNvPr>
          <p:cNvSpPr>
            <a:spLocks noGrp="1"/>
          </p:cNvSpPr>
          <p:nvPr>
            <p:ph type="title"/>
          </p:nvPr>
        </p:nvSpPr>
        <p:spPr/>
        <p:txBody>
          <a:bodyPr>
            <a:normAutofit fontScale="90000"/>
          </a:bodyPr>
          <a:lstStyle/>
          <a:p>
            <a:r>
              <a:rPr lang="fr-FR" dirty="0"/>
              <a:t>Fresque des modénatures des façades université de rennes</a:t>
            </a:r>
          </a:p>
        </p:txBody>
      </p:sp>
      <p:pic>
        <p:nvPicPr>
          <p:cNvPr id="4" name="Espace réservé du contenu 3">
            <a:extLst>
              <a:ext uri="{FF2B5EF4-FFF2-40B4-BE49-F238E27FC236}">
                <a16:creationId xmlns:a16="http://schemas.microsoft.com/office/drawing/2014/main" id="{B194EBDF-D464-4249-8B8B-E613DE7211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6096000" y="1445869"/>
            <a:ext cx="5995742" cy="3966261"/>
          </a:xfrm>
          <a:prstGeom prst="rect">
            <a:avLst/>
          </a:prstGeom>
        </p:spPr>
      </p:pic>
      <p:sp>
        <p:nvSpPr>
          <p:cNvPr id="5" name="ZoneTexte 4">
            <a:extLst>
              <a:ext uri="{FF2B5EF4-FFF2-40B4-BE49-F238E27FC236}">
                <a16:creationId xmlns:a16="http://schemas.microsoft.com/office/drawing/2014/main" id="{273F6054-1F40-4CDF-8265-4FECB7E71DC1}"/>
              </a:ext>
            </a:extLst>
          </p:cNvPr>
          <p:cNvSpPr txBox="1"/>
          <p:nvPr/>
        </p:nvSpPr>
        <p:spPr>
          <a:xfrm>
            <a:off x="197708" y="1705231"/>
            <a:ext cx="10875093" cy="6063198"/>
          </a:xfrm>
          <a:prstGeom prst="rect">
            <a:avLst/>
          </a:prstGeom>
          <a:noFill/>
        </p:spPr>
        <p:txBody>
          <a:bodyPr wrap="none" rtlCol="0">
            <a:spAutoFit/>
          </a:bodyPr>
          <a:lstStyle/>
          <a:p>
            <a:r>
              <a:rPr lang="fr-FR" dirty="0"/>
              <a:t>Bâtiments des années 60/70</a:t>
            </a:r>
          </a:p>
          <a:p>
            <a:endParaRPr lang="fr-FR" dirty="0"/>
          </a:p>
          <a:p>
            <a:r>
              <a:rPr lang="fr-FR" dirty="0"/>
              <a:t>Travaux quatre étudiants école architecture de </a:t>
            </a:r>
          </a:p>
          <a:p>
            <a:r>
              <a:rPr lang="fr-FR" dirty="0"/>
              <a:t>Rennes, (ENSAB) en 2020, stage Team </a:t>
            </a:r>
            <a:r>
              <a:rPr lang="fr-FR" dirty="0" err="1"/>
              <a:t>solar</a:t>
            </a:r>
            <a:r>
              <a:rPr lang="fr-FR" dirty="0"/>
              <a:t> Bretagne</a:t>
            </a:r>
          </a:p>
          <a:p>
            <a:r>
              <a:rPr lang="fr-FR" dirty="0"/>
              <a:t>Préparation plan de relance</a:t>
            </a:r>
          </a:p>
          <a:p>
            <a:r>
              <a:rPr lang="fr-FR" dirty="0"/>
              <a:t>Voir dossier : Rennes campus 2030 et site team </a:t>
            </a:r>
            <a:r>
              <a:rPr lang="fr-FR" dirty="0" err="1"/>
              <a:t>solar</a:t>
            </a:r>
            <a:endParaRPr lang="fr-FR" dirty="0"/>
          </a:p>
          <a:p>
            <a:endParaRPr lang="fr-FR" dirty="0"/>
          </a:p>
          <a:p>
            <a:endParaRPr lang="fr-FR" dirty="0"/>
          </a:p>
          <a:p>
            <a:r>
              <a:rPr lang="fr-FR" dirty="0"/>
              <a:t>Voir aussi 3 Workshop IAUR Rennes</a:t>
            </a:r>
          </a:p>
          <a:p>
            <a:endParaRPr lang="fr-FR" dirty="0"/>
          </a:p>
          <a:p>
            <a:r>
              <a:rPr lang="fr-FR" dirty="0"/>
              <a:t>Et Travaux Atelier-Etudiants  ENSAB, Philippe Madec </a:t>
            </a:r>
          </a:p>
          <a:p>
            <a:r>
              <a:rPr lang="fr-FR" dirty="0"/>
              <a:t>avec Marie </a:t>
            </a:r>
            <a:r>
              <a:rPr lang="fr-FR" dirty="0" err="1"/>
              <a:t>Piquerel</a:t>
            </a:r>
            <a:r>
              <a:rPr lang="fr-FR" dirty="0"/>
              <a:t> et Olivier </a:t>
            </a:r>
            <a:r>
              <a:rPr lang="fr-FR" dirty="0" err="1"/>
              <a:t>Helary</a:t>
            </a:r>
            <a:r>
              <a:rPr lang="fr-FR" dirty="0"/>
              <a:t> </a:t>
            </a:r>
          </a:p>
          <a:p>
            <a:r>
              <a:rPr lang="fr-FR" dirty="0"/>
              <a:t>https://www.teamsolarbretagne.fr/ateliers-etudiants</a:t>
            </a:r>
          </a:p>
          <a:p>
            <a:endParaRPr lang="fr-FR" dirty="0"/>
          </a:p>
          <a:p>
            <a:endParaRPr lang="fr-FR" dirty="0"/>
          </a:p>
          <a:p>
            <a:endParaRPr lang="fr-FR" dirty="0"/>
          </a:p>
          <a:p>
            <a:endParaRPr lang="fr-FR" dirty="0"/>
          </a:p>
          <a:p>
            <a:endParaRPr lang="fr-FR" dirty="0"/>
          </a:p>
          <a:p>
            <a:endParaRPr lang="fr-FR" dirty="0"/>
          </a:p>
          <a:p>
            <a:endParaRPr lang="fr-FR" dirty="0"/>
          </a:p>
          <a:p>
            <a:r>
              <a:rPr lang="fr-FR" sz="1400" dirty="0">
                <a:hlinkClick r:id="rId3"/>
              </a:rPr>
              <a:t>https://www.univ-rennes.fr/rennes-campus-2030-un-plan-global-de-modernisation-et-de-transitions</a:t>
            </a:r>
            <a:endParaRPr lang="fr-FR" sz="1400" dirty="0"/>
          </a:p>
          <a:p>
            <a:r>
              <a:rPr lang="fr-FR" sz="1400" dirty="0">
                <a:hlinkClick r:id="rId4"/>
              </a:rPr>
              <a:t>https://actu.univ-rennes.fr/actualites/luniversite-de-rennes-1-candidate-au-plan-de-renovation-energetique-du-patrimoine</a:t>
            </a:r>
            <a:r>
              <a:rPr lang="fr-FR" sz="1400" dirty="0"/>
              <a:t> </a:t>
            </a:r>
          </a:p>
        </p:txBody>
      </p:sp>
      <p:sp>
        <p:nvSpPr>
          <p:cNvPr id="6" name="ZoneTexte 5">
            <a:extLst>
              <a:ext uri="{FF2B5EF4-FFF2-40B4-BE49-F238E27FC236}">
                <a16:creationId xmlns:a16="http://schemas.microsoft.com/office/drawing/2014/main" id="{75E2E5C4-EB76-409C-A042-2B6F0B2C9DBC}"/>
              </a:ext>
            </a:extLst>
          </p:cNvPr>
          <p:cNvSpPr txBox="1"/>
          <p:nvPr/>
        </p:nvSpPr>
        <p:spPr>
          <a:xfrm>
            <a:off x="6096000" y="1124418"/>
            <a:ext cx="3063659" cy="369332"/>
          </a:xfrm>
          <a:prstGeom prst="rect">
            <a:avLst/>
          </a:prstGeom>
          <a:noFill/>
        </p:spPr>
        <p:txBody>
          <a:bodyPr wrap="none" rtlCol="0">
            <a:spAutoFit/>
          </a:bodyPr>
          <a:lstStyle/>
          <a:p>
            <a:r>
              <a:rPr lang="fr-FR" dirty="0"/>
              <a:t>Recherche des similitudes</a:t>
            </a:r>
          </a:p>
        </p:txBody>
      </p:sp>
      <p:sp>
        <p:nvSpPr>
          <p:cNvPr id="7" name="Ellipse 6">
            <a:extLst>
              <a:ext uri="{FF2B5EF4-FFF2-40B4-BE49-F238E27FC236}">
                <a16:creationId xmlns:a16="http://schemas.microsoft.com/office/drawing/2014/main" id="{EB1DB7A8-47E3-4968-AA90-902F782BA464}"/>
              </a:ext>
            </a:extLst>
          </p:cNvPr>
          <p:cNvSpPr/>
          <p:nvPr/>
        </p:nvSpPr>
        <p:spPr>
          <a:xfrm>
            <a:off x="207759" y="1193750"/>
            <a:ext cx="285750" cy="295275"/>
          </a:xfrm>
          <a:prstGeom prst="ellipse">
            <a:avLst/>
          </a:prstGeom>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326019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err="1"/>
              <a:t>Inter-actions</a:t>
            </a:r>
            <a:r>
              <a:rPr lang="fr-FR" dirty="0"/>
              <a:t> immobilier - Mobilier</a:t>
            </a:r>
          </a:p>
        </p:txBody>
      </p:sp>
      <p:sp>
        <p:nvSpPr>
          <p:cNvPr id="2" name="Espace réservé du contenu 1">
            <a:extLst>
              <a:ext uri="{FF2B5EF4-FFF2-40B4-BE49-F238E27FC236}">
                <a16:creationId xmlns:a16="http://schemas.microsoft.com/office/drawing/2014/main" id="{037F1924-0FD9-47F4-9751-BFB6CA7A500C}"/>
              </a:ext>
            </a:extLst>
          </p:cNvPr>
          <p:cNvSpPr>
            <a:spLocks noGrp="1"/>
          </p:cNvSpPr>
          <p:nvPr>
            <p:ph idx="1"/>
          </p:nvPr>
        </p:nvSpPr>
        <p:spPr/>
        <p:txBody>
          <a:bodyPr/>
          <a:lstStyle/>
          <a:p>
            <a:endParaRPr lang="fr-FR"/>
          </a:p>
        </p:txBody>
      </p:sp>
      <p:pic>
        <p:nvPicPr>
          <p:cNvPr id="2052" name="Picture 4" descr="C:\Users\ntprof\AppData\Local\Microsoft\Windows\Temporary Internet Files\Content.Outlook\HHYB7VI6\DSC_19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98" y="1055237"/>
            <a:ext cx="7121679" cy="40059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ntprof\AppData\Local\Microsoft\Windows\Temporary Internet Files\Content.Outlook\HHYB7VI6\DSC_19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3136" y="1037774"/>
            <a:ext cx="6437892" cy="362131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ntprof\AppData\Local\Microsoft\Windows\Temporary Internet Files\Content.Outlook\HHYB7VI6\DSC_19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6915" y="3635827"/>
            <a:ext cx="5050971" cy="284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ntprof\AppData\Local\Microsoft\Windows\Temporary Internet Files\Content.Outlook\HHYB7VI6\DSC_19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6105" y="4009568"/>
            <a:ext cx="4386540" cy="246742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37652" y="1317918"/>
            <a:ext cx="2188420" cy="461665"/>
          </a:xfrm>
          <a:prstGeom prst="rect">
            <a:avLst/>
          </a:prstGeom>
          <a:noFill/>
        </p:spPr>
        <p:txBody>
          <a:bodyPr wrap="none" rtlCol="0">
            <a:spAutoFit/>
          </a:bodyPr>
          <a:lstStyle/>
          <a:p>
            <a:r>
              <a:rPr lang="fr-FR" sz="2400" dirty="0"/>
              <a:t>300Kh/m2/an</a:t>
            </a:r>
          </a:p>
        </p:txBody>
      </p:sp>
    </p:spTree>
    <p:extLst>
      <p:ext uri="{BB962C8B-B14F-4D97-AF65-F5344CB8AC3E}">
        <p14:creationId xmlns:p14="http://schemas.microsoft.com/office/powerpoint/2010/main" val="2639359247"/>
      </p:ext>
    </p:extLst>
  </p:cSld>
  <p:clrMapOvr>
    <a:masterClrMapping/>
  </p:clrMapOvr>
  <p:transition spd="slow">
    <p:wipe dir="r"/>
  </p:transition>
</p:sld>
</file>

<file path=ppt/theme/theme1.xml><?xml version="1.0" encoding="utf-8"?>
<a:theme xmlns:a="http://schemas.openxmlformats.org/drawingml/2006/main" name="3_Conception personnalisée">
  <a:themeElements>
    <a:clrScheme name="Thème Egis">
      <a:dk1>
        <a:sysClr val="windowText" lastClr="000000"/>
      </a:dk1>
      <a:lt1>
        <a:sysClr val="window" lastClr="FFFFFF"/>
      </a:lt1>
      <a:dk2>
        <a:srgbClr val="04617B"/>
      </a:dk2>
      <a:lt2>
        <a:srgbClr val="595959"/>
      </a:lt2>
      <a:accent1>
        <a:srgbClr val="ABC100"/>
      </a:accent1>
      <a:accent2>
        <a:srgbClr val="8C8C8C"/>
      </a:accent2>
      <a:accent3>
        <a:srgbClr val="2095A0"/>
      </a:accent3>
      <a:accent4>
        <a:srgbClr val="F5A30F"/>
      </a:accent4>
      <a:accent5>
        <a:srgbClr val="700449"/>
      </a:accent5>
      <a:accent6>
        <a:srgbClr val="069AC2"/>
      </a:accent6>
      <a:hlink>
        <a:srgbClr val="9A1655"/>
      </a:hlink>
      <a:folHlink>
        <a:srgbClr val="982023"/>
      </a:folHlink>
    </a:clrScheme>
    <a:fontScheme name="Police Egis - Century Gothic">
      <a:majorFont>
        <a:latin typeface="Century Gothic"/>
        <a:ea typeface=""/>
        <a:cs typeface=""/>
      </a:majorFont>
      <a:minorFont>
        <a:latin typeface="Century Gothic"/>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180908</TotalTime>
  <Words>3693</Words>
  <Application>Microsoft Office PowerPoint</Application>
  <PresentationFormat>Grand écran</PresentationFormat>
  <Paragraphs>555</Paragraphs>
  <Slides>70</Slides>
  <Notes>4</Notes>
  <HiddenSlides>0</HiddenSlides>
  <MMClips>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70</vt:i4>
      </vt:variant>
    </vt:vector>
  </HeadingPairs>
  <TitlesOfParts>
    <vt:vector size="83" baseType="lpstr">
      <vt:lpstr>Arial</vt:lpstr>
      <vt:lpstr>Calibri</vt:lpstr>
      <vt:lpstr>Century Gothic</vt:lpstr>
      <vt:lpstr>Lucida Grande</vt:lpstr>
      <vt:lpstr>National Bold</vt:lpstr>
      <vt:lpstr>National Book</vt:lpstr>
      <vt:lpstr>Roboto Condensed</vt:lpstr>
      <vt:lpstr>Symbol</vt:lpstr>
      <vt:lpstr>Times New Roman</vt:lpstr>
      <vt:lpstr>Wingdings</vt:lpstr>
      <vt:lpstr>3_Conception personnalisée</vt:lpstr>
      <vt:lpstr>2_Conception personnalisée</vt:lpstr>
      <vt:lpstr>Thème Office</vt:lpstr>
      <vt:lpstr>Présentation PowerPoint</vt:lpstr>
      <vt:lpstr>Présentation</vt:lpstr>
      <vt:lpstr>Eléments d’Appropriation et de développement </vt:lpstr>
      <vt:lpstr>De l’immobilier au patrimoine</vt:lpstr>
      <vt:lpstr>Esquisses sur quelques caractéristiques (10/15 mn)</vt:lpstr>
      <vt:lpstr>Ex Rennes beaulieu, un campus construit en 10 ans !</vt:lpstr>
      <vt:lpstr>Présentation PowerPoint</vt:lpstr>
      <vt:lpstr>Fresque des modénatures des façades université de rennes</vt:lpstr>
      <vt:lpstr>Inter-actions immobilier - Mobilier</vt:lpstr>
      <vt:lpstr>Une ré-habition fonctionnelle flexible</vt:lpstr>
      <vt:lpstr>Ré-habitation des espaces / Modélisation</vt:lpstr>
      <vt:lpstr>Modéliser par « composant » pour RE-INTERPRETER</vt:lpstr>
      <vt:lpstr>Stratégie énergétiques / structure des coûts</vt:lpstr>
      <vt:lpstr>Stratégie énergétiques / structure des coûts</vt:lpstr>
      <vt:lpstr>Ex de travaux sur data énergie </vt:lpstr>
      <vt:lpstr>Bilan carbone exemple de présentation </vt:lpstr>
      <vt:lpstr>Vers une stratégie d’intervention</vt:lpstr>
      <vt:lpstr>Un foisonnement de solutions de transition à explorer</vt:lpstr>
      <vt:lpstr>Niveaux d’intervention, inflation à 3% (volume + prix)</vt:lpstr>
      <vt:lpstr>Mise en perspective des enjeux financiers</vt:lpstr>
      <vt:lpstr>Courbes génériques (simu. À partir des données en open Data) Cycle d’exploitation, CAF Universités</vt:lpstr>
      <vt:lpstr>Bilan patrimonial toutes universités</vt:lpstr>
      <vt:lpstr>Point d’étape n° 1</vt:lpstr>
      <vt:lpstr>Enjeux  2030 - 2050</vt:lpstr>
      <vt:lpstr>Esquisses sur quelques enjeux de territoires (10-15 mn)</vt:lpstr>
      <vt:lpstr>Présentation PowerPoint</vt:lpstr>
      <vt:lpstr>Présentation PowerPoint</vt:lpstr>
      <vt:lpstr>Limites planétaires et équité sociale : Modèles d’action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Levier dévolution du patrimoine</vt:lpstr>
      <vt:lpstr>Extrait rapport IGESR : impact patrimonial</vt:lpstr>
      <vt:lpstr>Point d’étape n° 2</vt:lpstr>
      <vt:lpstr>Quid pour la programmation</vt:lpstr>
      <vt:lpstr>Esquisses pour un changement de paradigme (15 -20 mn)</vt:lpstr>
      <vt:lpstr>Un travail collaboratif d’experts en réseau - 2019 : DEUX cadres méthodologiques et un outil de simulation</vt:lpstr>
      <vt:lpstr>Un travail collaboratif d’experts en réseau : DEUX cadres méthodologiques et un outil de simulation</vt:lpstr>
      <vt:lpstr>Démarche peec 2030 - mise en perspective - 2022</vt:lpstr>
      <vt:lpstr>Présentation PowerPoint</vt:lpstr>
      <vt:lpstr>Stratégie de constitution pilote :15% du parc</vt:lpstr>
      <vt:lpstr>pilote par établissement, en 2016, voir site France Universités</vt:lpstr>
      <vt:lpstr>Des caractéristiques à atteindre</vt:lpstr>
      <vt:lpstr>Des caractéristiques à atteindre</vt:lpstr>
      <vt:lpstr>Une industrialisation de méthodes :  vers la constitution d’un Pilote  / bâtiments scolaires ?? 60/70</vt:lpstr>
      <vt:lpstr>Pour une transformation  / changement paradigme</vt:lpstr>
      <vt:lpstr>Partition du patrimoine PNR et PR, valeurs cibles :  partie non rénovée, partie rénovée</vt:lpstr>
      <vt:lpstr>Partition du patrimoine PNR et PR : partie non rénovée, partie rénovée</vt:lpstr>
      <vt:lpstr> La massification à l’echelle du parc </vt:lpstr>
      <vt:lpstr>Faire du lien pour dépasser le mode opération</vt:lpstr>
      <vt:lpstr>Définition d’un premier pilote</vt:lpstr>
      <vt:lpstr>RETOUR D’EXPÉRIENCE Quels leviers pour tracer les économies d’énergie au sein du budget et générer de nouvelles capacités d’investissement ?</vt:lpstr>
      <vt:lpstr>Campus des métiers et qualification</vt:lpstr>
      <vt:lpstr>PEPR ville Durable et Batiment innovant</vt:lpstr>
      <vt:lpstr>Présentation PowerPoint</vt:lpstr>
      <vt:lpstr>Plan d’accompagnement de France Universités</vt:lpstr>
      <vt:lpstr>Bilan d’étape n° 3</vt:lpstr>
      <vt:lpstr>Merci pour votre attention</vt:lpstr>
      <vt:lpstr>Annexe ? A voir </vt:lpstr>
      <vt:lpstr>Présentation PowerPoint</vt:lpstr>
      <vt:lpstr>Modélisation du tutoriel : 10 étapes en 3 phases  pour maitriser la simulation (en 3 parties)</vt:lpstr>
      <vt:lpstr>Modélisation du tutoriel : 9 étapes en 3 phases  pour maitriser la simulation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Démarrage action PEEC 2030</dc:title>
  <dc:creator>Ntprof</dc:creator>
  <cp:lastModifiedBy>TIMORES Nathalie</cp:lastModifiedBy>
  <cp:revision>196</cp:revision>
  <dcterms:created xsi:type="dcterms:W3CDTF">2023-10-05T07:41:16Z</dcterms:created>
  <dcterms:modified xsi:type="dcterms:W3CDTF">2025-03-14T13:42:09Z</dcterms:modified>
</cp:coreProperties>
</file>