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60" r:id="rId2"/>
    <p:sldId id="257" r:id="rId3"/>
    <p:sldId id="267" r:id="rId4"/>
    <p:sldId id="268" r:id="rId5"/>
    <p:sldId id="263" r:id="rId6"/>
    <p:sldId id="264" r:id="rId7"/>
    <p:sldId id="265" r:id="rId8"/>
    <p:sldId id="266" r:id="rId9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CA"/>
    <a:srgbClr val="3F7DD4"/>
    <a:srgbClr val="00B0CA"/>
    <a:srgbClr val="122A3E"/>
    <a:srgbClr val="4478A4"/>
    <a:srgbClr val="637E9F"/>
    <a:srgbClr val="00B1CB"/>
    <a:srgbClr val="6CD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34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31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C0C5995-9CA7-055F-E226-ADD88DCF96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EA734E-4910-6DFF-3EC7-664DE50F22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ABA97-7137-4F75-BDD2-17BF762F0E5A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4F4018-DC9E-85DE-43F3-8639B03658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F80060-C46A-DB43-0CB6-EADD0725DE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863B7-7BD9-42CF-A762-406EC55A2E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907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0E872-1585-4434-9559-2FEC2170E559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0629E-B81F-46CC-9F4E-3462A020D4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90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DEB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0">
            <a:extLst>
              <a:ext uri="{FF2B5EF4-FFF2-40B4-BE49-F238E27FC236}">
                <a16:creationId xmlns:a16="http://schemas.microsoft.com/office/drawing/2014/main" id="{9B6C0AB7-7BA3-49A5-7263-DB86DCCF8B15}"/>
              </a:ext>
            </a:extLst>
          </p:cNvPr>
          <p:cNvSpPr txBox="1">
            <a:spLocks/>
          </p:cNvSpPr>
          <p:nvPr userDrawn="1"/>
        </p:nvSpPr>
        <p:spPr>
          <a:xfrm>
            <a:off x="-1" y="2807594"/>
            <a:ext cx="12192000" cy="2010206"/>
          </a:xfrm>
          <a:prstGeom prst="rect">
            <a:avLst/>
          </a:prstGeom>
          <a:solidFill>
            <a:srgbClr val="00AFCA"/>
          </a:solidFill>
        </p:spPr>
        <p:txBody>
          <a:bodyPr vert="horz" lIns="91440" tIns="45720" rIns="91440" bIns="45720" rtlCol="0" anchor="b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4" name="Espace réservé du texte 22">
            <a:extLst>
              <a:ext uri="{FF2B5EF4-FFF2-40B4-BE49-F238E27FC236}">
                <a16:creationId xmlns:a16="http://schemas.microsoft.com/office/drawing/2014/main" id="{19C62DAD-5B61-2D95-235C-E40E78A6E9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817800"/>
            <a:ext cx="12192000" cy="1502230"/>
          </a:xfrm>
          <a:solidFill>
            <a:srgbClr val="122A3E"/>
          </a:solidFill>
        </p:spPr>
        <p:txBody>
          <a:bodyPr>
            <a:noAutofit/>
          </a:bodyPr>
          <a:lstStyle>
            <a:lvl1pPr marL="0" indent="0" algn="r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Prénom NOM de l’intervenant – Organisme</a:t>
            </a:r>
          </a:p>
          <a:p>
            <a:pPr lvl="0"/>
            <a:r>
              <a:rPr lang="fr-FR" dirty="0"/>
              <a:t>Titre de la présentation</a:t>
            </a:r>
          </a:p>
          <a:p>
            <a:pPr lvl="0"/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4B320BE-2F2D-83A8-D2EB-E87F34E50C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" y="2829404"/>
            <a:ext cx="12192000" cy="1988396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fr-FR" dirty="0"/>
          </a:p>
          <a:p>
            <a:pPr lvl="0"/>
            <a:endParaRPr lang="fr-FR" dirty="0"/>
          </a:p>
          <a:p>
            <a:pPr lvl="0"/>
            <a:r>
              <a:rPr lang="fr-FR" dirty="0"/>
              <a:t>Titre de la formation 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A128BF35-7B42-AB21-F918-A938C4A152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474028" y="6441071"/>
            <a:ext cx="4114800" cy="365125"/>
          </a:xfrm>
        </p:spPr>
        <p:txBody>
          <a:bodyPr/>
          <a:lstStyle/>
          <a:p>
            <a:r>
              <a:rPr lang="fr-FR"/>
              <a:t>Date de la présentation</a:t>
            </a:r>
            <a:endParaRPr lang="fr-FR" dirty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8DE804A9-543C-BCC0-406F-0284436C9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857" y="198723"/>
            <a:ext cx="4968000" cy="310500"/>
          </a:xfrm>
          <a:prstGeom prst="rect">
            <a:avLst/>
          </a:prstGeom>
        </p:spPr>
      </p:pic>
      <p:pic>
        <p:nvPicPr>
          <p:cNvPr id="20" name="Image 19" descr="Bâtiment Coriolis de l’ENPC à Marne la Vallée. Certifié Haute Qualité Environnementale et Bâtiment Basse Consommation, il assure une restitution d’énergie.">
            <a:extLst>
              <a:ext uri="{FF2B5EF4-FFF2-40B4-BE49-F238E27FC236}">
                <a16:creationId xmlns:a16="http://schemas.microsoft.com/office/drawing/2014/main" id="{16059BFB-1846-665A-A107-E2E102A875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2146"/>
            <a:ext cx="3708000" cy="245804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A8B209A-0772-429E-2585-AF8007F054E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432" y="858011"/>
            <a:ext cx="4284000" cy="2692179"/>
          </a:xfrm>
          <a:prstGeom prst="rect">
            <a:avLst/>
          </a:prstGeom>
        </p:spPr>
      </p:pic>
      <p:pic>
        <p:nvPicPr>
          <p:cNvPr id="24" name="Image 23" descr="Une image contenant bâtiment, maison, porche, toit&#10;&#10;Description générée automatiquement">
            <a:extLst>
              <a:ext uri="{FF2B5EF4-FFF2-40B4-BE49-F238E27FC236}">
                <a16:creationId xmlns:a16="http://schemas.microsoft.com/office/drawing/2014/main" id="{6CCF1BC2-9C68-635A-3682-A6309C29591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999" y="695446"/>
            <a:ext cx="5076000" cy="285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43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D9C42-CEEC-4E98-9A11-33B70166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030" y="391888"/>
            <a:ext cx="3345996" cy="1164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C8286E-69EA-4E7E-96F0-AFCD88209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91887"/>
            <a:ext cx="6172200" cy="54691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E264A2-75E3-4530-9B98-9CD14B364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64771" y="2057400"/>
            <a:ext cx="360725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812C46-AE9A-3313-BAAB-E977CE193D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103B5D7-E324-5EEB-AF94-4AC9532658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5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D0F17-6F26-4E12-B6B5-6E4B9D4F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343" y="391886"/>
            <a:ext cx="3280683" cy="127362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08E90C4-8F9C-4F2A-9E2C-493F2080F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391887"/>
            <a:ext cx="6172200" cy="4985656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E0D441-040A-4A2E-BEE6-FEF1D40C4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1" y="2057402"/>
            <a:ext cx="3629025" cy="332014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D70A3D-0CA3-F4A6-6761-AADFAF30A7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0CAC02E-F020-2D2D-E7FF-8F39BEDAA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41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12167-F5EC-44B0-856B-E03C4591C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3CF2EF-67FA-42E8-A81D-2AA9151C2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88572" y="1825625"/>
            <a:ext cx="10265229" cy="35301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E14CADA-8B60-04BA-C966-332495FDD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E983B31-D5D6-AAC5-414D-78E8665A4C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029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855C711-8576-404E-A0A4-8A1E45B0C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0233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A50BEB-5684-4159-B8D1-3D66D8BB3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04256" y="365125"/>
            <a:ext cx="7168243" cy="502330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DEEDD34-0A53-A164-9A97-76CC302769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4A8E8BB-B956-F425-7789-A346D9B8AC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74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0017" y="619281"/>
            <a:ext cx="10047583" cy="75573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0018" y="1469478"/>
            <a:ext cx="9133183" cy="416932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454392" y="6200394"/>
            <a:ext cx="6684433" cy="509587"/>
          </a:xfr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r>
              <a:rPr lang="fr-FR"/>
              <a:t>Date de la présentation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BE8B651-286F-35B5-8CF3-B6692FF577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5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365D2D-74C6-C177-C514-65BD58BF8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0868" y="415197"/>
            <a:ext cx="10244137" cy="853394"/>
          </a:xfrm>
          <a:solidFill>
            <a:srgbClr val="00B0CA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Sommaire 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7BD9B33E-19A7-1946-AED7-0F0AE9893A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0868" y="1557112"/>
            <a:ext cx="10244137" cy="48856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A95DA4-315C-EC54-FD48-E26B2E6F63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C0624D-21DC-A65C-D837-5F062002A3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432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A8DD50-1B0E-4D00-19AE-796EF1E0D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861" y="428705"/>
            <a:ext cx="10267144" cy="853394"/>
          </a:xfrm>
          <a:solidFill>
            <a:srgbClr val="00B0CA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8166BE-D9C6-2DD7-2985-95B01305E6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  <a:endParaRPr lang="fr-FR" dirty="0"/>
          </a:p>
        </p:txBody>
      </p:sp>
      <p:sp>
        <p:nvSpPr>
          <p:cNvPr id="6" name="Espace réservé du texte 11">
            <a:extLst>
              <a:ext uri="{FF2B5EF4-FFF2-40B4-BE49-F238E27FC236}">
                <a16:creationId xmlns:a16="http://schemas.microsoft.com/office/drawing/2014/main" id="{B58DF0DF-E6C8-4BE9-9510-CF280BB97D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0868" y="1557112"/>
            <a:ext cx="10244137" cy="466951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b="1"/>
            </a:lvl1pPr>
            <a:lvl2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A9E09B-1D2D-A89D-74F7-476DD5E4F7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56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7638BDA-49B8-652C-F7F1-5A317709A5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B8F9905-F628-5909-37AA-990E3C27AB10}"/>
              </a:ext>
            </a:extLst>
          </p:cNvPr>
          <p:cNvSpPr txBox="1"/>
          <p:nvPr/>
        </p:nvSpPr>
        <p:spPr>
          <a:xfrm>
            <a:off x="3091544" y="4158344"/>
            <a:ext cx="544285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50" i="0" dirty="0">
                <a:solidFill>
                  <a:srgbClr val="00B0CA"/>
                </a:solidFill>
              </a:rPr>
              <a:t>Pour aller plus loin : site de PFC ou coordonnées de l’intervenant 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F6D69A-4C31-8B81-C1C1-A6237305B111}"/>
              </a:ext>
            </a:extLst>
          </p:cNvPr>
          <p:cNvSpPr txBox="1"/>
          <p:nvPr/>
        </p:nvSpPr>
        <p:spPr>
          <a:xfrm>
            <a:off x="7892145" y="126274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fr-FR" sz="135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A5C86A7-3D3F-267E-1A76-3F20DDEA10F9}"/>
              </a:ext>
            </a:extLst>
          </p:cNvPr>
          <p:cNvSpPr txBox="1"/>
          <p:nvPr userDrawn="1"/>
        </p:nvSpPr>
        <p:spPr>
          <a:xfrm>
            <a:off x="2177144" y="2699656"/>
            <a:ext cx="75655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4000" b="1" i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ATTENTION  </a:t>
            </a:r>
          </a:p>
          <a:p>
            <a:pPr algn="l"/>
            <a:endParaRPr lang="fr-FR" sz="2800" b="1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C8097E3-E180-2DF9-45FC-0F78F423C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94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7E52A0-8A4D-407E-BB55-5B74D19C0A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1661" y="381000"/>
            <a:ext cx="9941729" cy="853394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Cliquer pour ajouter un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C38512-4A60-4F1C-AA8B-055D4D8AA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396350-0A0F-02A2-3DE4-0E7700A887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83" y="381000"/>
            <a:ext cx="763414" cy="685800"/>
          </a:xfrm>
          <a:prstGeom prst="rect">
            <a:avLst/>
          </a:prstGeom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AB47BA-60EB-206A-4DD0-86436BA9FE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EB36719-E23F-E002-6299-CF951EB3CC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77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E65AA-C447-440B-9A52-AB77ED99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67BDAA-A2E2-41C1-9A14-A0896621B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6541" y="1825625"/>
            <a:ext cx="4909459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6BCAC1-7F6D-4033-B7B7-975E914BE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4341" y="1825625"/>
            <a:ext cx="4909459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C84DEC3-62FC-E0A6-75A1-7F69DBA64B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94702E3-8559-D65E-9CF9-CB9F248325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DE911-29B1-4306-BEE2-4D4D89D4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371" y="365127"/>
            <a:ext cx="9962016" cy="12350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DF6A65-009E-4266-ACEA-3C712FAE9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3888" y="1681163"/>
            <a:ext cx="484368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06E3FD-74C3-4550-940A-801D2D31B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3888" y="2505075"/>
            <a:ext cx="4843689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222CF8-262A-4EEC-8C8E-51B0CBA53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3C14EC-C458-4634-9C42-C5F637203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8C22701C-3620-F026-6215-53DD4398E9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56FEB10-4DDC-666E-E032-88D14D784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11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BCE024-AB63-4B15-AEC9-DD19EC54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D69DBE-B101-A438-1781-6C6A4AC14E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B5BFE45-EFDD-EF41-7742-5A4BE6604F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2" y="415197"/>
            <a:ext cx="965012" cy="86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7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C6EA51-2A68-601D-48B2-C001D9DEC9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Date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45410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0B8EE6-C32B-4C03-8443-3EF1A701B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661" y="434069"/>
            <a:ext cx="9941729" cy="853394"/>
          </a:xfrm>
          <a:prstGeom prst="rect">
            <a:avLst/>
          </a:prstGeom>
          <a:solidFill>
            <a:srgbClr val="00AFCA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Cliquer pour ajouter un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B3E36D-0CE5-4D01-86C2-E3725DC82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1661" y="1825625"/>
            <a:ext cx="101921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143EC7-6E3F-4C4B-83E6-8AF08CFB7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481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4" r:id="rId2"/>
    <p:sldLayoutId id="2147483687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rgbClr val="00B0F0"/>
        </a:buClr>
        <a:buFont typeface="Arial" panose="020B0604020202020204" pitchFamily="34" charset="0"/>
        <a:buChar char="•"/>
        <a:defRPr sz="2100" b="0" kern="1200">
          <a:solidFill>
            <a:srgbClr val="74CCD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9D1872-C171-1B8C-D7D4-13EBCD522B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l"/>
            <a:endParaRPr lang="fr-FR" sz="1400" dirty="0"/>
          </a:p>
          <a:p>
            <a:pPr algn="ctr"/>
            <a:r>
              <a:rPr lang="fr-FR" sz="2800" dirty="0"/>
              <a:t>Alain BOURDIN </a:t>
            </a:r>
          </a:p>
          <a:p>
            <a:pPr algn="ctr"/>
            <a:r>
              <a:rPr lang="fr-FR" sz="2800" dirty="0"/>
              <a:t>« L’université et la ville : quelles perspectives ? »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4C5DE88D-BAC3-9005-F253-680E1E5924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03A1243D-9C91-075D-DF91-404283F59CA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Date de la présentation</a:t>
            </a:r>
            <a:endParaRPr lang="fr-FR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067D9D8-F3F9-83D6-62EB-622795257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0" y="100681"/>
            <a:ext cx="973555" cy="874577"/>
          </a:xfrm>
          <a:prstGeom prst="rect">
            <a:avLst/>
          </a:prstGeom>
        </p:spPr>
      </p:pic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A743A88F-4407-6A84-6DC5-84C7FF61377B}"/>
              </a:ext>
            </a:extLst>
          </p:cNvPr>
          <p:cNvSpPr txBox="1">
            <a:spLocks/>
          </p:cNvSpPr>
          <p:nvPr/>
        </p:nvSpPr>
        <p:spPr>
          <a:xfrm>
            <a:off x="0" y="3540234"/>
            <a:ext cx="12192000" cy="15022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B0F0"/>
              </a:buClr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None/>
              <a:defRPr sz="1800" kern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800" dirty="0"/>
              <a:t>Cycle de conférences « Réussir sa programmation </a:t>
            </a:r>
            <a:r>
              <a:rPr lang="fr-FR" dirty="0"/>
              <a:t>»</a:t>
            </a:r>
          </a:p>
          <a:p>
            <a:pPr algn="l"/>
            <a:r>
              <a:rPr lang="fr-FR" dirty="0"/>
              <a:t> Conférence #4 </a:t>
            </a:r>
          </a:p>
        </p:txBody>
      </p:sp>
      <p:pic>
        <p:nvPicPr>
          <p:cNvPr id="1026" name="Picture 2" descr="AMUE : rapport d'activités 2017">
            <a:extLst>
              <a:ext uri="{FF2B5EF4-FFF2-40B4-BE49-F238E27FC236}">
                <a16:creationId xmlns:a16="http://schemas.microsoft.com/office/drawing/2014/main" id="{2B31CD1B-1AA6-2975-2971-C598BDCAE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842" y="3540234"/>
            <a:ext cx="3066158" cy="12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06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9E3FAFF-F693-879A-DD27-8B2D80DE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L’importance du temps long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6C9E7D-65EA-7D6D-B803-8B85FBF182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0664" y="1557112"/>
            <a:ext cx="10814341" cy="5300887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sz="2400" dirty="0"/>
              <a:t>Une séquence de dizaines d’années: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montée en puissance de l’université de masse : les campus des années soixante.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L’université de proximité : les délocalisations et l’utilisation d’immeubles existants.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Retour au centre, classements internationaux et modèle « méga ».  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« </a:t>
            </a:r>
            <a:r>
              <a:rPr lang="fr-FR" sz="2400" dirty="0" err="1"/>
              <a:t>clustérisation</a:t>
            </a:r>
            <a:r>
              <a:rPr lang="fr-FR" sz="2400" dirty="0"/>
              <a:t> » et le difficile développement des espaces mixtes (de l’</a:t>
            </a:r>
            <a:r>
              <a:rPr lang="fr-FR" sz="2400" dirty="0" err="1"/>
              <a:t>Imred</a:t>
            </a:r>
            <a:r>
              <a:rPr lang="fr-FR" sz="2400" dirty="0"/>
              <a:t> au plateau de Saclay et à </a:t>
            </a:r>
            <a:r>
              <a:rPr lang="fr-FR" sz="2400" dirty="0" err="1"/>
              <a:t>Solskovo</a:t>
            </a:r>
            <a:r>
              <a:rPr lang="fr-FR" sz="2400" dirty="0"/>
              <a:t>).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Le temps des incertitudes : écoles 42 (Xavier Niel), super </a:t>
            </a:r>
            <a:r>
              <a:rPr lang="fr-FR" sz="2400" dirty="0" err="1"/>
              <a:t>fab’lab</a:t>
            </a:r>
            <a:r>
              <a:rPr lang="fr-FR" sz="2400" dirty="0"/>
              <a:t>, méga laboratoires fermés, l’université comme un réseau social : tout cela et d’autres choses qu’on ne connaît pas. </a:t>
            </a:r>
            <a:r>
              <a:rPr lang="fr-FR" sz="2400" dirty="0" err="1"/>
              <a:t>Flusser</a:t>
            </a:r>
            <a:r>
              <a:rPr lang="fr-FR" sz="2400" dirty="0"/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fr-FR" sz="1600" dirty="0"/>
              <a:t>Réf: Bourdin, </a:t>
            </a:r>
            <a:r>
              <a:rPr lang="fr-FR" sz="1600" dirty="0" err="1"/>
              <a:t>Catseigts</a:t>
            </a:r>
            <a:r>
              <a:rPr lang="fr-FR" sz="1600" dirty="0"/>
              <a:t>, </a:t>
            </a:r>
            <a:r>
              <a:rPr lang="fr-FR" sz="1600" dirty="0" err="1"/>
              <a:t>Idt</a:t>
            </a:r>
            <a:r>
              <a:rPr lang="fr-FR" sz="1600" dirty="0"/>
              <a:t>, L’action publique urbaine face aux mutations sociétales, l’Aube, 2022.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600" dirty="0"/>
              <a:t>Espaces et sociétés : l’université, retour à la ville N°159, 2014</a:t>
            </a:r>
          </a:p>
        </p:txBody>
      </p:sp>
    </p:spTree>
    <p:extLst>
      <p:ext uri="{BB962C8B-B14F-4D97-AF65-F5344CB8AC3E}">
        <p14:creationId xmlns:p14="http://schemas.microsoft.com/office/powerpoint/2010/main" val="326003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6552282D-0FDC-0482-84DF-5F5EB5021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7CF42F16-FC42-4EB0-068D-9FEDA035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contraintes pour l’immobilier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290AB7-820F-844B-5AE7-ADD2EC9DF3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0936" y="1557112"/>
            <a:ext cx="10824069" cy="488569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flexibilité des constructions , en fonction d’une programmation de l’incertitude – ce qui se développe en urbanisme. Cf. l’importance de l’urbanisme provisoire ou transitoire. Importance de l’urbanisme éphémère.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Après les casernes l’intérêt du patrimoine industriel (cf. Roma 3).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Que faire des campus de l’université de masse ? Ce qui est irrécupérable (Toulouse Jean Jaurès). (Ré) inventer des lieux: le place </a:t>
            </a:r>
            <a:r>
              <a:rPr lang="fr-FR" sz="2400" dirty="0" err="1"/>
              <a:t>making</a:t>
            </a:r>
            <a:r>
              <a:rPr lang="fr-FR" sz="2400" dirty="0"/>
              <a:t> des campus.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Vers l’université réseau ?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mixité d’utilisation et son impact sur la définition même des équipements.</a:t>
            </a:r>
          </a:p>
        </p:txBody>
      </p:sp>
    </p:spTree>
    <p:extLst>
      <p:ext uri="{BB962C8B-B14F-4D97-AF65-F5344CB8AC3E}">
        <p14:creationId xmlns:p14="http://schemas.microsoft.com/office/powerpoint/2010/main" val="45277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3CA1C-AB1F-CE62-AB5A-4056708FE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DDA50B8F-962F-8CC2-BD14-7D60C49A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L’université acteur de la ville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8A709A-99A4-5EFF-3502-F975F5ACE8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0936" y="1557112"/>
            <a:ext cx="10824069" cy="48856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L’université acteur de la production de la ville, notamment à l’échelle de la planification (Pen, Lyon, Minas Gerais - Belo Horizonte).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Comme opérateur urbain (Columbia).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Comme gestionnaire ou porteur de projet  (</a:t>
            </a:r>
            <a:r>
              <a:rPr lang="fr-FR" sz="2400" dirty="0" err="1"/>
              <a:t>Extansao</a:t>
            </a:r>
            <a:r>
              <a:rPr lang="fr-FR" sz="2400" dirty="0"/>
              <a:t>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Comme partenaire de la gestion urbaine. </a:t>
            </a:r>
          </a:p>
        </p:txBody>
      </p:sp>
    </p:spTree>
    <p:extLst>
      <p:ext uri="{BB962C8B-B14F-4D97-AF65-F5344CB8AC3E}">
        <p14:creationId xmlns:p14="http://schemas.microsoft.com/office/powerpoint/2010/main" val="392717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29383-9A8B-24DE-1676-5FAAF3519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25D2337-0479-CA8A-1D28-16C32BCA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Université et société métropolitaine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F5C6B5-4E65-967C-90E2-B5FB6F00D4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210" y="1557112"/>
            <a:ext cx="10833796" cy="48856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Universitaires et étudiants acteurs de la ville.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Les universitaires et la « classe créative » : un mode de vie  (Talents, Technologie, Tolérance) métropolitain.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L’incertitude forte sur l’évolution du statut et de la vie étudiante.</a:t>
            </a:r>
          </a:p>
        </p:txBody>
      </p:sp>
    </p:spTree>
    <p:extLst>
      <p:ext uri="{BB962C8B-B14F-4D97-AF65-F5344CB8AC3E}">
        <p14:creationId xmlns:p14="http://schemas.microsoft.com/office/powerpoint/2010/main" val="3031480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4B530F-410F-0166-58AF-2013FB01E4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422CB64-3DD2-32A1-08C0-566F5497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quoi cela concerne-t-il, l’espace universitaire et des universités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AE112C-1719-A9AC-30B5-64AF3A06E0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0868" y="1557112"/>
            <a:ext cx="10244137" cy="48856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Une attente vis à vis des aménités urbaines qui rejoint celle d’autres groupes (par exemple les ingénieurs des secteurs de pointe). S’il y a une masse critique, dans quelle mesure l’université peut-elle contribuer à cette offre par des équipements situés dans son espace ?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En outre, la question de l’accueil des visiteurs - qui n’est pas nouvelle - n’est pas « asséchée » par le COVID et le télétravail.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question des quartiers universitaires se pose de deux manières: les quartiers des universitaires et chercheurs (Ramonville-Saint-Agne) et les quartiers autour des universités (comme les quartiers de la santé).</a:t>
            </a:r>
          </a:p>
        </p:txBody>
      </p:sp>
    </p:spTree>
    <p:extLst>
      <p:ext uri="{BB962C8B-B14F-4D97-AF65-F5344CB8AC3E}">
        <p14:creationId xmlns:p14="http://schemas.microsoft.com/office/powerpoint/2010/main" val="212551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FFC3C-4662-2D11-F849-45392C50E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A9B98CC-4B6A-243E-EDCD-8301EE18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rôle culturel des universités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BAE767-F179-08A8-069D-3D68727212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0392" y="1557112"/>
            <a:ext cx="10804614" cy="48856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question du « wokisme » (intersectionnalité, féminisme etc.)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A priori cela ne change pas beaucoup de choses à l’espace universitaire, mais cela peut changer . Cela peut notamment entraîner des changements de configurations institutionnelles qui entraîneront des changements dans l’espace.</a:t>
            </a:r>
          </a:p>
        </p:txBody>
      </p:sp>
    </p:spTree>
    <p:extLst>
      <p:ext uri="{BB962C8B-B14F-4D97-AF65-F5344CB8AC3E}">
        <p14:creationId xmlns:p14="http://schemas.microsoft.com/office/powerpoint/2010/main" val="37477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68461-54D5-DF32-B9E6-0F6F9084D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6355164-7DFA-1560-B4A8-90CD1BF3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plus court terme et concrètement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56C146-215B-0758-34EE-B1978BFFE3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1210" y="1557112"/>
            <a:ext cx="10833796" cy="48856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fr-FR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La mutualisation.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/>
              <a:t>Les transports : à quoi les transports en commun donnent ils accès quand on part de l’université.</a:t>
            </a:r>
          </a:p>
        </p:txBody>
      </p:sp>
    </p:spTree>
    <p:extLst>
      <p:ext uri="{BB962C8B-B14F-4D97-AF65-F5344CB8AC3E}">
        <p14:creationId xmlns:p14="http://schemas.microsoft.com/office/powerpoint/2010/main" val="29583029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FC new logo">
  <a:themeElements>
    <a:clrScheme name="Bleu chau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solidFill>
              <a:schemeClr val="bg2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ème PFC new logo" id="{1A66668C-685D-4F4B-A5C6-08C588B24E74}" vid="{0B06BA30-A594-4EA4-A3C3-90776D9B6D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eu chaud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574</Words>
  <Application>Microsoft Office PowerPoint</Application>
  <PresentationFormat>Grand écran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PFC new logo</vt:lpstr>
      <vt:lpstr>Présentation PowerPoint</vt:lpstr>
      <vt:lpstr>L’importance du temps long</vt:lpstr>
      <vt:lpstr>Des contraintes pour l’immobilier</vt:lpstr>
      <vt:lpstr>L’université acteur de la ville</vt:lpstr>
      <vt:lpstr>Université et société métropolitaine</vt:lpstr>
      <vt:lpstr>En quoi cela concerne-t-il, l’espace universitaire et des universités ?</vt:lpstr>
      <vt:lpstr>Le rôle culturel des universités</vt:lpstr>
      <vt:lpstr>A plus court terme et concrètement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Marie-Christine MOCARD SEUR</dc:creator>
  <cp:lastModifiedBy>TIMORES Nathalie</cp:lastModifiedBy>
  <cp:revision>51</cp:revision>
  <cp:lastPrinted>2025-04-08T16:09:08Z</cp:lastPrinted>
  <dcterms:created xsi:type="dcterms:W3CDTF">2022-08-25T07:40:26Z</dcterms:created>
  <dcterms:modified xsi:type="dcterms:W3CDTF">2025-04-14T13:59:30Z</dcterms:modified>
</cp:coreProperties>
</file>