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34"/>
  </p:notesMasterIdLst>
  <p:sldIdLst>
    <p:sldId id="331" r:id="rId2"/>
    <p:sldId id="335" r:id="rId3"/>
    <p:sldId id="355" r:id="rId4"/>
    <p:sldId id="361" r:id="rId5"/>
    <p:sldId id="362" r:id="rId6"/>
    <p:sldId id="360" r:id="rId7"/>
    <p:sldId id="337" r:id="rId8"/>
    <p:sldId id="367" r:id="rId9"/>
    <p:sldId id="353" r:id="rId10"/>
    <p:sldId id="363" r:id="rId11"/>
    <p:sldId id="338" r:id="rId12"/>
    <p:sldId id="358" r:id="rId13"/>
    <p:sldId id="339" r:id="rId14"/>
    <p:sldId id="340" r:id="rId15"/>
    <p:sldId id="364" r:id="rId16"/>
    <p:sldId id="351" r:id="rId17"/>
    <p:sldId id="366" r:id="rId18"/>
    <p:sldId id="341" r:id="rId19"/>
    <p:sldId id="342" r:id="rId20"/>
    <p:sldId id="356" r:id="rId21"/>
    <p:sldId id="349" r:id="rId22"/>
    <p:sldId id="350" r:id="rId23"/>
    <p:sldId id="365" r:id="rId24"/>
    <p:sldId id="352" r:id="rId25"/>
    <p:sldId id="357" r:id="rId26"/>
    <p:sldId id="354" r:id="rId27"/>
    <p:sldId id="343" r:id="rId28"/>
    <p:sldId id="344" r:id="rId29"/>
    <p:sldId id="345" r:id="rId30"/>
    <p:sldId id="346" r:id="rId31"/>
    <p:sldId id="347" r:id="rId32"/>
    <p:sldId id="348" r:id="rId33"/>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OUVERNEMENT" id="{0B896E98-F45E-4768-8620-EDDF394BE181}">
          <p14:sldIdLst>
            <p14:sldId id="331"/>
            <p14:sldId id="335"/>
            <p14:sldId id="355"/>
            <p14:sldId id="361"/>
            <p14:sldId id="362"/>
            <p14:sldId id="360"/>
            <p14:sldId id="337"/>
            <p14:sldId id="367"/>
            <p14:sldId id="353"/>
            <p14:sldId id="363"/>
            <p14:sldId id="338"/>
            <p14:sldId id="358"/>
            <p14:sldId id="339"/>
            <p14:sldId id="340"/>
            <p14:sldId id="364"/>
            <p14:sldId id="351"/>
            <p14:sldId id="366"/>
            <p14:sldId id="341"/>
            <p14:sldId id="342"/>
            <p14:sldId id="356"/>
            <p14:sldId id="349"/>
            <p14:sldId id="350"/>
            <p14:sldId id="365"/>
            <p14:sldId id="352"/>
            <p14:sldId id="357"/>
            <p14:sldId id="354"/>
            <p14:sldId id="343"/>
            <p14:sldId id="344"/>
            <p14:sldId id="345"/>
            <p14:sldId id="346"/>
            <p14:sldId id="347"/>
            <p14:sldId id="348"/>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ANNOY Véronique" initials="DV" lastIdx="1" clrIdx="0">
    <p:extLst>
      <p:ext uri="{19B8F6BF-5375-455C-9EA6-DF929625EA0E}">
        <p15:presenceInfo xmlns:p15="http://schemas.microsoft.com/office/powerpoint/2012/main" userId="S-1-5-21-2959188526-1106337837-3164244429-134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52596" autoAdjust="0"/>
  </p:normalViewPr>
  <p:slideViewPr>
    <p:cSldViewPr showGuides="1">
      <p:cViewPr varScale="1">
        <p:scale>
          <a:sx n="48" d="100"/>
          <a:sy n="48" d="100"/>
        </p:scale>
        <p:origin x="2100" y="32"/>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737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29/09/2022</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legifrance.gouv.fr/codes/article_lc/LEGIARTI000042750469/2022-09-21/"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www.legifrance.gouv.fr/loda/id/LEGIARTI000044522278/#LEGIARTI000044522278" TargetMode="External"/><Relationship Id="rId4" Type="http://schemas.openxmlformats.org/officeDocument/2006/relationships/hyperlink" Target="https://www.legifrance.gouv.fr/jorf/article_jo/JORFARTI000042738036"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lnSpcReduction="10000"/>
          </a:bodyPr>
          <a:lstStyle/>
          <a:p>
            <a:r>
              <a:rPr lang="fr-FR" sz="1200" b="1" u="none" kern="1200" dirty="0">
                <a:solidFill>
                  <a:schemeClr val="tx1"/>
                </a:solidFill>
                <a:effectLst/>
                <a:latin typeface="Arial" pitchFamily="34" charset="0"/>
                <a:ea typeface="+mn-ea"/>
                <a:cs typeface="+mn-cs"/>
              </a:rPr>
              <a:t>Attention, il y a une coquille sur l’annexe 10 (version 2021 et version juillet 2022) pour le CSTAT 4L : lire </a:t>
            </a:r>
            <a:r>
              <a:rPr lang="fr-FR" sz="1200" b="1" i="1" u="none" kern="1200" dirty="0">
                <a:solidFill>
                  <a:schemeClr val="tx1"/>
                </a:solidFill>
                <a:effectLst/>
                <a:latin typeface="Arial" pitchFamily="34" charset="0"/>
                <a:ea typeface="+mn-ea"/>
                <a:cs typeface="+mn-cs"/>
              </a:rPr>
              <a:t>L952-6-2 au lieu de </a:t>
            </a:r>
            <a:r>
              <a:rPr lang="fr-FR" sz="1200" b="1" i="1" u="none" kern="1200" dirty="0">
                <a:solidFill>
                  <a:srgbClr val="FF0000"/>
                </a:solidFill>
                <a:effectLst/>
                <a:latin typeface="Arial" pitchFamily="34" charset="0"/>
                <a:ea typeface="+mn-ea"/>
                <a:cs typeface="+mn-cs"/>
              </a:rPr>
              <a:t>L.965-6-2 </a:t>
            </a:r>
            <a:endParaRPr lang="fr-FR" sz="1200" b="1" u="none" kern="1200" dirty="0">
              <a:solidFill>
                <a:schemeClr val="tx1"/>
              </a:solidFill>
              <a:effectLst/>
              <a:latin typeface="Arial" pitchFamily="34" charset="0"/>
              <a:ea typeface="+mn-ea"/>
              <a:cs typeface="+mn-cs"/>
            </a:endParaRPr>
          </a:p>
          <a:p>
            <a:endParaRPr lang="fr-FR" sz="1200" b="1" u="sng" kern="1200" dirty="0">
              <a:solidFill>
                <a:schemeClr val="tx1"/>
              </a:solidFill>
              <a:effectLst/>
              <a:latin typeface="Arial" pitchFamily="34" charset="0"/>
              <a:ea typeface="+mn-ea"/>
              <a:cs typeface="+mn-cs"/>
            </a:endParaRPr>
          </a:p>
          <a:p>
            <a:r>
              <a:rPr lang="fr-FR" sz="1200" b="1" u="sng" kern="1200" dirty="0">
                <a:solidFill>
                  <a:schemeClr val="tx1"/>
                </a:solidFill>
                <a:effectLst/>
                <a:latin typeface="Arial" pitchFamily="34" charset="0"/>
                <a:ea typeface="+mn-ea"/>
                <a:cs typeface="+mn-cs"/>
              </a:rPr>
              <a:t>Le libellé erroné est</a:t>
            </a:r>
            <a:r>
              <a:rPr lang="fr-FR" sz="1200" kern="1200" dirty="0">
                <a:solidFill>
                  <a:schemeClr val="tx1"/>
                </a:solidFill>
                <a:effectLst/>
                <a:latin typeface="Arial" pitchFamily="34" charset="0"/>
                <a:ea typeface="+mn-ea"/>
                <a:cs typeface="+mn-cs"/>
              </a:rPr>
              <a:t> : </a:t>
            </a:r>
          </a:p>
          <a:p>
            <a:r>
              <a:rPr lang="fr-FR" sz="1200" kern="1200" dirty="0">
                <a:solidFill>
                  <a:schemeClr val="tx1"/>
                </a:solidFill>
                <a:effectLst/>
                <a:latin typeface="Arial" pitchFamily="34" charset="0"/>
                <a:ea typeface="+mn-ea"/>
                <a:cs typeface="+mn-cs"/>
              </a:rPr>
              <a:t>4L : </a:t>
            </a:r>
            <a:r>
              <a:rPr lang="fr-FR" sz="1200" i="1" kern="1200" dirty="0">
                <a:solidFill>
                  <a:schemeClr val="tx1"/>
                </a:solidFill>
                <a:effectLst/>
                <a:latin typeface="Arial" pitchFamily="34" charset="0"/>
                <a:ea typeface="+mn-ea"/>
                <a:cs typeface="+mn-cs"/>
              </a:rPr>
              <a:t>Contractuels recrutés à durée déterminée pour occuper en emploi donnant lieu à titularisation dans un corps de professeur au titre de </a:t>
            </a:r>
            <a:r>
              <a:rPr lang="fr-FR" sz="1200" i="1" kern="1200" dirty="0">
                <a:solidFill>
                  <a:srgbClr val="FF0000"/>
                </a:solidFill>
                <a:effectLst/>
                <a:latin typeface="Arial" pitchFamily="34" charset="0"/>
                <a:ea typeface="+mn-ea"/>
                <a:cs typeface="+mn-cs"/>
              </a:rPr>
              <a:t>l'article</a:t>
            </a:r>
            <a:r>
              <a:rPr lang="fr-FR" sz="1200" i="1" kern="1200" dirty="0">
                <a:solidFill>
                  <a:schemeClr val="tx1"/>
                </a:solidFill>
                <a:effectLst/>
                <a:latin typeface="Arial" pitchFamily="34" charset="0"/>
                <a:ea typeface="+mn-ea"/>
                <a:cs typeface="+mn-cs"/>
              </a:rPr>
              <a:t> </a:t>
            </a:r>
            <a:r>
              <a:rPr lang="fr-FR" sz="1200" b="1" i="1" u="none" kern="1200" dirty="0">
                <a:solidFill>
                  <a:srgbClr val="FF0000"/>
                </a:solidFill>
                <a:effectLst/>
                <a:latin typeface="Arial" pitchFamily="34" charset="0"/>
                <a:ea typeface="+mn-ea"/>
                <a:cs typeface="+mn-cs"/>
              </a:rPr>
              <a:t>L.965-6-2 </a:t>
            </a:r>
            <a:r>
              <a:rPr lang="fr-FR" sz="1200" i="1" kern="1200" dirty="0">
                <a:solidFill>
                  <a:schemeClr val="tx1"/>
                </a:solidFill>
                <a:effectLst/>
                <a:latin typeface="Arial" pitchFamily="34" charset="0"/>
                <a:ea typeface="+mn-ea"/>
                <a:cs typeface="+mn-cs"/>
              </a:rPr>
              <a:t>du code de l'éducation. </a:t>
            </a:r>
            <a:endParaRPr lang="fr-FR" sz="1200" kern="1200" dirty="0">
              <a:solidFill>
                <a:schemeClr val="tx1"/>
              </a:solidFill>
              <a:effectLst/>
              <a:latin typeface="Arial" pitchFamily="34" charset="0"/>
              <a:ea typeface="+mn-ea"/>
              <a:cs typeface="+mn-cs"/>
            </a:endParaRPr>
          </a:p>
          <a:p>
            <a:r>
              <a:rPr lang="fr-FR" sz="1200" kern="1200" dirty="0">
                <a:solidFill>
                  <a:schemeClr val="tx1"/>
                </a:solidFill>
                <a:effectLst/>
                <a:latin typeface="Arial" pitchFamily="34" charset="0"/>
                <a:ea typeface="+mn-ea"/>
                <a:cs typeface="+mn-cs"/>
              </a:rPr>
              <a:t>En fait, l’article L.965-6-2 du code de l'éducation n’existe pas. </a:t>
            </a:r>
          </a:p>
          <a:p>
            <a:endParaRPr lang="fr-FR" sz="1200" kern="1200" dirty="0">
              <a:solidFill>
                <a:schemeClr val="tx1"/>
              </a:solidFill>
              <a:effectLst/>
              <a:latin typeface="Arial" pitchFamily="34" charset="0"/>
              <a:ea typeface="+mn-ea"/>
              <a:cs typeface="+mn-cs"/>
            </a:endParaRPr>
          </a:p>
          <a:p>
            <a:r>
              <a:rPr lang="fr-FR" sz="1200" kern="1200" dirty="0">
                <a:solidFill>
                  <a:schemeClr val="tx1"/>
                </a:solidFill>
                <a:effectLst/>
                <a:latin typeface="Arial" pitchFamily="34" charset="0"/>
                <a:ea typeface="+mn-ea"/>
                <a:cs typeface="+mn-cs"/>
              </a:rPr>
              <a:t> </a:t>
            </a:r>
            <a:r>
              <a:rPr lang="fr-FR" sz="1200" b="1" u="sng" kern="1200" dirty="0">
                <a:solidFill>
                  <a:schemeClr val="tx1"/>
                </a:solidFill>
                <a:effectLst/>
                <a:latin typeface="Arial" pitchFamily="34" charset="0"/>
                <a:ea typeface="+mn-ea"/>
                <a:cs typeface="+mn-cs"/>
              </a:rPr>
              <a:t>Le libellé exact est :</a:t>
            </a:r>
            <a:endParaRPr lang="fr-FR" sz="1200" kern="1200" dirty="0">
              <a:solidFill>
                <a:schemeClr val="tx1"/>
              </a:solidFill>
              <a:effectLst/>
              <a:latin typeface="Arial" pitchFamily="34" charset="0"/>
              <a:ea typeface="+mn-ea"/>
              <a:cs typeface="+mn-cs"/>
            </a:endParaRPr>
          </a:p>
          <a:p>
            <a:r>
              <a:rPr lang="fr-FR" sz="1200" kern="1200" dirty="0">
                <a:solidFill>
                  <a:schemeClr val="tx1"/>
                </a:solidFill>
                <a:effectLst/>
                <a:latin typeface="Arial" pitchFamily="34" charset="0"/>
                <a:ea typeface="+mn-ea"/>
                <a:cs typeface="+mn-cs"/>
              </a:rPr>
              <a:t>4L : </a:t>
            </a:r>
            <a:r>
              <a:rPr lang="fr-FR" sz="1200" i="1" kern="1200" dirty="0">
                <a:solidFill>
                  <a:schemeClr val="tx1"/>
                </a:solidFill>
                <a:effectLst/>
                <a:latin typeface="Arial" pitchFamily="34" charset="0"/>
                <a:ea typeface="+mn-ea"/>
                <a:cs typeface="+mn-cs"/>
              </a:rPr>
              <a:t>Contractuels recrutés à durée déterminée pour occuper en emploi donnant lieu à titularisation dans un corps de professeur au titre de l'article </a:t>
            </a:r>
            <a:r>
              <a:rPr lang="fr-FR" sz="1200" b="1" i="1" u="none" kern="1200" dirty="0">
                <a:solidFill>
                  <a:schemeClr val="tx1"/>
                </a:solidFill>
                <a:effectLst/>
                <a:latin typeface="Arial" pitchFamily="34" charset="0"/>
                <a:ea typeface="+mn-ea"/>
                <a:cs typeface="+mn-cs"/>
              </a:rPr>
              <a:t>L952-6-2</a:t>
            </a:r>
            <a:r>
              <a:rPr lang="fr-FR" sz="1200" i="1" kern="1200" dirty="0">
                <a:solidFill>
                  <a:schemeClr val="tx1"/>
                </a:solidFill>
                <a:effectLst/>
                <a:latin typeface="Arial" pitchFamily="34" charset="0"/>
                <a:ea typeface="+mn-ea"/>
                <a:cs typeface="+mn-cs"/>
              </a:rPr>
              <a:t> du code de l'éducation</a:t>
            </a:r>
            <a:endParaRPr lang="fr-FR" sz="1200" kern="1200" dirty="0">
              <a:solidFill>
                <a:schemeClr val="tx1"/>
              </a:solidFill>
              <a:effectLst/>
              <a:latin typeface="Arial" pitchFamily="34" charset="0"/>
              <a:ea typeface="+mn-ea"/>
              <a:cs typeface="+mn-cs"/>
            </a:endParaRPr>
          </a:p>
          <a:p>
            <a:r>
              <a:rPr lang="fr-FR" sz="1200" i="1" kern="1200" dirty="0">
                <a:solidFill>
                  <a:schemeClr val="tx1"/>
                </a:solidFill>
                <a:effectLst/>
                <a:latin typeface="Arial" pitchFamily="34" charset="0"/>
                <a:ea typeface="+mn-ea"/>
                <a:cs typeface="+mn-cs"/>
              </a:rPr>
              <a:t> </a:t>
            </a:r>
            <a:endParaRPr lang="fr-FR" sz="1200" kern="1200" dirty="0">
              <a:solidFill>
                <a:schemeClr val="tx1"/>
              </a:solidFill>
              <a:effectLst/>
              <a:latin typeface="Arial" pitchFamily="34" charset="0"/>
              <a:ea typeface="+mn-ea"/>
              <a:cs typeface="+mn-cs"/>
            </a:endParaRPr>
          </a:p>
          <a:p>
            <a:r>
              <a:rPr lang="fr-FR" sz="1200" kern="1200" dirty="0">
                <a:solidFill>
                  <a:schemeClr val="tx1"/>
                </a:solidFill>
                <a:effectLst/>
                <a:latin typeface="Arial" pitchFamily="34" charset="0"/>
                <a:ea typeface="+mn-ea"/>
                <a:cs typeface="+mn-cs"/>
              </a:rPr>
              <a:t>L’article </a:t>
            </a:r>
            <a:r>
              <a:rPr lang="fr-FR" sz="1200" b="1" kern="1200" dirty="0">
                <a:solidFill>
                  <a:schemeClr val="tx1"/>
                </a:solidFill>
                <a:effectLst/>
                <a:latin typeface="Arial" pitchFamily="34" charset="0"/>
                <a:ea typeface="+mn-ea"/>
                <a:cs typeface="+mn-cs"/>
              </a:rPr>
              <a:t>L952-6-2</a:t>
            </a:r>
            <a:r>
              <a:rPr lang="fr-FR" sz="1200" kern="1200" dirty="0">
                <a:solidFill>
                  <a:schemeClr val="tx1"/>
                </a:solidFill>
                <a:effectLst/>
                <a:latin typeface="Arial" pitchFamily="34" charset="0"/>
                <a:ea typeface="+mn-ea"/>
                <a:cs typeface="+mn-cs"/>
              </a:rPr>
              <a:t> du code de l'éducation (</a:t>
            </a:r>
            <a:r>
              <a:rPr lang="fr-FR" sz="1200" u="sng" kern="1200" dirty="0">
                <a:solidFill>
                  <a:schemeClr val="tx1"/>
                </a:solidFill>
                <a:effectLst/>
                <a:latin typeface="Arial" pitchFamily="34" charset="0"/>
                <a:ea typeface="+mn-ea"/>
                <a:cs typeface="+mn-cs"/>
                <a:hlinkClick r:id="rId3"/>
              </a:rPr>
              <a:t>https://www.legifrance.gouv.fr/codes/article_lc/LEGIARTI000042750469/2022-09-21/</a:t>
            </a:r>
            <a:r>
              <a:rPr lang="fr-FR" sz="1200" u="sng" kern="1200" dirty="0">
                <a:solidFill>
                  <a:schemeClr val="tx1"/>
                </a:solidFill>
                <a:effectLst/>
                <a:latin typeface="Arial" pitchFamily="34" charset="0"/>
                <a:ea typeface="+mn-ea"/>
                <a:cs typeface="+mn-cs"/>
              </a:rPr>
              <a:t>) </a:t>
            </a:r>
            <a:r>
              <a:rPr lang="fr-FR" sz="1200" kern="1200" dirty="0">
                <a:solidFill>
                  <a:schemeClr val="tx1"/>
                </a:solidFill>
                <a:effectLst/>
                <a:latin typeface="Arial" pitchFamily="34" charset="0"/>
                <a:ea typeface="+mn-ea"/>
                <a:cs typeface="+mn-cs"/>
              </a:rPr>
              <a:t>a été créé par le II de </a:t>
            </a:r>
            <a:r>
              <a:rPr lang="fr-FR" sz="1200" u="none" kern="1200" dirty="0">
                <a:solidFill>
                  <a:schemeClr val="tx1"/>
                </a:solidFill>
                <a:effectLst/>
                <a:latin typeface="Arial" pitchFamily="34" charset="0"/>
                <a:ea typeface="+mn-ea"/>
                <a:cs typeface="+mn-cs"/>
                <a:hlinkClick r:id="rId4">
                  <a:extLst>
                    <a:ext uri="{A12FA001-AC4F-418D-AE19-62706E023703}">
                      <ahyp:hlinkClr xmlns:ahyp="http://schemas.microsoft.com/office/drawing/2018/hyperlinkcolor" val="tx"/>
                    </a:ext>
                  </a:extLst>
                </a:hlinkClick>
              </a:rPr>
              <a:t>l’article 4 de la loi LPR 2020-1674</a:t>
            </a:r>
            <a:r>
              <a:rPr lang="fr-FR" sz="1200" u="none" kern="1200" dirty="0">
                <a:solidFill>
                  <a:schemeClr val="tx1"/>
                </a:solidFill>
                <a:effectLst/>
                <a:latin typeface="Arial" pitchFamily="34" charset="0"/>
                <a:ea typeface="+mn-ea"/>
                <a:cs typeface="+mn-cs"/>
              </a:rPr>
              <a:t> </a:t>
            </a:r>
            <a:r>
              <a:rPr lang="fr-FR" sz="1200" kern="1200" dirty="0">
                <a:solidFill>
                  <a:schemeClr val="tx1"/>
                </a:solidFill>
                <a:effectLst/>
                <a:latin typeface="Arial" pitchFamily="34" charset="0"/>
                <a:ea typeface="+mn-ea"/>
                <a:cs typeface="+mn-cs"/>
              </a:rPr>
              <a:t>dont les modalités d’applications sont régis par le </a:t>
            </a:r>
            <a:r>
              <a:rPr lang="fr-FR" sz="1200" kern="1200" dirty="0">
                <a:solidFill>
                  <a:schemeClr val="tx1"/>
                </a:solidFill>
                <a:effectLst/>
                <a:latin typeface="Arial" pitchFamily="34" charset="0"/>
                <a:ea typeface="+mn-ea"/>
                <a:cs typeface="+mn-cs"/>
                <a:hlinkClick r:id="rId5">
                  <a:extLst>
                    <a:ext uri="{A12FA001-AC4F-418D-AE19-62706E023703}">
                      <ahyp:hlinkClr xmlns:ahyp="http://schemas.microsoft.com/office/drawing/2018/hyperlinkcolor" val="tx"/>
                    </a:ext>
                  </a:extLst>
                </a:hlinkClick>
              </a:rPr>
              <a:t>Décret n° 2021-1710</a:t>
            </a:r>
            <a:r>
              <a:rPr lang="fr-FR" sz="1200" kern="1200" dirty="0">
                <a:solidFill>
                  <a:schemeClr val="tx1"/>
                </a:solidFill>
                <a:effectLst/>
                <a:latin typeface="Arial" pitchFamily="34" charset="0"/>
                <a:ea typeface="+mn-ea"/>
                <a:cs typeface="+mn-cs"/>
              </a:rPr>
              <a:t> du 17 décembre 2021 relatif au contrat de chaire de professeur junior prévu par l'article </a:t>
            </a:r>
            <a:r>
              <a:rPr lang="fr-FR" sz="1200" b="1" kern="1200" dirty="0">
                <a:solidFill>
                  <a:schemeClr val="tx1"/>
                </a:solidFill>
                <a:effectLst/>
                <a:latin typeface="Arial" pitchFamily="34" charset="0"/>
                <a:ea typeface="+mn-ea"/>
                <a:cs typeface="+mn-cs"/>
              </a:rPr>
              <a:t>L. 952-6-2 </a:t>
            </a:r>
            <a:r>
              <a:rPr lang="fr-FR" sz="1200" kern="1200" dirty="0">
                <a:solidFill>
                  <a:schemeClr val="tx1"/>
                </a:solidFill>
                <a:effectLst/>
                <a:latin typeface="Arial" pitchFamily="34" charset="0"/>
                <a:ea typeface="+mn-ea"/>
                <a:cs typeface="+mn-cs"/>
              </a:rPr>
              <a:t>du code de l'éducation et par l'article L. 422-3 du code de la recherche.</a:t>
            </a:r>
          </a:p>
          <a:p>
            <a:pPr lvl="0"/>
            <a:endParaRPr lang="fr-FR" sz="1200" kern="1200" dirty="0">
              <a:solidFill>
                <a:schemeClr val="tx1"/>
              </a:solidFill>
              <a:effectLst/>
              <a:latin typeface="Arial" pitchFamily="34" charset="0"/>
              <a:ea typeface="+mn-ea"/>
              <a:cs typeface="+mn-cs"/>
            </a:endParaRPr>
          </a:p>
          <a:p>
            <a:pPr marL="171450" lvl="0" indent="-171450">
              <a:buFont typeface="Symbol" panose="05050102010706020507" pitchFamily="18" charset="2"/>
              <a:buChar char="Þ"/>
            </a:pPr>
            <a:r>
              <a:rPr lang="fr-FR" sz="1200" b="1" kern="1200" dirty="0">
                <a:solidFill>
                  <a:schemeClr val="tx1"/>
                </a:solidFill>
                <a:effectLst/>
                <a:latin typeface="Arial" pitchFamily="34" charset="0"/>
                <a:ea typeface="+mn-ea"/>
                <a:cs typeface="+mn-cs"/>
              </a:rPr>
              <a:t>La correction sera apportée sur la prochaine diffusion de l’annexe 10.</a:t>
            </a:r>
          </a:p>
          <a:p>
            <a:pPr marL="171450" lvl="0" indent="-171450">
              <a:buFont typeface="Symbol" panose="05050102010706020507" pitchFamily="18" charset="2"/>
              <a:buChar char="Þ"/>
            </a:pPr>
            <a:r>
              <a:rPr lang="fr-FR" sz="1200" b="1" kern="1200" dirty="0">
                <a:solidFill>
                  <a:schemeClr val="tx1"/>
                </a:solidFill>
                <a:effectLst/>
                <a:latin typeface="Arial" pitchFamily="34" charset="0"/>
                <a:ea typeface="+mn-ea"/>
                <a:cs typeface="+mn-cs"/>
              </a:rPr>
              <a:t>Cependant, la version disponible en téléchargement sur le site web de l’Amue a été corrigée manuellement par l’Amue.</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3073140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RAPPEL : </a:t>
            </a:r>
            <a:r>
              <a:rPr lang="fr-FR" dirty="0"/>
              <a:t>condition de seuil pour les établissements publics de moins de 1000 effectifs rémunérés : ces établissements ne sont pas autorisés à être en auto assurance pour le risque Accident du Travail. De ce fait, dans ces établissements, le code SS ne peut être SS10 mais SS12 pour que le contrat soit assujetti à la cotisation patronale d’accident du travail.</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cf</a:t>
            </a:r>
            <a:r>
              <a:rPr lang="fr-FR" dirty="0"/>
              <a:t> </a:t>
            </a:r>
            <a:r>
              <a:rPr lang="fr-FR" b="1" dirty="0"/>
              <a:t>annexe 6 </a:t>
            </a:r>
            <a:r>
              <a:rPr lang="fr-FR" dirty="0"/>
              <a:t>disponible en téléchargement sur le site web de l’Amue à l’emplacement suivant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https://www.amue.fr/fileadmin/amue/ressources-humaines/veille-reglementaire/2022/Paye/Nomenclatures_de_Paye_2022_04.xlsx</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Pour rappel : les annexes de paye diffusées au 01/01/2022 par la DGFIP sont disponibles en téléchargement à l’emplacement suivant </a:t>
            </a:r>
            <a:r>
              <a:rPr lang="fr-FR"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https://www.amue.fr/ressources-humaines/metier/articles/article/tour-du-web-rh-special-paye-janvier-2022/</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dirty="0">
                <a:effectLst/>
                <a:latin typeface="Times New Roman" panose="02020603050405020304" pitchFamily="18" charset="0"/>
              </a:rPr>
              <a:t> </a:t>
            </a: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Les règles de prise en charge rappelées dans cette diapo sont disponibles en téléchargement sur le site web de l’Amue à l’emplacement suivant </a:t>
            </a:r>
            <a:r>
              <a:rPr lang="fr-FR" dirty="0"/>
              <a:t>:</a:t>
            </a:r>
          </a:p>
          <a:p>
            <a:r>
              <a:rPr lang="fr-FR" dirty="0"/>
              <a:t>https://www.amue.fr/fileadmin/amue/ressources-humaines/DSN/DEC2021/Dgfip_ReglesDePriseEnChargeNouveauDossier.pdf</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4219007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Arial" pitchFamily="34" charset="0"/>
                <a:ea typeface="+mn-ea"/>
                <a:cs typeface="+mn-cs"/>
              </a:rPr>
              <a:t>Le bureau 2FCE-2A spécifie que des échanges sont en cours entre la DGFiP, la DGAFP, le CISIRH (le BARRI et le bureau de la DSN) et quelques ministères sur le sujet de la rétroactivité.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Arial" pitchFamily="34" charset="0"/>
                <a:ea typeface="+mn-ea"/>
                <a:cs typeface="+mn-cs"/>
              </a:rPr>
              <a:t>Dans la fonction publique, les cas de rétroactivités sont beaucoup trop nombreux et deviennent de plus en plus compliqué à gérer pour les droits des agents depuis le passage en DSN (la DADSU générait beaucoup moins de problèmes).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Arial" pitchFamily="34" charset="0"/>
                <a:ea typeface="+mn-ea"/>
                <a:cs typeface="+mn-cs"/>
              </a:rPr>
              <a:t>Des ateliers de travail interministériels vont être organisés. Bien évidemment, il ne sera pas possible de gérer tous les cas de gestion liés à la rétroactivité et certains ne trouveront pas de solution mais l’objectif est de rédiger une circulaire à faire appliquer à la communauté pour qu’elle devienne exceptionnelle et non plus une norme.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Idée : circulaire pour réduire la rétroactivité ET trouver des solutions pragmatiques car cela pose des problématiques en paye, mais surtout en DSN.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Arial" pitchFamily="34" charset="0"/>
              <a:ea typeface="+mn-ea"/>
              <a:cs typeface="+mn-cs"/>
            </a:endParaRPr>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2614049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2025801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3585493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version de juillet 2022 de l’annexe 10 sera également disponible en téléchargement :</a:t>
            </a:r>
          </a:p>
          <a:p>
            <a:r>
              <a:rPr lang="fr-FR" dirty="0"/>
              <a:t>https://www.amue.fr/ressources-humaines/metier/dossier-dsn/documentation/documents-danalyse/</a:t>
            </a:r>
          </a:p>
          <a:p>
            <a:endParaRPr lang="fr-FR" dirty="0"/>
          </a:p>
          <a:p>
            <a:r>
              <a:rPr lang="fr-FR" dirty="0"/>
              <a:t>Cette nouvelle version remplacera la version V01012021 qui sera supprimé du téléchargement sur le site web de l’Amue.</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4162357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23030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20</a:t>
            </a:fld>
            <a:endParaRPr lang="fr-FR" dirty="0"/>
          </a:p>
        </p:txBody>
      </p:sp>
    </p:spTree>
    <p:extLst>
      <p:ext uri="{BB962C8B-B14F-4D97-AF65-F5344CB8AC3E}">
        <p14:creationId xmlns:p14="http://schemas.microsoft.com/office/powerpoint/2010/main" val="2183371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Une règle à retenir pour la date : soit on agit en mode date effet soit en mode échéancier date prévisionnelle</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21</a:t>
            </a:fld>
            <a:endParaRPr lang="fr-FR" dirty="0"/>
          </a:p>
        </p:txBody>
      </p:sp>
    </p:spTree>
    <p:extLst>
      <p:ext uri="{BB962C8B-B14F-4D97-AF65-F5344CB8AC3E}">
        <p14:creationId xmlns:p14="http://schemas.microsoft.com/office/powerpoint/2010/main" val="136355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 le paiement de l’AIT, il est impératif de faire un autre dossier financier (nouvelle prise en charge)  car le taux de CSG est différent.</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22</a:t>
            </a:fld>
            <a:endParaRPr lang="fr-FR" dirty="0"/>
          </a:p>
        </p:txBody>
      </p:sp>
    </p:spTree>
    <p:extLst>
      <p:ext uri="{BB962C8B-B14F-4D97-AF65-F5344CB8AC3E}">
        <p14:creationId xmlns:p14="http://schemas.microsoft.com/office/powerpoint/2010/main" val="3498741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 le paiement de l’AIT, il est impératif de faire un autre dossier financier (nouvelle prise en charge)  car le taux de CSG est différent.</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23</a:t>
            </a:fld>
            <a:endParaRPr lang="fr-FR" dirty="0"/>
          </a:p>
        </p:txBody>
      </p:sp>
    </p:spTree>
    <p:extLst>
      <p:ext uri="{BB962C8B-B14F-4D97-AF65-F5344CB8AC3E}">
        <p14:creationId xmlns:p14="http://schemas.microsoft.com/office/powerpoint/2010/main" val="282542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685535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24</a:t>
            </a:fld>
            <a:endParaRPr lang="fr-FR" dirty="0"/>
          </a:p>
        </p:txBody>
      </p:sp>
    </p:spTree>
    <p:extLst>
      <p:ext uri="{BB962C8B-B14F-4D97-AF65-F5344CB8AC3E}">
        <p14:creationId xmlns:p14="http://schemas.microsoft.com/office/powerpoint/2010/main" val="3454668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25</a:t>
            </a:fld>
            <a:endParaRPr lang="fr-FR" dirty="0"/>
          </a:p>
        </p:txBody>
      </p:sp>
    </p:spTree>
    <p:extLst>
      <p:ext uri="{BB962C8B-B14F-4D97-AF65-F5344CB8AC3E}">
        <p14:creationId xmlns:p14="http://schemas.microsoft.com/office/powerpoint/2010/main" val="2448148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26</a:t>
            </a:fld>
            <a:endParaRPr lang="fr-FR" dirty="0"/>
          </a:p>
        </p:txBody>
      </p:sp>
    </p:spTree>
    <p:extLst>
      <p:ext uri="{BB962C8B-B14F-4D97-AF65-F5344CB8AC3E}">
        <p14:creationId xmlns:p14="http://schemas.microsoft.com/office/powerpoint/2010/main" val="2955736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bureau 2FCE-2A rappelle que certains corps vont progressivement être supprimés et les agents seront reclassés dans de nouveaux corps (l’objectif est de supprimer peu à peu la notion de détachement).</a:t>
            </a:r>
          </a:p>
          <a:p>
            <a:endParaRPr lang="fr-FR" dirty="0"/>
          </a:p>
          <a:p>
            <a:r>
              <a:rPr lang="fr-FR" dirty="0"/>
              <a:t>Le bureau 2FCE-2A précise avoir adressé un </a:t>
            </a:r>
            <a:r>
              <a:rPr lang="fr-FR" dirty="0" err="1"/>
              <a:t>Tablind</a:t>
            </a:r>
            <a:r>
              <a:rPr lang="fr-FR" dirty="0"/>
              <a:t> Test pour les SIRH : le référentiel des corps et grades de la Fonction publique d'Etat, mis à jour par l'application NNE de la DGFiP, va être modifié au niveau de sa structure. Ainsi, le nombre d'échelons pouvant être gérés dans ce référentiel sera porté à 60, contre 20 actuellement, compte tenu de la réforme de la Haute fonction publique au 1</a:t>
            </a:r>
            <a:r>
              <a:rPr lang="fr-FR" baseline="30000" dirty="0"/>
              <a:t>er</a:t>
            </a:r>
            <a:r>
              <a:rPr lang="fr-FR" dirty="0"/>
              <a:t> janvier 2023.</a:t>
            </a:r>
          </a:p>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27</a:t>
            </a:fld>
            <a:endParaRPr lang="fr-FR" dirty="0"/>
          </a:p>
        </p:txBody>
      </p:sp>
    </p:spTree>
    <p:extLst>
      <p:ext uri="{BB962C8B-B14F-4D97-AF65-F5344CB8AC3E}">
        <p14:creationId xmlns:p14="http://schemas.microsoft.com/office/powerpoint/2010/main" val="34269442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Arial" pitchFamily="34" charset="0"/>
                <a:ea typeface="+mn-ea"/>
                <a:cs typeface="+mn-cs"/>
              </a:rPr>
              <a:t>Pour information, nous déclarons aujourd’hui environ 180 rubriques sur 250 au total pour une DSN complète. L’objectif est d’enrichir nos DSN avec l’alimentation des rubriques manquantes.</a:t>
            </a:r>
          </a:p>
          <a:p>
            <a:pPr lvl="0"/>
            <a:r>
              <a:rPr lang="fr-FR" sz="1200" kern="1200" dirty="0">
                <a:solidFill>
                  <a:schemeClr val="tx1"/>
                </a:solidFill>
                <a:effectLst/>
                <a:latin typeface="Arial" pitchFamily="34" charset="0"/>
                <a:ea typeface="+mn-ea"/>
                <a:cs typeface="+mn-cs"/>
              </a:rPr>
              <a:t>Certaines rubriques proviennent de la paie mais d’autres ne servent ni en paie ni en RH mais doivent quand même être servies (ex : niveau de diplôme pour un apprenti)</a:t>
            </a:r>
          </a:p>
          <a:p>
            <a:pPr lvl="0"/>
            <a:r>
              <a:rPr lang="fr-FR" sz="1200" kern="1200" dirty="0">
                <a:solidFill>
                  <a:schemeClr val="tx1"/>
                </a:solidFill>
                <a:effectLst/>
                <a:latin typeface="Arial" pitchFamily="34" charset="0"/>
                <a:ea typeface="+mn-ea"/>
                <a:cs typeface="+mn-cs"/>
              </a:rPr>
              <a:t>Certaines rubriques ne nous concernent pas et sont donc exclues du périmètre (ex : la pénibilité)</a:t>
            </a:r>
          </a:p>
          <a:p>
            <a:r>
              <a:rPr lang="fr-FR" sz="1200" kern="1200" dirty="0">
                <a:solidFill>
                  <a:schemeClr val="tx1"/>
                </a:solidFill>
                <a:effectLst/>
                <a:latin typeface="Arial" pitchFamily="34" charset="0"/>
                <a:ea typeface="+mn-ea"/>
                <a:cs typeface="+mn-cs"/>
              </a:rPr>
              <a:t> </a:t>
            </a:r>
          </a:p>
          <a:p>
            <a:r>
              <a:rPr lang="fr-FR" sz="1200" kern="1200" dirty="0">
                <a:solidFill>
                  <a:schemeClr val="tx1"/>
                </a:solidFill>
                <a:effectLst/>
                <a:latin typeface="Arial" pitchFamily="34" charset="0"/>
                <a:ea typeface="+mn-ea"/>
                <a:cs typeface="+mn-cs"/>
              </a:rPr>
              <a:t>Après analyse, 31 rubriques doivent être alimentées. Une priorisation a été faite en 3 lots selon l’impact sur le calcul des droits des agents (impact fort à faible).</a:t>
            </a:r>
          </a:p>
          <a:p>
            <a:r>
              <a:rPr lang="fr-FR" sz="1200" kern="1200" dirty="0">
                <a:solidFill>
                  <a:schemeClr val="tx1"/>
                </a:solidFill>
                <a:effectLst/>
                <a:latin typeface="Arial" pitchFamily="34" charset="0"/>
                <a:ea typeface="+mn-ea"/>
                <a:cs typeface="+mn-cs"/>
              </a:rPr>
              <a:t>Il faut désormais déterminer le véhicule technique qui permettra de collecter les données des SIRH vers le CTDSN.</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28</a:t>
            </a:fld>
            <a:endParaRPr lang="fr-FR" dirty="0"/>
          </a:p>
        </p:txBody>
      </p:sp>
    </p:spTree>
    <p:extLst>
      <p:ext uri="{BB962C8B-B14F-4D97-AF65-F5344CB8AC3E}">
        <p14:creationId xmlns:p14="http://schemas.microsoft.com/office/powerpoint/2010/main" val="10057711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SSG = Sopra Steria Group</a:t>
            </a: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30</a:t>
            </a:fld>
            <a:endParaRPr lang="fr-FR" dirty="0"/>
          </a:p>
        </p:txBody>
      </p:sp>
    </p:spTree>
    <p:extLst>
      <p:ext uri="{BB962C8B-B14F-4D97-AF65-F5344CB8AC3E}">
        <p14:creationId xmlns:p14="http://schemas.microsoft.com/office/powerpoint/2010/main" val="16852142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endParaRPr lang="fr-FR" dirty="0"/>
          </a:p>
          <a:p>
            <a:r>
              <a:rPr lang="fr-FR" b="1" dirty="0"/>
              <a:t>Question n°1 : </a:t>
            </a:r>
            <a:r>
              <a:rPr lang="fr-FR" dirty="0"/>
              <a:t>Il y a un vrai risque dans le choix du scénario 1 de faire une double saisie (SIRH + CTDSN).</a:t>
            </a:r>
          </a:p>
          <a:p>
            <a:r>
              <a:rPr lang="fr-FR" b="1" dirty="0"/>
              <a:t>Réponse n°1 : </a:t>
            </a:r>
            <a:r>
              <a:rPr lang="fr-FR" dirty="0"/>
              <a:t>Il y a une analyse d’impacts en cours sur chacun des scénarios aussi bien d’un point de vue technique (développement de l’application), fonctionnel (utilisation de l’outil, process) qu’en conduite du changement. Ce risque est bien évidement intégré pour le choix d’un scénario. A ce jour, rien n’a encore été acté. Le choix devrait être arbitré lors de la réunion du 5 novembre 2022 entre la DGFiP, la DGAFP et le CISIRH.</a:t>
            </a:r>
          </a:p>
          <a:p>
            <a:endParaRPr lang="fr-FR" dirty="0"/>
          </a:p>
          <a:p>
            <a:r>
              <a:rPr lang="fr-FR" b="1" dirty="0"/>
              <a:t>Question n°2 : </a:t>
            </a:r>
            <a:r>
              <a:rPr lang="fr-FR" dirty="0"/>
              <a:t>La charge pour les employeurs sera beaucoup plus lourde ?</a:t>
            </a:r>
          </a:p>
          <a:p>
            <a:r>
              <a:rPr lang="fr-FR" b="1" dirty="0"/>
              <a:t>Réponse n°2 : </a:t>
            </a:r>
            <a:r>
              <a:rPr lang="fr-FR" dirty="0"/>
              <a:t>Oui, peu importe le scénario qui sera retenu, les employeurs seront au cœur de ce projet. Un questionnaire sera adressé dans les prochains jours pour avoir une photo de l’état des données que nous souhaitons collectées (disponibles ou non, collectées ou non).</a:t>
            </a:r>
          </a:p>
          <a:p>
            <a:r>
              <a:rPr lang="fr-FR" dirty="0"/>
              <a:t>La difficulté réside aujourd’hui dans le fait que la collecte de certaines données nécessite des pré requis. C’est notamment le cas pour alimenter les rubriques relatives aux IJ. En effet, il faut disposer du salaire rétabli (= salaire qu’aurait perçu un agent s’il n’avait pas été en arrêt maladie. Une moyenne est faite sur 3 mois ou un an selon le cas.) ce qui n’est actuellement pas le cas.</a:t>
            </a:r>
          </a:p>
          <a:p>
            <a:endParaRPr lang="fr-FR" dirty="0"/>
          </a:p>
          <a:p>
            <a:r>
              <a:rPr lang="fr-FR" sz="1200" b="1" kern="1200" dirty="0">
                <a:solidFill>
                  <a:schemeClr val="tx1"/>
                </a:solidFill>
                <a:effectLst/>
                <a:latin typeface="Arial" pitchFamily="34" charset="0"/>
                <a:ea typeface="+mn-ea"/>
                <a:cs typeface="+mn-cs"/>
              </a:rPr>
              <a:t>Question n°3 :</a:t>
            </a:r>
            <a:r>
              <a:rPr lang="fr-FR" sz="1200" kern="1200" dirty="0">
                <a:solidFill>
                  <a:schemeClr val="tx1"/>
                </a:solidFill>
                <a:effectLst/>
                <a:latin typeface="Arial" pitchFamily="34" charset="0"/>
                <a:ea typeface="+mn-ea"/>
                <a:cs typeface="+mn-cs"/>
              </a:rPr>
              <a:t> Est-ce que l’impact côté employeur est pris en compte dans le choix du scénario ? </a:t>
            </a:r>
          </a:p>
          <a:p>
            <a:r>
              <a:rPr lang="fr-FR" sz="1200" b="1" kern="1200" dirty="0">
                <a:solidFill>
                  <a:schemeClr val="tx1"/>
                </a:solidFill>
                <a:effectLst/>
                <a:latin typeface="Arial" pitchFamily="34" charset="0"/>
                <a:ea typeface="+mn-ea"/>
                <a:cs typeface="+mn-cs"/>
              </a:rPr>
              <a:t>Réponse n°3 :</a:t>
            </a:r>
            <a:r>
              <a:rPr lang="fr-FR" sz="1200" kern="1200" dirty="0">
                <a:solidFill>
                  <a:schemeClr val="tx1"/>
                </a:solidFill>
                <a:effectLst/>
                <a:latin typeface="Arial" pitchFamily="34" charset="0"/>
                <a:ea typeface="+mn-ea"/>
                <a:cs typeface="+mn-cs"/>
              </a:rPr>
              <a:t> Oui, on prend en compte la charge supplémentaire qui incomberait à l’employeur. En revanche, cela ne peut pas être le seul argument à prendre en compte.</a:t>
            </a:r>
          </a:p>
          <a:p>
            <a:endParaRPr lang="fr-FR" sz="1200" kern="1200" dirty="0">
              <a:solidFill>
                <a:schemeClr val="tx1"/>
              </a:solidFill>
              <a:effectLst/>
              <a:latin typeface="Arial" pitchFamily="34" charset="0"/>
              <a:ea typeface="+mn-ea"/>
              <a:cs typeface="+mn-cs"/>
            </a:endParaRPr>
          </a:p>
          <a:p>
            <a:r>
              <a:rPr lang="fr-FR" sz="1200" b="1" kern="1200" dirty="0">
                <a:solidFill>
                  <a:schemeClr val="tx1"/>
                </a:solidFill>
                <a:effectLst/>
                <a:latin typeface="Arial" pitchFamily="34" charset="0"/>
                <a:ea typeface="+mn-ea"/>
                <a:cs typeface="+mn-cs"/>
              </a:rPr>
              <a:t>Question n°4 :</a:t>
            </a:r>
            <a:r>
              <a:rPr lang="fr-FR" sz="1200" kern="1200" dirty="0">
                <a:solidFill>
                  <a:schemeClr val="tx1"/>
                </a:solidFill>
                <a:effectLst/>
                <a:latin typeface="Arial" pitchFamily="34" charset="0"/>
                <a:ea typeface="+mn-ea"/>
                <a:cs typeface="+mn-cs"/>
              </a:rPr>
              <a:t> Le listage des entrées peut-il être utilisé pour alimenter le flux RH ?</a:t>
            </a:r>
          </a:p>
          <a:p>
            <a:r>
              <a:rPr lang="fr-FR" sz="1200" b="1" kern="1200" dirty="0">
                <a:solidFill>
                  <a:schemeClr val="tx1"/>
                </a:solidFill>
                <a:effectLst/>
                <a:latin typeface="Arial" pitchFamily="34" charset="0"/>
                <a:ea typeface="+mn-ea"/>
                <a:cs typeface="+mn-cs"/>
              </a:rPr>
              <a:t>Réponse n°4 :</a:t>
            </a:r>
            <a:r>
              <a:rPr lang="fr-FR" sz="1200" kern="1200" dirty="0">
                <a:solidFill>
                  <a:schemeClr val="tx1"/>
                </a:solidFill>
                <a:effectLst/>
                <a:latin typeface="Arial" pitchFamily="34" charset="0"/>
                <a:ea typeface="+mn-ea"/>
                <a:cs typeface="+mn-cs"/>
              </a:rPr>
              <a:t> Cela a été étudié mais pas retenu pour plusieurs raisons. D’une part ces données ne rentrent pas dans PAYSAGE et d’autre part il n’y a pas assez d’employeurs qui l’utilisent.</a:t>
            </a:r>
          </a:p>
          <a:p>
            <a:r>
              <a:rPr lang="fr-FR" sz="1200" kern="1200" dirty="0">
                <a:solidFill>
                  <a:schemeClr val="tx1"/>
                </a:solidFill>
                <a:effectLst/>
                <a:latin typeface="Arial" pitchFamily="34" charset="0"/>
                <a:ea typeface="+mn-ea"/>
                <a:cs typeface="+mn-cs"/>
              </a:rPr>
              <a:t>Le CISIRH précise qu’il a également été pensé d‘utiliser le fichier OH mais que BSI6 a refusé car son exploitation serait trop complexe.</a:t>
            </a:r>
          </a:p>
          <a:p>
            <a:r>
              <a:rPr lang="fr-FR" sz="1200" kern="1200" dirty="0">
                <a:solidFill>
                  <a:schemeClr val="tx1"/>
                </a:solidFill>
                <a:effectLst/>
                <a:latin typeface="Arial" pitchFamily="34" charset="0"/>
                <a:ea typeface="+mn-ea"/>
                <a:cs typeface="+mn-cs"/>
              </a:rPr>
              <a:t> </a:t>
            </a:r>
          </a:p>
          <a:p>
            <a:r>
              <a:rPr lang="fr-FR" sz="1200" b="1" kern="1200" dirty="0">
                <a:solidFill>
                  <a:schemeClr val="tx1"/>
                </a:solidFill>
                <a:effectLst/>
                <a:latin typeface="Arial" pitchFamily="34" charset="0"/>
                <a:ea typeface="+mn-ea"/>
                <a:cs typeface="+mn-cs"/>
              </a:rPr>
              <a:t>Question n°5 :</a:t>
            </a:r>
            <a:r>
              <a:rPr lang="fr-FR" sz="1200" kern="1200" dirty="0">
                <a:solidFill>
                  <a:schemeClr val="tx1"/>
                </a:solidFill>
                <a:effectLst/>
                <a:latin typeface="Arial" pitchFamily="34" charset="0"/>
                <a:ea typeface="+mn-ea"/>
                <a:cs typeface="+mn-cs"/>
              </a:rPr>
              <a:t> Y a-t-il un calendrier ? un réglementaire ?</a:t>
            </a:r>
          </a:p>
          <a:p>
            <a:r>
              <a:rPr lang="fr-FR" sz="1200" b="1" kern="1200" dirty="0">
                <a:solidFill>
                  <a:schemeClr val="tx1"/>
                </a:solidFill>
                <a:effectLst/>
                <a:latin typeface="Arial" pitchFamily="34" charset="0"/>
                <a:ea typeface="+mn-ea"/>
                <a:cs typeface="+mn-cs"/>
              </a:rPr>
              <a:t>Réponse n°5 :</a:t>
            </a:r>
            <a:r>
              <a:rPr lang="fr-FR" sz="1200" kern="1200" dirty="0">
                <a:solidFill>
                  <a:schemeClr val="tx1"/>
                </a:solidFill>
                <a:effectLst/>
                <a:latin typeface="Arial" pitchFamily="34" charset="0"/>
                <a:ea typeface="+mn-ea"/>
                <a:cs typeface="+mn-cs"/>
              </a:rPr>
              <a:t> Non. La première date à retenir est celle du 5 novembre pour l’arbitrage du scénario. Si tout se passe bien, nous commencerons à travailler avec les employeurs d’ici 1,5 an pour la mise en qualité des données. Il y aura bien un travail avec les employeurs en parallèle des développements de PAYSAGE et du CTDSN pour que les SIRH s’adaptent.</a:t>
            </a:r>
          </a:p>
          <a:p>
            <a:endParaRPr lang="fr-FR" sz="1200" kern="1200" dirty="0">
              <a:solidFill>
                <a:schemeClr val="tx1"/>
              </a:solidFill>
              <a:effectLst/>
              <a:latin typeface="Arial" pitchFamily="34" charset="0"/>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31</a:t>
            </a:fld>
            <a:endParaRPr lang="fr-FR" dirty="0"/>
          </a:p>
        </p:txBody>
      </p:sp>
    </p:spTree>
    <p:extLst>
      <p:ext uri="{BB962C8B-B14F-4D97-AF65-F5344CB8AC3E}">
        <p14:creationId xmlns:p14="http://schemas.microsoft.com/office/powerpoint/2010/main" val="3452555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 pilote sera engagé ou non selon la décision de la DGFIP et les choix des intégrateurs</a:t>
            </a:r>
          </a:p>
          <a:p>
            <a:endParaRPr lang="fr-FR" dirty="0"/>
          </a:p>
          <a:p>
            <a:r>
              <a:rPr lang="fr-FR" sz="1200" b="1" kern="1200" dirty="0">
                <a:solidFill>
                  <a:schemeClr val="tx1"/>
                </a:solidFill>
                <a:effectLst/>
                <a:latin typeface="Arial" pitchFamily="34" charset="0"/>
                <a:ea typeface="+mn-ea"/>
                <a:cs typeface="+mn-cs"/>
              </a:rPr>
              <a:t>Remarque n° 1 :</a:t>
            </a:r>
            <a:r>
              <a:rPr lang="fr-FR" sz="1200" kern="1200" dirty="0">
                <a:solidFill>
                  <a:schemeClr val="tx1"/>
                </a:solidFill>
                <a:effectLst/>
                <a:latin typeface="Arial" pitchFamily="34" charset="0"/>
                <a:ea typeface="+mn-ea"/>
                <a:cs typeface="+mn-cs"/>
              </a:rPr>
              <a:t> Suite à l’envoi du questionnaire, il a été constaté une certaine « panique » de la part des employeurs. La conduite du changement sera énorme… Pour exemple, l’annexe 11B n’est toujours pas intégrée alors qu’en sera-t-il du flux RH…</a:t>
            </a:r>
          </a:p>
          <a:p>
            <a:r>
              <a:rPr lang="fr-FR" sz="1200" b="1" kern="1200" dirty="0">
                <a:solidFill>
                  <a:schemeClr val="tx1"/>
                </a:solidFill>
                <a:effectLst/>
                <a:latin typeface="Arial" pitchFamily="34" charset="0"/>
                <a:ea typeface="+mn-ea"/>
                <a:cs typeface="+mn-cs"/>
              </a:rPr>
              <a:t>Réponse :</a:t>
            </a:r>
            <a:r>
              <a:rPr lang="fr-FR" sz="1200" kern="1200" dirty="0">
                <a:solidFill>
                  <a:schemeClr val="tx1"/>
                </a:solidFill>
                <a:effectLst/>
                <a:latin typeface="Arial" pitchFamily="34" charset="0"/>
                <a:ea typeface="+mn-ea"/>
                <a:cs typeface="+mn-cs"/>
              </a:rPr>
              <a:t> La priorité aujourd’hui n’est plus de faire la paie de l’agent et de savoir comment le payer. La priorité c’est comment le déclarer pour le calcul de ses droits.</a:t>
            </a:r>
          </a:p>
          <a:p>
            <a:r>
              <a:rPr lang="fr-FR" sz="1200" kern="1200" dirty="0">
                <a:solidFill>
                  <a:schemeClr val="tx1"/>
                </a:solidFill>
                <a:effectLst/>
                <a:latin typeface="Arial" pitchFamily="34" charset="0"/>
                <a:ea typeface="+mn-ea"/>
                <a:cs typeface="+mn-cs"/>
              </a:rPr>
              <a:t>L’aspect conduite du changement est évalué et rentre d’ailleurs dans l’analyse d’impacts pour le choix du scénario. </a:t>
            </a:r>
          </a:p>
          <a:p>
            <a:r>
              <a:rPr lang="fr-FR" sz="1200" kern="1200" dirty="0">
                <a:solidFill>
                  <a:schemeClr val="tx1"/>
                </a:solidFill>
                <a:effectLst/>
                <a:latin typeface="Arial" pitchFamily="34" charset="0"/>
                <a:ea typeface="+mn-ea"/>
                <a:cs typeface="+mn-cs"/>
              </a:rPr>
              <a:t>Des communications seront adressées et notamment aux Secrétariats Généraux des Ministères.</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32</a:t>
            </a:fld>
            <a:endParaRPr lang="fr-FR" dirty="0"/>
          </a:p>
        </p:txBody>
      </p:sp>
    </p:spTree>
    <p:extLst>
      <p:ext uri="{BB962C8B-B14F-4D97-AF65-F5344CB8AC3E}">
        <p14:creationId xmlns:p14="http://schemas.microsoft.com/office/powerpoint/2010/main" val="2436888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4</a:t>
            </a:fld>
            <a:endParaRPr lang="fr-FR" dirty="0"/>
          </a:p>
        </p:txBody>
      </p:sp>
    </p:spTree>
    <p:extLst>
      <p:ext uri="{BB962C8B-B14F-4D97-AF65-F5344CB8AC3E}">
        <p14:creationId xmlns:p14="http://schemas.microsoft.com/office/powerpoint/2010/main" val="33339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r>
              <a:rPr lang="fr-FR" sz="1200" b="1" kern="1200" dirty="0">
                <a:solidFill>
                  <a:schemeClr val="tx1"/>
                </a:solidFill>
                <a:effectLst/>
                <a:latin typeface="Arial" pitchFamily="34" charset="0"/>
                <a:ea typeface="+mn-ea"/>
                <a:cs typeface="+mn-cs"/>
              </a:rPr>
              <a:t>grade NNE 1823010000   - CONTR JUNIOR ART 17 ( CSTAT 4N) = </a:t>
            </a:r>
            <a:r>
              <a:rPr lang="fr-FR" sz="1200" kern="1200" dirty="0">
                <a:solidFill>
                  <a:schemeClr val="tx1"/>
                </a:solidFill>
                <a:effectLst/>
                <a:latin typeface="Arial" pitchFamily="34" charset="0"/>
                <a:ea typeface="+mn-ea"/>
                <a:cs typeface="+mn-cs"/>
              </a:rPr>
              <a:t>Chaire de Professeur Junior - Directeur de Recherche </a:t>
            </a:r>
          </a:p>
          <a:p>
            <a:r>
              <a:rPr lang="fr-FR" sz="1200" kern="1200" dirty="0">
                <a:solidFill>
                  <a:schemeClr val="tx1"/>
                </a:solidFill>
                <a:effectLst/>
                <a:latin typeface="Arial" pitchFamily="34" charset="0"/>
                <a:ea typeface="+mn-ea"/>
                <a:cs typeface="+mn-cs"/>
              </a:rPr>
              <a:t> </a:t>
            </a:r>
          </a:p>
          <a:p>
            <a:pPr lvl="0"/>
            <a:r>
              <a:rPr lang="fr-FR" sz="1200" b="1" kern="1200" dirty="0">
                <a:solidFill>
                  <a:schemeClr val="tx1"/>
                </a:solidFill>
                <a:effectLst/>
                <a:latin typeface="Arial" pitchFamily="34" charset="0"/>
                <a:ea typeface="+mn-ea"/>
                <a:cs typeface="+mn-cs"/>
              </a:rPr>
              <a:t>grade NNE 1823020000 - CONTR JUNIOR ART 22 (CSTAT 4L) =  </a:t>
            </a:r>
            <a:r>
              <a:rPr lang="fr-FR" sz="1200" kern="1200" dirty="0">
                <a:solidFill>
                  <a:schemeClr val="tx1"/>
                </a:solidFill>
                <a:effectLst/>
                <a:latin typeface="Arial" pitchFamily="34" charset="0"/>
                <a:ea typeface="+mn-ea"/>
                <a:cs typeface="+mn-cs"/>
              </a:rPr>
              <a:t>Contrat Chaire de Professeur Junior – Professeur</a:t>
            </a:r>
          </a:p>
          <a:p>
            <a:endParaRPr lang="fr-FR" sz="1200" kern="1200" dirty="0">
              <a:solidFill>
                <a:schemeClr val="tx1"/>
              </a:solidFill>
              <a:effectLst/>
              <a:latin typeface="Arial" pitchFamily="34" charset="0"/>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2763795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a:solidFill>
                <a:schemeClr val="tx1"/>
              </a:solidFill>
              <a:effectLst/>
              <a:latin typeface="Arial" pitchFamily="34" charset="0"/>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4172063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161469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102909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344869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076277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20/09/2022</a:t>
            </a:r>
            <a:endParaRPr lang="fr-FR" dirty="0"/>
          </a:p>
        </p:txBody>
      </p:sp>
      <p:sp>
        <p:nvSpPr>
          <p:cNvPr id="5" name="Espace réservé du pied de page 4"/>
          <p:cNvSpPr>
            <a:spLocks noGrp="1"/>
          </p:cNvSpPr>
          <p:nvPr>
            <p:ph type="ftr" sz="quarter" idx="11"/>
          </p:nvPr>
        </p:nvSpPr>
        <p:spPr bwMode="gray">
          <a:xfrm>
            <a:off x="720000" y="3919897"/>
            <a:ext cx="3419952" cy="900000"/>
          </a:xfrm>
        </p:spPr>
        <p:txBody>
          <a:bodyPr anchor="b" anchorCtr="0"/>
          <a:lstStyle>
            <a:lvl1pPr>
              <a:defRPr sz="1150"/>
            </a:lvl1pPr>
          </a:lstStyle>
          <a:p>
            <a:r>
              <a:rPr lang="fr-FR"/>
              <a:t>Centre Interministériel de Services Informatiques relatifs aux Ressources Humaines</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10942"/>
            <a:ext cx="6050189" cy="3780000"/>
          </a:xfrm>
          <a:prstGeom prst="rect">
            <a:avLst/>
          </a:prstGeom>
        </p:spPr>
      </p:pic>
    </p:spTree>
    <p:extLst>
      <p:ext uri="{BB962C8B-B14F-4D97-AF65-F5344CB8AC3E}">
        <p14:creationId xmlns:p14="http://schemas.microsoft.com/office/powerpoint/2010/main" val="3432610956"/>
      </p:ext>
    </p:extLst>
  </p:cSld>
  <p:clrMapOvr>
    <a:masterClrMapping/>
  </p:clrMapOvr>
  <p:extLst mod="1">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20/09/2022</a:t>
            </a:r>
            <a:endParaRPr lang="fr-FR" cap="all" dirty="0"/>
          </a:p>
        </p:txBody>
      </p:sp>
      <p:sp>
        <p:nvSpPr>
          <p:cNvPr id="3" name="Espace réservé du pied de page 2"/>
          <p:cNvSpPr>
            <a:spLocks noGrp="1"/>
          </p:cNvSpPr>
          <p:nvPr>
            <p:ph type="ftr" sz="quarter" idx="11"/>
          </p:nvPr>
        </p:nvSpPr>
        <p:spPr bwMode="gray"/>
        <p:txBody>
          <a:bodyPr/>
          <a:lstStyle/>
          <a:p>
            <a:r>
              <a:rPr lang="fr-FR"/>
              <a:t>Centre Interministériel de Services Informatiques relatifs aux Ressources Humaines</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150" y="180000"/>
            <a:ext cx="2955949" cy="18468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20/09/2022</a:t>
            </a:r>
            <a:endParaRPr lang="fr-FR" cap="all" dirty="0"/>
          </a:p>
        </p:txBody>
      </p:sp>
      <p:sp>
        <p:nvSpPr>
          <p:cNvPr id="4" name="Espace réservé du pied de page 3"/>
          <p:cNvSpPr>
            <a:spLocks noGrp="1"/>
          </p:cNvSpPr>
          <p:nvPr>
            <p:ph type="ftr" sz="quarter" idx="11"/>
          </p:nvPr>
        </p:nvSpPr>
        <p:spPr bwMode="gray"/>
        <p:txBody>
          <a:bodyPr/>
          <a:lstStyle/>
          <a:p>
            <a:r>
              <a:rPr lang="fr-FR"/>
              <a:t>Centre Interministériel de Services Informatiques relatifs aux Ressources Humaines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843558"/>
            <a:ext cx="9144000" cy="4300842"/>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20/09/2022</a:t>
            </a:r>
            <a:endParaRPr lang="fr-FR" cap="all" dirty="0"/>
          </a:p>
        </p:txBody>
      </p:sp>
      <p:sp>
        <p:nvSpPr>
          <p:cNvPr id="4" name="Espace réservé du pied de page 3"/>
          <p:cNvSpPr>
            <a:spLocks noGrp="1"/>
          </p:cNvSpPr>
          <p:nvPr>
            <p:ph type="ftr" sz="quarter" idx="11"/>
          </p:nvPr>
        </p:nvSpPr>
        <p:spPr bwMode="gray"/>
        <p:txBody>
          <a:bodyPr/>
          <a:lstStyle/>
          <a:p>
            <a:r>
              <a:rPr lang="fr-FR"/>
              <a:t>Centre Interministériel de Services Informatiques relatifs aux Ressources Humaines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20/09/2022</a:t>
            </a:r>
            <a:endParaRPr lang="fr-FR" cap="all" dirty="0"/>
          </a:p>
        </p:txBody>
      </p:sp>
      <p:sp>
        <p:nvSpPr>
          <p:cNvPr id="4" name="Espace réservé du pied de page 3"/>
          <p:cNvSpPr>
            <a:spLocks noGrp="1"/>
          </p:cNvSpPr>
          <p:nvPr>
            <p:ph type="ftr" sz="quarter" idx="11"/>
          </p:nvPr>
        </p:nvSpPr>
        <p:spPr bwMode="gray"/>
        <p:txBody>
          <a:bodyPr/>
          <a:lstStyle/>
          <a:p>
            <a:r>
              <a:rPr lang="fr-FR"/>
              <a:t>Centre Interministériel de Services Informatiques relatifs aux Ressources Humaines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20/09/2022</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a:t>Centre Interministériel de Services Informatiques relatifs aux Ressources Humaines</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Image 7"/>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3528" y="118800"/>
            <a:ext cx="1077510" cy="6732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package" Target="../embeddings/Microsoft_Word_Document.docx"/></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france.gouv.fr/jorf/article_jo/JORFARTI00004451842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6" name="Espace réservé du texte 5"/>
          <p:cNvSpPr>
            <a:spLocks noGrp="1"/>
          </p:cNvSpPr>
          <p:nvPr>
            <p:ph type="body" sz="quarter" idx="13"/>
          </p:nvPr>
        </p:nvSpPr>
        <p:spPr/>
        <p:txBody>
          <a:bodyPr/>
          <a:lstStyle/>
          <a:p>
            <a:r>
              <a:rPr lang="fr-FR" dirty="0">
                <a:latin typeface="Marianne" panose="02000000000000000000" pitchFamily="2" charset="0"/>
              </a:rPr>
              <a:t>ATELIER EMPLOYEUR INTERMINISTERIEL N°11</a:t>
            </a:r>
          </a:p>
          <a:p>
            <a:r>
              <a:rPr lang="fr-FR" sz="1600" dirty="0">
                <a:latin typeface="Marianne" panose="02000000000000000000" pitchFamily="2" charset="0"/>
              </a:rPr>
              <a:t>« Mardi 20 septembre 2022 » </a:t>
            </a:r>
          </a:p>
          <a:p>
            <a:pPr algn="r">
              <a:lnSpc>
                <a:spcPct val="100000"/>
              </a:lnSpc>
            </a:pPr>
            <a:r>
              <a:rPr lang="fr-FR" sz="1600" i="1" spc="-1" dirty="0">
                <a:solidFill>
                  <a:srgbClr val="004272"/>
                </a:solidFill>
                <a:ea typeface="ＭＳ Ｐゴシック"/>
              </a:rPr>
              <a:t>Actualités</a:t>
            </a:r>
          </a:p>
          <a:p>
            <a:pPr algn="r">
              <a:lnSpc>
                <a:spcPct val="100000"/>
              </a:lnSpc>
            </a:pPr>
            <a:endParaRPr lang="fr-FR" sz="1600" i="1" spc="-1" dirty="0">
              <a:solidFill>
                <a:srgbClr val="004272"/>
              </a:solidFill>
              <a:ea typeface="ＭＳ Ｐゴシック"/>
            </a:endParaRPr>
          </a:p>
          <a:p>
            <a:pPr algn="r"/>
            <a:r>
              <a:rPr lang="fr-FR" sz="1600" i="1" spc="-1" dirty="0">
                <a:solidFill>
                  <a:srgbClr val="004272"/>
                </a:solidFill>
                <a:ea typeface="ＭＳ Ｐゴシック"/>
              </a:rPr>
              <a:t>Retour sur les questionnements Ministériels</a:t>
            </a:r>
          </a:p>
          <a:p>
            <a:pPr algn="r"/>
            <a:endParaRPr lang="fr-FR" sz="1600" i="1" spc="-1" dirty="0">
              <a:solidFill>
                <a:srgbClr val="004272"/>
              </a:solidFill>
              <a:ea typeface="ＭＳ Ｐゴシック"/>
            </a:endParaRPr>
          </a:p>
          <a:p>
            <a:pPr algn="r"/>
            <a:r>
              <a:rPr lang="fr-FR" sz="1600" i="1" spc="-1" dirty="0">
                <a:solidFill>
                  <a:srgbClr val="004272"/>
                </a:solidFill>
                <a:ea typeface="ＭＳ Ｐゴシック"/>
              </a:rPr>
              <a:t>Projet du flux RH présentation générale</a:t>
            </a:r>
          </a:p>
        </p:txBody>
      </p:sp>
      <p:sp>
        <p:nvSpPr>
          <p:cNvPr id="7" name="Espace réservé de la date 6"/>
          <p:cNvSpPr>
            <a:spLocks noGrp="1"/>
          </p:cNvSpPr>
          <p:nvPr>
            <p:ph type="dt" sz="half" idx="10"/>
          </p:nvPr>
        </p:nvSpPr>
        <p:spPr/>
        <p:txBody>
          <a:bodyPr/>
          <a:lstStyle/>
          <a:p>
            <a:pPr algn="r"/>
            <a:r>
              <a:rPr lang="fr-FR" cap="all" dirty="0">
                <a:latin typeface="Marianne" panose="02000000000000000000" pitchFamily="2" charset="0"/>
              </a:rPr>
              <a:t>20/09/2022</a:t>
            </a:r>
          </a:p>
        </p:txBody>
      </p:sp>
      <p:sp>
        <p:nvSpPr>
          <p:cNvPr id="8" name="Espace réservé du pied de page 7"/>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a:t>
            </a:fld>
            <a:endParaRPr lang="fr-FR" dirty="0">
              <a:latin typeface="Marianne" panose="02000000000000000000" pitchFamily="2" charset="0"/>
            </a:endParaRPr>
          </a:p>
        </p:txBody>
      </p:sp>
    </p:spTree>
    <p:extLst>
      <p:ext uri="{BB962C8B-B14F-4D97-AF65-F5344CB8AC3E}">
        <p14:creationId xmlns:p14="http://schemas.microsoft.com/office/powerpoint/2010/main" val="4181515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Transfert d’assignation – Radiation [4/4]</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10</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3"/>
          <p:cNvSpPr>
            <a:spLocks noChangeArrowheads="1"/>
          </p:cNvSpPr>
          <p:nvPr/>
        </p:nvSpPr>
        <p:spPr bwMode="auto">
          <a:xfrm>
            <a:off x="360000" y="986026"/>
            <a:ext cx="84240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6700" indent="-266700" eaLnBrk="0" fontAlgn="base" hangingPunct="0">
              <a:spcBef>
                <a:spcPts val="600"/>
              </a:spcBef>
              <a:spcAft>
                <a:spcPts val="600"/>
              </a:spcAft>
              <a:buClr>
                <a:srgbClr val="004272"/>
              </a:buClr>
              <a:buSzPct val="120000"/>
              <a:buFont typeface="Arial" pitchFamily="34" charset="0"/>
              <a:buChar char="•"/>
            </a:pPr>
            <a:r>
              <a:rPr lang="fr-FR" altLang="fr-FR" sz="1400" b="1" dirty="0">
                <a:solidFill>
                  <a:srgbClr val="00B0F0"/>
                </a:solidFill>
                <a:ea typeface="ＭＳ Ｐゴシック" pitchFamily="34" charset="-128"/>
                <a:cs typeface="Calibri" pitchFamily="34" charset="0"/>
              </a:rPr>
              <a:t>Question complémentaire 2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1F497D"/>
              </a:solidFill>
              <a:latin typeface="Arial" panose="020B0604020202020204" pitchFamily="34" charset="0"/>
              <a:ea typeface="Calibri" panose="020F0502020204030204" pitchFamily="34" charset="0"/>
            </a:endParaRPr>
          </a:p>
          <a:p>
            <a:pPr lvl="0" eaLnBrk="0" fontAlgn="base" hangingPunct="0">
              <a:spcBef>
                <a:spcPct val="0"/>
              </a:spcBef>
              <a:spcAft>
                <a:spcPct val="0"/>
              </a:spcAft>
            </a:pPr>
            <a:r>
              <a:rPr lang="fr-FR" altLang="fr-FR" sz="1200" dirty="0">
                <a:solidFill>
                  <a:srgbClr val="1F497D"/>
                </a:solidFill>
                <a:latin typeface="Arial" panose="020B0604020202020204" pitchFamily="34" charset="0"/>
                <a:ea typeface="Calibri" panose="020F0502020204030204" pitchFamily="34" charset="0"/>
              </a:rPr>
              <a:t>Y a t-il des actions à engager pour les ministères pour le transfert d’assignation ? </a:t>
            </a:r>
            <a:endParaRPr kumimoji="0" lang="fr-FR" altLang="fr-FR" sz="1200" b="0" i="0" u="none" strike="noStrike" cap="none" normalizeH="0" baseline="0" dirty="0">
              <a:ln>
                <a:noFill/>
              </a:ln>
              <a:solidFill>
                <a:srgbClr val="1F497D"/>
              </a:solidFill>
              <a:effectLst/>
              <a:latin typeface="Arial" panose="020B0604020202020204" pitchFamily="34" charset="0"/>
              <a:ea typeface="Calibri" panose="020F0502020204030204" pitchFamily="34" charset="0"/>
            </a:endParaRPr>
          </a:p>
        </p:txBody>
      </p:sp>
      <p:sp>
        <p:nvSpPr>
          <p:cNvPr id="15" name="Rectangle 14"/>
          <p:cNvSpPr/>
          <p:nvPr/>
        </p:nvSpPr>
        <p:spPr>
          <a:xfrm>
            <a:off x="360000" y="2046072"/>
            <a:ext cx="8689116" cy="3000821"/>
          </a:xfrm>
          <a:prstGeom prst="rect">
            <a:avLst/>
          </a:prstGeom>
          <a:solidFill>
            <a:schemeClr val="bg1"/>
          </a:solidFill>
          <a:ln>
            <a:solidFill>
              <a:schemeClr val="accent1"/>
            </a:solidFill>
          </a:ln>
        </p:spPr>
        <p:txBody>
          <a:bodyPr wrap="square">
            <a:spAutoFit/>
          </a:bodyPr>
          <a:lstStyle/>
          <a:p>
            <a:r>
              <a:rPr lang="fr-FR" sz="1200" b="1" i="1" dirty="0">
                <a:solidFill>
                  <a:srgbClr val="0070C0"/>
                </a:solidFill>
              </a:rPr>
              <a:t>Réponse apportée :</a:t>
            </a:r>
          </a:p>
          <a:p>
            <a:endParaRPr lang="fr-FR" sz="1200" i="1" dirty="0">
              <a:solidFill>
                <a:srgbClr val="0070C0"/>
              </a:solidFill>
            </a:endParaRPr>
          </a:p>
          <a:p>
            <a:r>
              <a:rPr lang="fr-FR" sz="1200" i="1" dirty="0">
                <a:solidFill>
                  <a:srgbClr val="0070C0"/>
                </a:solidFill>
              </a:rPr>
              <a:t>Non, aucune action n’est attendue de la part des ministères. Il s’agit d’une opération parfaitement transparente qui se fait par une action automatisée côté DGFiP.</a:t>
            </a:r>
          </a:p>
          <a:p>
            <a:endParaRPr lang="fr-FR" sz="1200" i="1" dirty="0">
              <a:solidFill>
                <a:srgbClr val="0070C0"/>
              </a:solidFill>
            </a:endParaRPr>
          </a:p>
          <a:p>
            <a:endParaRPr lang="fr-FR" sz="1200" i="1" dirty="0">
              <a:solidFill>
                <a:srgbClr val="0070C0"/>
              </a:solidFill>
            </a:endParaRPr>
          </a:p>
          <a:p>
            <a:r>
              <a:rPr lang="fr-FR" sz="1200" b="1" i="1" u="sng" dirty="0">
                <a:solidFill>
                  <a:srgbClr val="0070C0"/>
                </a:solidFill>
              </a:rPr>
              <a:t>Action : Le bureau 2FCE-2A va vérifier s’il peut retirer le code « FT » de l’annexe 11B</a:t>
            </a:r>
            <a:r>
              <a:rPr lang="fr-FR" sz="1200" i="1" dirty="0">
                <a:solidFill>
                  <a:srgbClr val="0070C0"/>
                </a:solidFill>
              </a:rPr>
              <a:t>.</a:t>
            </a: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r>
              <a:rPr lang="fr-FR" sz="1050" i="1" dirty="0">
                <a:solidFill>
                  <a:srgbClr val="0070C0"/>
                </a:solidFill>
              </a:rPr>
              <a:t> </a:t>
            </a:r>
          </a:p>
          <a:p>
            <a:endParaRPr lang="fr-FR" sz="1050" i="1" dirty="0">
              <a:solidFill>
                <a:srgbClr val="0070C0"/>
              </a:solidFill>
            </a:endParaRPr>
          </a:p>
        </p:txBody>
      </p:sp>
    </p:spTree>
    <p:extLst>
      <p:ext uri="{BB962C8B-B14F-4D97-AF65-F5344CB8AC3E}">
        <p14:creationId xmlns:p14="http://schemas.microsoft.com/office/powerpoint/2010/main" val="161482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Agents en poste à Mayotte [1/2]</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11</a:t>
            </a:fld>
            <a:endParaRPr lang="fr-FR" dirty="0">
              <a:latin typeface="Marianne" panose="02000000000000000000" pitchFamily="2" charset="0"/>
            </a:endParaRPr>
          </a:p>
        </p:txBody>
      </p:sp>
      <p:sp>
        <p:nvSpPr>
          <p:cNvPr id="13" name="Espace réservé du contenu 1"/>
          <p:cNvSpPr txBox="1">
            <a:spLocks/>
          </p:cNvSpPr>
          <p:nvPr/>
        </p:nvSpPr>
        <p:spPr>
          <a:xfrm>
            <a:off x="360000" y="777316"/>
            <a:ext cx="8424000" cy="38106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200" b="1" dirty="0">
                <a:solidFill>
                  <a:srgbClr val="002060"/>
                </a:solidFill>
              </a:rPr>
              <a:t>Problématique prestations familiales des agents affectés à Mayotte avec leur CIMM hors du territoire</a:t>
            </a:r>
          </a:p>
          <a:p>
            <a:pPr marL="0" indent="0">
              <a:buNone/>
            </a:pPr>
            <a:r>
              <a:rPr lang="fr-FR" sz="1200" dirty="0">
                <a:solidFill>
                  <a:srgbClr val="002060"/>
                </a:solidFill>
              </a:rPr>
              <a:t>Il a été arbitré qu'au 1er janvier prochain, les prestations familiales versées aux fonctionnaires de l'Etat en poste à Mayotte et dont le CIMM sera situé hors de ce territoire ne seront plus versées par l'employeur public mais par une CAF métropolitaine. </a:t>
            </a:r>
          </a:p>
          <a:p>
            <a:pPr marL="0" indent="0">
              <a:buNone/>
            </a:pPr>
            <a:r>
              <a:rPr lang="fr-FR" sz="1200" dirty="0">
                <a:solidFill>
                  <a:srgbClr val="002060"/>
                </a:solidFill>
              </a:rPr>
              <a:t>S'agissant des agents ayant basculé en PSOP au 1er janvier 2022, ceux-ci sont actuellement déclarés sous le CTP 661.</a:t>
            </a:r>
            <a:br>
              <a:rPr lang="fr-FR" sz="1200" dirty="0">
                <a:solidFill>
                  <a:srgbClr val="002060"/>
                </a:solidFill>
              </a:rPr>
            </a:br>
            <a:br>
              <a:rPr lang="fr-FR" sz="1200" dirty="0">
                <a:solidFill>
                  <a:srgbClr val="002060"/>
                </a:solidFill>
              </a:rPr>
            </a:br>
            <a:r>
              <a:rPr lang="fr-FR" sz="1200" dirty="0">
                <a:solidFill>
                  <a:srgbClr val="002060"/>
                </a:solidFill>
              </a:rPr>
              <a:t>Le scénario privilégié (sauf revirement) sera un versement par la CAF à laquelle l'agent était rattaché avant son affectation à Mayotte.</a:t>
            </a:r>
            <a:br>
              <a:rPr lang="fr-FR" sz="1200" dirty="0">
                <a:solidFill>
                  <a:srgbClr val="002060"/>
                </a:solidFill>
              </a:rPr>
            </a:br>
            <a:endParaRPr lang="fr-FR" sz="1200" dirty="0">
              <a:solidFill>
                <a:srgbClr val="002060"/>
              </a:solidFill>
            </a:endParaRPr>
          </a:p>
          <a:p>
            <a:pPr marL="0" indent="0">
              <a:buNone/>
            </a:pPr>
            <a:r>
              <a:rPr lang="fr-FR" sz="1200" dirty="0">
                <a:solidFill>
                  <a:srgbClr val="002060"/>
                </a:solidFill>
              </a:rPr>
              <a:t>Tous les ministères ont été informés ce qui à aussi permis de renforcer la sensibilisation des ministères sur le sujet de la bascule de Mayotte à la PSOP au 1er janvier 2023.</a:t>
            </a:r>
            <a:br>
              <a:rPr lang="fr-FR" sz="1200" dirty="0">
                <a:solidFill>
                  <a:srgbClr val="002060"/>
                </a:solidFill>
              </a:rPr>
            </a:br>
            <a:br>
              <a:rPr lang="fr-FR" sz="1200" dirty="0">
                <a:solidFill>
                  <a:srgbClr val="002060"/>
                </a:solidFill>
              </a:rPr>
            </a:br>
            <a:r>
              <a:rPr lang="fr-FR" sz="1200" dirty="0">
                <a:solidFill>
                  <a:srgbClr val="002060"/>
                </a:solidFill>
              </a:rPr>
              <a:t>Les travaux sont l'occasion pour la DSS de remettre à plat deux sujets :</a:t>
            </a:r>
            <a:br>
              <a:rPr lang="fr-FR" sz="1200" dirty="0">
                <a:solidFill>
                  <a:srgbClr val="002060"/>
                </a:solidFill>
              </a:rPr>
            </a:br>
            <a:r>
              <a:rPr lang="fr-FR" sz="1200" dirty="0">
                <a:solidFill>
                  <a:srgbClr val="002060"/>
                </a:solidFill>
              </a:rPr>
              <a:t>- le champ des bénéficiaires (quels sont les agents ayant leur CIMM hors de Mayotte? Quels critères?)</a:t>
            </a:r>
            <a:br>
              <a:rPr lang="fr-FR" sz="1200" dirty="0">
                <a:solidFill>
                  <a:srgbClr val="002060"/>
                </a:solidFill>
              </a:rPr>
            </a:br>
            <a:r>
              <a:rPr lang="fr-FR" sz="1200" dirty="0">
                <a:solidFill>
                  <a:srgbClr val="002060"/>
                </a:solidFill>
              </a:rPr>
              <a:t>- le champ des prestations</a:t>
            </a:r>
            <a:br>
              <a:rPr lang="fr-FR" sz="1200" dirty="0">
                <a:solidFill>
                  <a:srgbClr val="002060"/>
                </a:solidFill>
              </a:rPr>
            </a:br>
            <a:br>
              <a:rPr lang="fr-FR" sz="1200" dirty="0">
                <a:solidFill>
                  <a:srgbClr val="002060"/>
                </a:solidFill>
              </a:rPr>
            </a:br>
            <a:r>
              <a:rPr lang="fr-FR" sz="1200" dirty="0">
                <a:solidFill>
                  <a:srgbClr val="002060"/>
                </a:solidFill>
              </a:rPr>
              <a:t>La question des cotisations n'a été abordée que très rapidement jusque là. Le Bureau 2FCE-2A va sensibiliser la DSS à ce sujet car nous ne savons pas quel sera le taux retenu ni l'assiette.</a:t>
            </a:r>
            <a:br>
              <a:rPr lang="fr-FR" sz="1200" dirty="0">
                <a:solidFill>
                  <a:srgbClr val="002060"/>
                </a:solidFill>
              </a:rPr>
            </a:br>
            <a:br>
              <a:rPr lang="fr-FR" sz="1200" dirty="0">
                <a:solidFill>
                  <a:srgbClr val="002060"/>
                </a:solidFill>
              </a:rPr>
            </a:br>
            <a:r>
              <a:rPr lang="fr-FR" sz="1200" dirty="0">
                <a:solidFill>
                  <a:srgbClr val="002060"/>
                </a:solidFill>
              </a:rPr>
              <a:t>Il y aura très certainement un impact sur les CTP en fonction du taux AF .</a:t>
            </a:r>
            <a:br>
              <a:rPr lang="fr-FR" sz="1200" dirty="0"/>
            </a:br>
            <a:endParaRPr lang="fr-FR" sz="1200" b="1" dirty="0">
              <a:solidFill>
                <a:srgbClr val="002060"/>
              </a:solidFill>
            </a:endParaRPr>
          </a:p>
        </p:txBody>
      </p:sp>
      <p:sp>
        <p:nvSpPr>
          <p:cNvPr id="16" name="Espace réservé du texte 15"/>
          <p:cNvSpPr>
            <a:spLocks noGrp="1"/>
          </p:cNvSpPr>
          <p:nvPr>
            <p:ph type="body" sz="quarter" idx="13"/>
          </p:nvPr>
        </p:nvSpPr>
        <p:spPr/>
        <p:txBody>
          <a:bodyPr/>
          <a:lstStyle/>
          <a:p>
            <a:r>
              <a:rPr lang="fr-FR" dirty="0"/>
              <a:t>ATE11</a:t>
            </a:r>
          </a:p>
        </p:txBody>
      </p:sp>
    </p:spTree>
    <p:extLst>
      <p:ext uri="{BB962C8B-B14F-4D97-AF65-F5344CB8AC3E}">
        <p14:creationId xmlns:p14="http://schemas.microsoft.com/office/powerpoint/2010/main" val="141059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Agents en poste à Mayotte[2/2]</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12</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3"/>
          <p:cNvSpPr>
            <a:spLocks noChangeArrowheads="1"/>
          </p:cNvSpPr>
          <p:nvPr/>
        </p:nvSpPr>
        <p:spPr bwMode="auto">
          <a:xfrm>
            <a:off x="360000" y="824444"/>
            <a:ext cx="842400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6700" indent="-266700" eaLnBrk="0" fontAlgn="base" hangingPunct="0">
              <a:spcBef>
                <a:spcPts val="600"/>
              </a:spcBef>
              <a:spcAft>
                <a:spcPts val="600"/>
              </a:spcAft>
              <a:buClr>
                <a:srgbClr val="004272"/>
              </a:buClr>
              <a:buSzPct val="120000"/>
              <a:buFont typeface="Arial" pitchFamily="34" charset="0"/>
              <a:buChar char="•"/>
            </a:pPr>
            <a:r>
              <a:rPr lang="fr-FR" altLang="fr-FR" sz="1400" b="1" dirty="0">
                <a:solidFill>
                  <a:srgbClr val="00B0F0"/>
                </a:solidFill>
                <a:ea typeface="ＭＳ Ｐゴシック" pitchFamily="34" charset="-128"/>
                <a:cs typeface="Calibri" pitchFamily="34" charset="0"/>
              </a:rPr>
              <a:t>Question complémentaire :</a:t>
            </a:r>
          </a:p>
          <a:p>
            <a:pPr marR="0" lvl="0" algn="l" defTabSz="914400" rtl="0" eaLnBrk="0" fontAlgn="base" latinLnBrk="0" hangingPunct="0">
              <a:lnSpc>
                <a:spcPct val="100000"/>
              </a:lnSpc>
              <a:spcBef>
                <a:spcPct val="0"/>
              </a:spcBef>
              <a:spcAft>
                <a:spcPct val="0"/>
              </a:spcAft>
              <a:buClrTx/>
              <a:buSzTx/>
              <a:tabLst/>
            </a:pPr>
            <a:endParaRPr lang="fr-FR" sz="1100" b="1" dirty="0">
              <a:solidFill>
                <a:srgbClr val="1F497D"/>
              </a:solidFill>
              <a:latin typeface="Arial" panose="020B0604020202020204" pitchFamily="34" charset="0"/>
              <a:ea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lang="fr-FR" sz="1100" dirty="0">
                <a:solidFill>
                  <a:srgbClr val="1F497D"/>
                </a:solidFill>
                <a:latin typeface="Arial" panose="020B0604020202020204" pitchFamily="34" charset="0"/>
                <a:ea typeface="Calibri" panose="020F0502020204030204" pitchFamily="34" charset="0"/>
              </a:rPr>
              <a:t>Quelques agents Mayotte du MTE perçoivent actuellement une indemnité "Libre choix activité" ou "Remboursement </a:t>
            </a:r>
            <a:r>
              <a:rPr lang="fr-FR" sz="1100" dirty="0" err="1">
                <a:solidFill>
                  <a:srgbClr val="1F497D"/>
                </a:solidFill>
                <a:latin typeface="Arial" panose="020B0604020202020204" pitchFamily="34" charset="0"/>
                <a:ea typeface="Calibri" panose="020F0502020204030204" pitchFamily="34" charset="0"/>
              </a:rPr>
              <a:t>crêche</a:t>
            </a:r>
            <a:r>
              <a:rPr lang="fr-FR" sz="1100" dirty="0">
                <a:solidFill>
                  <a:srgbClr val="1F497D"/>
                </a:solidFill>
                <a:latin typeface="Arial" panose="020B0604020202020204" pitchFamily="34" charset="0"/>
                <a:ea typeface="Calibri" panose="020F0502020204030204" pitchFamily="34" charset="0"/>
              </a:rPr>
              <a:t> 50%« </a:t>
            </a:r>
          </a:p>
          <a:p>
            <a:pPr marR="0" lvl="0" algn="l" defTabSz="914400" rtl="0" eaLnBrk="0" fontAlgn="base" latinLnBrk="0" hangingPunct="0">
              <a:lnSpc>
                <a:spcPct val="100000"/>
              </a:lnSpc>
              <a:spcBef>
                <a:spcPct val="0"/>
              </a:spcBef>
              <a:spcAft>
                <a:spcPct val="0"/>
              </a:spcAft>
              <a:buClrTx/>
              <a:buSzTx/>
              <a:tabLst/>
            </a:pPr>
            <a:endParaRPr lang="fr-FR" sz="1100" dirty="0">
              <a:solidFill>
                <a:srgbClr val="1F497D"/>
              </a:solidFill>
              <a:latin typeface="Arial" panose="020B0604020202020204" pitchFamily="34" charset="0"/>
              <a:ea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lang="fr-FR" sz="1100" dirty="0">
                <a:solidFill>
                  <a:srgbClr val="1F497D"/>
                </a:solidFill>
                <a:latin typeface="Arial" panose="020B0604020202020204" pitchFamily="34" charset="0"/>
                <a:ea typeface="Calibri" panose="020F0502020204030204" pitchFamily="34" charset="0"/>
              </a:rPr>
              <a:t>=&gt; Ces prestations seront-elles versées par la CAF à compter du 1er janvier 2023 ?</a:t>
            </a:r>
          </a:p>
        </p:txBody>
      </p:sp>
      <p:sp>
        <p:nvSpPr>
          <p:cNvPr id="9" name="Rectangle 8"/>
          <p:cNvSpPr/>
          <p:nvPr/>
        </p:nvSpPr>
        <p:spPr>
          <a:xfrm>
            <a:off x="360000" y="2046072"/>
            <a:ext cx="8689116" cy="2192908"/>
          </a:xfrm>
          <a:prstGeom prst="rect">
            <a:avLst/>
          </a:prstGeom>
          <a:solidFill>
            <a:schemeClr val="bg1"/>
          </a:solidFill>
          <a:ln>
            <a:solidFill>
              <a:schemeClr val="accent1"/>
            </a:solidFill>
          </a:ln>
        </p:spPr>
        <p:txBody>
          <a:bodyPr wrap="square">
            <a:spAutoFit/>
          </a:bodyPr>
          <a:lstStyle/>
          <a:p>
            <a:r>
              <a:rPr lang="fr-FR" sz="1050" b="1" i="1" dirty="0">
                <a:solidFill>
                  <a:srgbClr val="0070C0"/>
                </a:solidFill>
              </a:rPr>
              <a:t>Réponse apportée en séance et sur le compte rendu :</a:t>
            </a:r>
          </a:p>
          <a:p>
            <a:endParaRPr lang="fr-FR" sz="1050" i="1" dirty="0">
              <a:solidFill>
                <a:srgbClr val="0070C0"/>
              </a:solidFill>
            </a:endParaRPr>
          </a:p>
          <a:p>
            <a:endParaRPr lang="fr-FR" sz="1050" i="1" dirty="0">
              <a:solidFill>
                <a:srgbClr val="0070C0"/>
              </a:solidFill>
            </a:endParaRPr>
          </a:p>
          <a:p>
            <a:r>
              <a:rPr lang="fr-FR" sz="1050" i="1" dirty="0">
                <a:solidFill>
                  <a:srgbClr val="0070C0"/>
                </a:solidFill>
              </a:rPr>
              <a:t>Depuis 2004, ces prestations n’ont jamais été payées par l’administration, elles sont versées par la CAF. L’ensemble des prestations versées par la CAF sont régies par le livre 5 du code de la sécurité sociale. Il convient de vérifier si ces indemnités y sont référencées.</a:t>
            </a:r>
          </a:p>
          <a:p>
            <a:endParaRPr lang="fr-FR" sz="1050" i="1" dirty="0">
              <a:solidFill>
                <a:srgbClr val="0070C0"/>
              </a:solidFill>
            </a:endParaRPr>
          </a:p>
          <a:p>
            <a:r>
              <a:rPr lang="fr-FR" sz="1050" i="1" dirty="0">
                <a:solidFill>
                  <a:srgbClr val="0070C0"/>
                </a:solidFill>
              </a:rPr>
              <a:t>A priori, le remboursement est fait par prestation sociale extra légale (sauf s’il y a eu de nouvelles mesures de transfert). </a:t>
            </a:r>
          </a:p>
          <a:p>
            <a:endParaRPr lang="fr-FR" sz="1050" i="1" dirty="0">
              <a:solidFill>
                <a:srgbClr val="0070C0"/>
              </a:solidFill>
            </a:endParaRPr>
          </a:p>
          <a:p>
            <a:r>
              <a:rPr lang="fr-FR" sz="1050" i="1" dirty="0">
                <a:solidFill>
                  <a:srgbClr val="0070C0"/>
                </a:solidFill>
              </a:rPr>
              <a:t>Les mesures de transfert sont dans le PLFSS 2023</a:t>
            </a: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a:p>
            <a:endParaRPr lang="fr-FR" sz="1050" i="1" dirty="0">
              <a:solidFill>
                <a:srgbClr val="0070C0"/>
              </a:solidFill>
            </a:endParaRPr>
          </a:p>
        </p:txBody>
      </p:sp>
    </p:spTree>
    <p:extLst>
      <p:ext uri="{BB962C8B-B14F-4D97-AF65-F5344CB8AC3E}">
        <p14:creationId xmlns:p14="http://schemas.microsoft.com/office/powerpoint/2010/main" val="4106872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Quand faire une prise en nouvelle prise en </a:t>
            </a:r>
            <a:br>
              <a:rPr lang="fr-FR" dirty="0">
                <a:latin typeface="Marianne" panose="02000000000000000000" pitchFamily="2" charset="0"/>
              </a:rPr>
            </a:br>
            <a:r>
              <a:rPr lang="fr-FR" dirty="0">
                <a:latin typeface="Marianne" panose="02000000000000000000" pitchFamily="2" charset="0"/>
              </a:rPr>
              <a:t>charge ? [1/3]</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13</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pic>
        <p:nvPicPr>
          <p:cNvPr id="10" name="Image 9"/>
          <p:cNvPicPr>
            <a:picLocks noChangeAspect="1"/>
          </p:cNvPicPr>
          <p:nvPr/>
        </p:nvPicPr>
        <p:blipFill>
          <a:blip r:embed="rId3"/>
          <a:stretch>
            <a:fillRect/>
          </a:stretch>
        </p:blipFill>
        <p:spPr>
          <a:xfrm>
            <a:off x="344420" y="859251"/>
            <a:ext cx="8604488" cy="4155926"/>
          </a:xfrm>
          <a:prstGeom prst="rect">
            <a:avLst/>
          </a:prstGeom>
        </p:spPr>
      </p:pic>
    </p:spTree>
    <p:extLst>
      <p:ext uri="{BB962C8B-B14F-4D97-AF65-F5344CB8AC3E}">
        <p14:creationId xmlns:p14="http://schemas.microsoft.com/office/powerpoint/2010/main" val="2382191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Quand faire une prise en nouvelle prise en </a:t>
            </a:r>
            <a:br>
              <a:rPr lang="fr-FR" dirty="0">
                <a:latin typeface="Marianne" panose="02000000000000000000" pitchFamily="2" charset="0"/>
              </a:rPr>
            </a:br>
            <a:r>
              <a:rPr lang="fr-FR" dirty="0">
                <a:latin typeface="Marianne" panose="02000000000000000000" pitchFamily="2" charset="0"/>
              </a:rPr>
              <a:t>charge ? [2/3]</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14</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360000" y="987494"/>
            <a:ext cx="8532481" cy="3816429"/>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b="1" i="1" u="sng" dirty="0">
                <a:solidFill>
                  <a:srgbClr val="002060"/>
                </a:solidFill>
              </a:rPr>
              <a:t>Détachement entrant/sortant suite à un concours</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200" b="1" i="1" u="sng"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i="1" dirty="0">
                <a:solidFill>
                  <a:srgbClr val="002060"/>
                </a:solidFill>
              </a:rPr>
              <a:t>Certains employeurs ont des agents détachés dans un corps suite à un concours. Ils sont stagiaires tant qu'ils ne sont pas titularisés. En gestion administrative, ils ont deux dossiers. Dans notre langage nous les appelons les détachements "entrant/sortant".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200"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400" b="1" dirty="0">
                <a:solidFill>
                  <a:srgbClr val="0070C0"/>
                </a:solidFill>
              </a:rPr>
              <a:t>Consignes du bureau 2FCE2A :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200" b="1" dirty="0">
              <a:solidFill>
                <a:srgbClr val="0070C0"/>
              </a:solidFill>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200" dirty="0">
                <a:solidFill>
                  <a:srgbClr val="0070C0"/>
                </a:solidFill>
              </a:rPr>
              <a:t>Ancien corps : REM 30 avec un code fin de situation SR avec une date prévisionnelle = à la date de titularisation dans le nouveau corps. L'agent n'est pas certain d'être titularisé ou l'agent est autorisé de prolonger son stage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fr-FR" altLang="fr-FR" sz="1200" dirty="0">
              <a:solidFill>
                <a:srgbClr val="0070C0"/>
              </a:solidFill>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200" dirty="0">
                <a:solidFill>
                  <a:srgbClr val="0070C0"/>
                </a:solidFill>
              </a:rPr>
              <a:t>Nouveau corps : une nouvelle PEC avec une REM 01 avec un code fin de situation DI (DH pour les EPSCP) et une date prévisionnelle = à la date de titularisation dans le nouveau corps.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fr-FR" altLang="fr-FR" sz="1200" dirty="0">
              <a:solidFill>
                <a:srgbClr val="0070C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dirty="0">
                <a:solidFill>
                  <a:srgbClr val="0070C0"/>
                </a:solidFill>
              </a:rPr>
              <a:t>Le bureau 2FCE-2A précise que dans ce cas on ne change pas la situation statutaire de l’agent et qu’il faut tout gérer sur un seul et même dossier de paie.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200" dirty="0">
              <a:solidFill>
                <a:srgbClr val="0070C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b="1" dirty="0">
                <a:solidFill>
                  <a:srgbClr val="0070C0"/>
                </a:solidFill>
              </a:rPr>
              <a:t>Ce cas correspond exactement à ce qui existe pour un détachement sur emploi fonctionnel.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0070C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t> </a:t>
            </a:r>
          </a:p>
        </p:txBody>
      </p:sp>
    </p:spTree>
    <p:extLst>
      <p:ext uri="{BB962C8B-B14F-4D97-AF65-F5344CB8AC3E}">
        <p14:creationId xmlns:p14="http://schemas.microsoft.com/office/powerpoint/2010/main" val="400050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Quand faire une prise en nouvelle prise en </a:t>
            </a:r>
            <a:br>
              <a:rPr lang="fr-FR" dirty="0">
                <a:latin typeface="Marianne" panose="02000000000000000000" pitchFamily="2" charset="0"/>
              </a:rPr>
            </a:br>
            <a:r>
              <a:rPr lang="fr-FR" dirty="0">
                <a:latin typeface="Marianne" panose="02000000000000000000" pitchFamily="2" charset="0"/>
              </a:rPr>
              <a:t>charge ? [3/3]</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15</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360000" y="1541489"/>
            <a:ext cx="8532481" cy="2708434"/>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fr-FR" altLang="fr-FR" sz="1200" i="1" dirty="0">
              <a:solidFill>
                <a:srgbClr val="002060"/>
              </a:solidFill>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b="1" i="1" u="sng" dirty="0">
                <a:solidFill>
                  <a:srgbClr val="002060"/>
                </a:solidFill>
              </a:rPr>
              <a:t>Titularisation après détachement sur stage :</a:t>
            </a:r>
            <a:endParaRPr lang="fr-FR" altLang="fr-FR" sz="1400" b="1" u="sng" dirty="0">
              <a:solidFill>
                <a:srgbClr val="0070C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dirty="0"/>
              <a:t> </a:t>
            </a:r>
          </a:p>
          <a:p>
            <a:pPr lvl="0" eaLnBrk="0" fontAlgn="base" hangingPunct="0">
              <a:spcBef>
                <a:spcPct val="0"/>
              </a:spcBef>
              <a:spcAft>
                <a:spcPct val="0"/>
              </a:spcAft>
            </a:pPr>
            <a:r>
              <a:rPr lang="fr-FR" altLang="fr-FR" sz="1200" i="1" dirty="0">
                <a:solidFill>
                  <a:srgbClr val="002060"/>
                </a:solidFill>
              </a:rPr>
              <a:t>Dans le cas d'agents stagiaires issus d’autres ministères pour lesquels il y aurait eu une prise en charge financière (situation statutaire A1 et code fin de situation « DI ») : </a:t>
            </a:r>
          </a:p>
          <a:p>
            <a:pPr lvl="0" eaLnBrk="0" fontAlgn="base" hangingPunct="0">
              <a:spcBef>
                <a:spcPct val="0"/>
              </a:spcBef>
              <a:spcAft>
                <a:spcPct val="0"/>
              </a:spcAft>
            </a:pPr>
            <a:r>
              <a:rPr lang="fr-FR" altLang="fr-FR" sz="1200" i="1" dirty="0">
                <a:solidFill>
                  <a:srgbClr val="002060"/>
                </a:solidFill>
              </a:rPr>
              <a:t>Faut t-il effectuer une nouvelle prise en charge (nouveau dossier comptable) à la date de titularisation ou est t-il possible de titulariser sur le même dossier comptable ?</a:t>
            </a:r>
          </a:p>
          <a:p>
            <a:pPr lvl="0" eaLnBrk="0" fontAlgn="base" hangingPunct="0">
              <a:spcBef>
                <a:spcPct val="0"/>
              </a:spcBef>
              <a:spcAft>
                <a:spcPct val="0"/>
              </a:spcAft>
            </a:pPr>
            <a:endParaRPr lang="fr-FR" altLang="fr-FR" sz="1200" u="sng" dirty="0">
              <a:solidFill>
                <a:srgbClr val="00B0F0"/>
              </a:solidFill>
            </a:endParaRPr>
          </a:p>
          <a:p>
            <a:pPr eaLnBrk="0" fontAlgn="base" hangingPunct="0">
              <a:spcBef>
                <a:spcPct val="0"/>
              </a:spcBef>
              <a:spcAft>
                <a:spcPct val="0"/>
              </a:spcAft>
            </a:pPr>
            <a:r>
              <a:rPr lang="fr-FR" altLang="fr-FR" sz="1200" b="1" dirty="0">
                <a:solidFill>
                  <a:srgbClr val="0070C0"/>
                </a:solidFill>
              </a:rPr>
              <a:t>Consignes du bureau 2FCE2A : </a:t>
            </a:r>
          </a:p>
          <a:p>
            <a:pPr eaLnBrk="0" fontAlgn="base" hangingPunct="0">
              <a:spcBef>
                <a:spcPct val="0"/>
              </a:spcBef>
              <a:spcAft>
                <a:spcPct val="0"/>
              </a:spcAft>
            </a:pPr>
            <a:br>
              <a:rPr lang="fr-FR" sz="1200" b="1" i="1" u="sng" dirty="0">
                <a:solidFill>
                  <a:srgbClr val="0070C0"/>
                </a:solidFill>
                <a:ea typeface="Calibri" panose="020F0502020204030204" pitchFamily="34" charset="0"/>
              </a:rPr>
            </a:br>
            <a:r>
              <a:rPr lang="fr-FR" sz="1200" dirty="0">
                <a:solidFill>
                  <a:srgbClr val="0070C0"/>
                </a:solidFill>
              </a:rPr>
              <a:t>Pour les titulaires, vous pouvez le faire sur le même dossier </a:t>
            </a:r>
            <a:r>
              <a:rPr lang="fr-FR" sz="1200" b="1" dirty="0">
                <a:solidFill>
                  <a:srgbClr val="0070C0"/>
                </a:solidFill>
              </a:rPr>
              <a:t>dès lors qu'il n'y a pas de changement d'organisme</a:t>
            </a:r>
            <a:r>
              <a:rPr lang="fr-FR" sz="1200" dirty="0">
                <a:solidFill>
                  <a:srgbClr val="0070C0"/>
                </a:solidFill>
              </a:rPr>
              <a:t>.</a:t>
            </a:r>
          </a:p>
          <a:p>
            <a:pPr eaLnBrk="0" fontAlgn="base" hangingPunct="0">
              <a:spcBef>
                <a:spcPct val="0"/>
              </a:spcBef>
              <a:spcAft>
                <a:spcPct val="0"/>
              </a:spcAft>
            </a:pPr>
            <a:endParaRPr lang="fr-FR" sz="1200" dirty="0">
              <a:solidFill>
                <a:srgbClr val="0070C0"/>
              </a:solidFill>
            </a:endParaRPr>
          </a:p>
          <a:p>
            <a:pPr eaLnBrk="0" fontAlgn="base" hangingPunct="0">
              <a:spcBef>
                <a:spcPct val="0"/>
              </a:spcBef>
              <a:spcAft>
                <a:spcPct val="0"/>
              </a:spcAft>
            </a:pPr>
            <a:r>
              <a:rPr lang="fr-FR" sz="1200" dirty="0">
                <a:solidFill>
                  <a:srgbClr val="0070C0"/>
                </a:solidFill>
              </a:rPr>
              <a:t>En revanche, ce n'est pas possible pour un militaire  (cotisations CNMSS) ou un détaché de la FPT ou de la FPH sur emploi conduisant à pension (cotisations CNRACL) que vous intégrez.</a:t>
            </a:r>
            <a:endParaRPr lang="fr-FR" altLang="fr-FR" sz="1200" dirty="0">
              <a:solidFill>
                <a:srgbClr val="00206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20651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16</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a:t>
            </a:r>
          </a:p>
        </p:txBody>
      </p:sp>
      <p:sp>
        <p:nvSpPr>
          <p:cNvPr id="9" name="Espace réservé du contenu 1"/>
          <p:cNvSpPr txBox="1">
            <a:spLocks/>
          </p:cNvSpPr>
          <p:nvPr/>
        </p:nvSpPr>
        <p:spPr bwMode="gray">
          <a:xfrm>
            <a:off x="516635" y="706350"/>
            <a:ext cx="853248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fr-FR" sz="1400" b="1" dirty="0">
                <a:solidFill>
                  <a:srgbClr val="00B0F0"/>
                </a:solidFill>
              </a:rPr>
              <a:t>Question complémentaire concernant le profil cotisant </a:t>
            </a:r>
          </a:p>
          <a:p>
            <a:pPr marL="0" indent="0">
              <a:spcBef>
                <a:spcPts val="0"/>
              </a:spcBef>
              <a:buNone/>
            </a:pPr>
            <a:r>
              <a:rPr lang="fr-FR" sz="1100" dirty="0">
                <a:solidFill>
                  <a:srgbClr val="002060"/>
                </a:solidFill>
              </a:rPr>
              <a:t>Le questionnement porte plus particulièrement sur le cas où </a:t>
            </a:r>
            <a:r>
              <a:rPr lang="fr-FR" sz="1100" b="1" dirty="0">
                <a:solidFill>
                  <a:srgbClr val="002060"/>
                </a:solidFill>
              </a:rPr>
              <a:t>la PEC sur le nouveau dossier comptable n'a pas été effectuée dès le mois de changement de profil cotisant.</a:t>
            </a:r>
            <a:br>
              <a:rPr lang="fr-FR" sz="1100" dirty="0">
                <a:solidFill>
                  <a:srgbClr val="002060"/>
                </a:solidFill>
              </a:rPr>
            </a:br>
            <a:r>
              <a:rPr lang="fr-FR" sz="1100" dirty="0">
                <a:solidFill>
                  <a:srgbClr val="002060"/>
                </a:solidFill>
              </a:rPr>
              <a:t>En effet, jusqu'à maintenant l’employeur communique les consignes suivantes aux gestionnaires :</a:t>
            </a:r>
            <a:br>
              <a:rPr lang="fr-FR" sz="1100" dirty="0">
                <a:solidFill>
                  <a:srgbClr val="002060"/>
                </a:solidFill>
              </a:rPr>
            </a:br>
            <a:r>
              <a:rPr lang="fr-FR" sz="1050" dirty="0">
                <a:solidFill>
                  <a:srgbClr val="002060"/>
                </a:solidFill>
              </a:rPr>
              <a:t>1 - Clôturer le dossier existant au 1er du mois de paie en vigueur </a:t>
            </a:r>
            <a:br>
              <a:rPr lang="fr-FR" sz="1050" dirty="0">
                <a:solidFill>
                  <a:srgbClr val="002060"/>
                </a:solidFill>
              </a:rPr>
            </a:br>
            <a:r>
              <a:rPr lang="fr-FR" sz="1050" dirty="0">
                <a:solidFill>
                  <a:srgbClr val="002060"/>
                </a:solidFill>
              </a:rPr>
              <a:t>2 - Prendre en charge à la même date sur un nouveau dossier comptable l'agent avec le profil cotisant souhaité</a:t>
            </a:r>
            <a:br>
              <a:rPr lang="fr-FR" sz="1050" dirty="0">
                <a:solidFill>
                  <a:srgbClr val="002060"/>
                </a:solidFill>
              </a:rPr>
            </a:br>
            <a:r>
              <a:rPr lang="fr-FR" sz="1050" dirty="0">
                <a:solidFill>
                  <a:srgbClr val="002060"/>
                </a:solidFill>
              </a:rPr>
              <a:t>3 - Régulariser hors paye la période antérieure sur laquelle le profil cotisant est erroné</a:t>
            </a:r>
            <a:br>
              <a:rPr lang="fr-FR" sz="1100" dirty="0">
                <a:solidFill>
                  <a:srgbClr val="002060"/>
                </a:solidFill>
              </a:rPr>
            </a:br>
            <a:r>
              <a:rPr lang="fr-FR" sz="1100" b="1" dirty="0">
                <a:solidFill>
                  <a:srgbClr val="002060"/>
                </a:solidFill>
              </a:rPr>
              <a:t>=&gt; Ce processus est-il toujours valable et donc compatible avec la DSN ? Dans l'affirmative, comment s'opère la régularisation de la période rétroactive auprès des différents organismes sociaux ? Dans la négative, comment procéder ?</a:t>
            </a:r>
            <a:endParaRPr lang="fr-FR" sz="1100" dirty="0">
              <a:solidFill>
                <a:srgbClr val="002060"/>
              </a:solidFill>
            </a:endParaRPr>
          </a:p>
          <a:p>
            <a:pPr marL="0" indent="0">
              <a:spcBef>
                <a:spcPts val="0"/>
              </a:spcBef>
              <a:buNone/>
            </a:pPr>
            <a:endParaRPr lang="fr-FR" sz="1100" dirty="0">
              <a:solidFill>
                <a:srgbClr val="002060"/>
              </a:solidFill>
            </a:endParaRPr>
          </a:p>
        </p:txBody>
      </p:sp>
      <p:sp>
        <p:nvSpPr>
          <p:cNvPr id="12" name="Rectangle 11"/>
          <p:cNvSpPr/>
          <p:nvPr/>
        </p:nvSpPr>
        <p:spPr>
          <a:xfrm>
            <a:off x="227442" y="2494581"/>
            <a:ext cx="8689116" cy="2192908"/>
          </a:xfrm>
          <a:prstGeom prst="rect">
            <a:avLst/>
          </a:prstGeom>
          <a:solidFill>
            <a:schemeClr val="bg1"/>
          </a:solidFill>
          <a:ln>
            <a:solidFill>
              <a:schemeClr val="accent1"/>
            </a:solidFill>
          </a:ln>
        </p:spPr>
        <p:txBody>
          <a:bodyPr wrap="square">
            <a:spAutoFit/>
          </a:bodyPr>
          <a:lstStyle/>
          <a:p>
            <a:r>
              <a:rPr lang="fr-FR" sz="1050" i="1" dirty="0">
                <a:solidFill>
                  <a:srgbClr val="0070C0"/>
                </a:solidFill>
              </a:rPr>
              <a:t>La règle à retenir est la suivante : </a:t>
            </a:r>
          </a:p>
          <a:p>
            <a:r>
              <a:rPr lang="fr-FR" sz="1050" i="1" dirty="0">
                <a:solidFill>
                  <a:srgbClr val="0070C0"/>
                </a:solidFill>
              </a:rPr>
              <a:t>Sur le changement de profil cotisant les pratiques des ministères ont été abordées lors de l’atelier du 14 juin notamment en cas d’intégration après un détachement. Le bureau 2FCE-2A partageait les pratiques, avec les ministères en particulier avec le MCC sur le fait de changer de profil cotisant à mois courant notamment en cas d’intégration après détachement et a priori cela ne pose pas de difficulté pour le bureau 2FCE-2A.(régularisation hors PSOP le cas échéant). </a:t>
            </a:r>
          </a:p>
          <a:p>
            <a:endParaRPr lang="fr-FR" sz="1050" i="1" dirty="0">
              <a:solidFill>
                <a:srgbClr val="0070C0"/>
              </a:solidFill>
            </a:endParaRPr>
          </a:p>
          <a:p>
            <a:r>
              <a:rPr lang="fr-FR" sz="1050" i="1" dirty="0">
                <a:solidFill>
                  <a:srgbClr val="0070C0"/>
                </a:solidFill>
              </a:rPr>
              <a:t>Le bureau 2FCE-2A s’interrogeait également sur le fait d’adopter la même procédure que pour les titularisations de contractuels handicapés (rem 90 puis rem 01 sur le dossier d’intégration après avoir basculer l’indu du dossier de détachement). Néanmoins rien n’a été validé sur le sujet ou formaliser de manière définitive sur le sujet des profils cotisants notamment suite à intégration d’un agent après détachement.</a:t>
            </a:r>
          </a:p>
          <a:p>
            <a:endParaRPr lang="fr-FR" sz="1050" i="1" dirty="0">
              <a:solidFill>
                <a:srgbClr val="0070C0"/>
              </a:solidFill>
            </a:endParaRPr>
          </a:p>
          <a:p>
            <a:r>
              <a:rPr lang="fr-FR" sz="1050" i="1" dirty="0">
                <a:solidFill>
                  <a:srgbClr val="0070C0"/>
                </a:solidFill>
              </a:rPr>
              <a:t>Pour les détachements sans changement de profil cotisant interne FPE, le bureau 2FCE-2A a rappelé que l’on peut rester sur le même dossier avec une fin de détachement DI/DH et la date de fin prévisionnelle du détachement. </a:t>
            </a:r>
          </a:p>
          <a:p>
            <a:r>
              <a:rPr lang="fr-FR" sz="1050" i="1" dirty="0">
                <a:solidFill>
                  <a:srgbClr val="0070C0"/>
                </a:solidFill>
              </a:rPr>
              <a:t>Une fois le détachement fini rem 01 avec des Z dans la zone principale</a:t>
            </a:r>
          </a:p>
        </p:txBody>
      </p:sp>
    </p:spTree>
    <p:extLst>
      <p:ext uri="{BB962C8B-B14F-4D97-AF65-F5344CB8AC3E}">
        <p14:creationId xmlns:p14="http://schemas.microsoft.com/office/powerpoint/2010/main" val="361084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17</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a:t>
            </a:r>
          </a:p>
        </p:txBody>
      </p:sp>
      <p:sp>
        <p:nvSpPr>
          <p:cNvPr id="14" name="Rectangle 13"/>
          <p:cNvSpPr/>
          <p:nvPr/>
        </p:nvSpPr>
        <p:spPr>
          <a:xfrm>
            <a:off x="359999" y="2057849"/>
            <a:ext cx="8532481" cy="2169825"/>
          </a:xfrm>
          <a:prstGeom prst="rect">
            <a:avLst/>
          </a:prstGeom>
          <a:solidFill>
            <a:schemeClr val="bg1"/>
          </a:solidFill>
          <a:ln>
            <a:solidFill>
              <a:schemeClr val="accent1"/>
            </a:solidFill>
          </a:ln>
        </p:spPr>
        <p:txBody>
          <a:bodyPr wrap="square">
            <a:spAutoFit/>
          </a:bodyPr>
          <a:lstStyle/>
          <a:p>
            <a:r>
              <a:rPr lang="fr-FR" sz="1400" b="1" i="1" dirty="0">
                <a:solidFill>
                  <a:srgbClr val="0070C0"/>
                </a:solidFill>
              </a:rPr>
              <a:t>La règle à retenir est la suivante : </a:t>
            </a:r>
          </a:p>
          <a:p>
            <a:endParaRPr lang="fr-FR" sz="1100" b="1" i="1" dirty="0">
              <a:solidFill>
                <a:srgbClr val="0070C0"/>
              </a:solidFill>
            </a:endParaRPr>
          </a:p>
          <a:p>
            <a:r>
              <a:rPr lang="fr-FR" sz="1100" b="1" i="1" dirty="0">
                <a:solidFill>
                  <a:srgbClr val="0070C0"/>
                </a:solidFill>
              </a:rPr>
              <a:t>Pour les fonctionnaires FPT/FPH ) détaché sur un emploi ne conduisant pas à pension au sein d’un EPSCP ou au sein de l’état (détachement sur contrat, par exemple) : CSTAT D6 CODE SS 72/52 CODE RC 00 </a:t>
            </a:r>
          </a:p>
          <a:p>
            <a:endParaRPr lang="fr-FR" sz="1100" b="1" i="1" dirty="0">
              <a:solidFill>
                <a:srgbClr val="0070C0"/>
              </a:solidFill>
            </a:endParaRPr>
          </a:p>
          <a:p>
            <a:r>
              <a:rPr lang="fr-FR" sz="1100" i="1" dirty="0">
                <a:solidFill>
                  <a:srgbClr val="0070C0"/>
                </a:solidFill>
              </a:rPr>
              <a:t>Accompagné d'un mouvement 22 de code 0098 porteur du traitement de l'intéressé à la date de détachement pour le calcul automatique du RAFP. Ce mouvement est à renotifier quand le traitement dans la carrière d'origine évolue ainsi qu'au 1er janvier de chaque année. </a:t>
            </a:r>
          </a:p>
          <a:p>
            <a:endParaRPr lang="fr-FR" sz="1100" b="1" i="1" dirty="0">
              <a:solidFill>
                <a:srgbClr val="0070C0"/>
              </a:solidFill>
            </a:endParaRPr>
          </a:p>
          <a:p>
            <a:r>
              <a:rPr lang="fr-FR" sz="1100" b="1" i="1" dirty="0">
                <a:solidFill>
                  <a:srgbClr val="0070C0"/>
                </a:solidFill>
              </a:rPr>
              <a:t>Le CSTAT D6 ne déclenche aucune cotisation CNRACL</a:t>
            </a:r>
            <a:r>
              <a:rPr lang="fr-FR" sz="1100" i="1" dirty="0">
                <a:solidFill>
                  <a:srgbClr val="0070C0"/>
                </a:solidFill>
              </a:rPr>
              <a:t>. </a:t>
            </a:r>
            <a:r>
              <a:rPr lang="fr-FR" sz="1100" b="1" i="1" dirty="0">
                <a:solidFill>
                  <a:srgbClr val="0070C0"/>
                </a:solidFill>
              </a:rPr>
              <a:t>Le CSTAT 04 ne doit plus être utilisé pour ce type de détachement </a:t>
            </a:r>
          </a:p>
          <a:p>
            <a:endParaRPr lang="fr-FR" sz="1100" i="1" dirty="0">
              <a:solidFill>
                <a:srgbClr val="0070C0"/>
              </a:solidFill>
            </a:endParaRPr>
          </a:p>
          <a:p>
            <a:r>
              <a:rPr lang="fr-FR" sz="1100" i="1" dirty="0">
                <a:solidFill>
                  <a:srgbClr val="0070C0"/>
                </a:solidFill>
              </a:rPr>
              <a:t>REM 01 CFIFO DH (pour les EPSCP) ou DE (pour l’Etat)  + dernier jour payé en position de détachement.</a:t>
            </a:r>
          </a:p>
        </p:txBody>
      </p:sp>
      <p:sp>
        <p:nvSpPr>
          <p:cNvPr id="8" name="Rectangle 4"/>
          <p:cNvSpPr>
            <a:spLocks noChangeArrowheads="1"/>
          </p:cNvSpPr>
          <p:nvPr/>
        </p:nvSpPr>
        <p:spPr bwMode="auto">
          <a:xfrm>
            <a:off x="360000" y="692689"/>
            <a:ext cx="853248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71450" indent="-171450" eaLnBrk="0" fontAlgn="base" hangingPunct="0">
              <a:spcBef>
                <a:spcPct val="0"/>
              </a:spcBef>
              <a:spcAft>
                <a:spcPct val="0"/>
              </a:spcAft>
              <a:buClr>
                <a:srgbClr val="002060"/>
              </a:buClr>
              <a:buFont typeface="Arial" panose="020B0604020202020204" pitchFamily="34" charset="0"/>
              <a:buChar char="•"/>
            </a:pPr>
            <a:r>
              <a:rPr lang="fr-FR" sz="1400" b="1" dirty="0">
                <a:solidFill>
                  <a:srgbClr val="00B0F0"/>
                </a:solidFill>
                <a:ea typeface="ＭＳ Ｐゴシック" pitchFamily="34" charset="-128"/>
                <a:cs typeface="Calibri" pitchFamily="34" charset="0"/>
              </a:rPr>
              <a:t>Code CSTAT et annexe 10 version de juillet 2022</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355C"/>
                </a:solidFill>
                <a:ea typeface="ＭＳ Ｐゴシック" pitchFamily="34" charset="-128"/>
                <a:cs typeface="Calibri" pitchFamily="34" charset="0"/>
              </a:rPr>
              <a:t>Dans cette annexe 10, le libellé du </a:t>
            </a:r>
            <a:r>
              <a:rPr lang="fr-FR" altLang="fr-FR" sz="1100" b="1" dirty="0">
                <a:solidFill>
                  <a:srgbClr val="00355C"/>
                </a:solidFill>
                <a:ea typeface="ＭＳ Ｐゴシック" pitchFamily="34" charset="-128"/>
                <a:cs typeface="Calibri" pitchFamily="34" charset="0"/>
              </a:rPr>
              <a:t>CSTAT D6 </a:t>
            </a:r>
            <a:r>
              <a:rPr lang="fr-FR" altLang="fr-FR" sz="1100" dirty="0">
                <a:solidFill>
                  <a:srgbClr val="00355C"/>
                </a:solidFill>
                <a:ea typeface="ＭＳ Ｐゴシック" pitchFamily="34" charset="-128"/>
                <a:cs typeface="Calibri" pitchFamily="34" charset="0"/>
              </a:rPr>
              <a:t>a été modifié : « Détachement au sein de l’état, d’un établissement public ou d’un groupement d’intérêt public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355C"/>
                </a:solidFill>
                <a:ea typeface="ＭＳ Ｐゴシック" pitchFamily="34" charset="-128"/>
                <a:cs typeface="Calibri" pitchFamily="34" charset="0"/>
              </a:rPr>
              <a:t>Dans l’ancienne version, le libellé indiquait « détachement sur emploi ne conduisant pas à pension en GIP ou en EPIC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355C"/>
                </a:solidFill>
                <a:ea typeface="ＭＳ Ｐゴシック" pitchFamily="34" charset="-128"/>
                <a:cs typeface="Calibri" pitchFamily="34" charset="0"/>
              </a:rPr>
              <a:t>=&gt; Le code CSTAT D6 peut-il être utilisé pour un fonctionnaire relevant de la CNRAL (FPT ou FPH) détaché sur un emploi ne conduisant pas à pension au sein d’un EPSCP ou au sein de l’état ?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355C"/>
                </a:solidFill>
                <a:ea typeface="ＭＳ Ｐゴシック" pitchFamily="34" charset="-128"/>
                <a:cs typeface="Calibri" pitchFamily="34" charset="0"/>
              </a:rPr>
              <a:t>A ce jour, nous utilisions le CSTAT 04 et les cotisations CNRACL étaient versées HORS PSOP.</a:t>
            </a:r>
          </a:p>
        </p:txBody>
      </p:sp>
      <p:graphicFrame>
        <p:nvGraphicFramePr>
          <p:cNvPr id="5" name="Objet 4">
            <a:extLst>
              <a:ext uri="{FF2B5EF4-FFF2-40B4-BE49-F238E27FC236}">
                <a16:creationId xmlns:a16="http://schemas.microsoft.com/office/drawing/2014/main" id="{41FF685E-945A-460D-BE63-C308D82C347F}"/>
              </a:ext>
            </a:extLst>
          </p:cNvPr>
          <p:cNvGraphicFramePr>
            <a:graphicFrameLocks noChangeAspect="1"/>
          </p:cNvGraphicFramePr>
          <p:nvPr>
            <p:extLst>
              <p:ext uri="{D42A27DB-BD31-4B8C-83A1-F6EECF244321}">
                <p14:modId xmlns:p14="http://schemas.microsoft.com/office/powerpoint/2010/main" val="3623351665"/>
              </p:ext>
            </p:extLst>
          </p:nvPr>
        </p:nvGraphicFramePr>
        <p:xfrm>
          <a:off x="3402000" y="4290087"/>
          <a:ext cx="1170000" cy="853413"/>
        </p:xfrm>
        <a:graphic>
          <a:graphicData uri="http://schemas.openxmlformats.org/presentationml/2006/ole">
            <mc:AlternateContent xmlns:mc="http://schemas.openxmlformats.org/markup-compatibility/2006">
              <mc:Choice xmlns:v="urn:schemas-microsoft-com:vml" Requires="v">
                <p:oleObj spid="_x0000_s1039" name="Document" showAsIcon="1" r:id="rId4" imgW="914400" imgH="806400" progId="Word.Document.12">
                  <p:embed/>
                </p:oleObj>
              </mc:Choice>
              <mc:Fallback>
                <p:oleObj name="Document" showAsIcon="1" r:id="rId4" imgW="914400" imgH="806400" progId="Word.Document.12">
                  <p:embed/>
                  <p:pic>
                    <p:nvPicPr>
                      <p:cNvPr id="0" name=""/>
                      <p:cNvPicPr/>
                      <p:nvPr/>
                    </p:nvPicPr>
                    <p:blipFill>
                      <a:blip r:embed="rId5"/>
                      <a:stretch>
                        <a:fillRect/>
                      </a:stretch>
                    </p:blipFill>
                    <p:spPr>
                      <a:xfrm>
                        <a:off x="3402000" y="4290087"/>
                        <a:ext cx="1170000" cy="853413"/>
                      </a:xfrm>
                      <a:prstGeom prst="rect">
                        <a:avLst/>
                      </a:prstGeom>
                    </p:spPr>
                  </p:pic>
                </p:oleObj>
              </mc:Fallback>
            </mc:AlternateContent>
          </a:graphicData>
        </a:graphic>
      </p:graphicFrame>
    </p:spTree>
    <p:extLst>
      <p:ext uri="{BB962C8B-B14F-4D97-AF65-F5344CB8AC3E}">
        <p14:creationId xmlns:p14="http://schemas.microsoft.com/office/powerpoint/2010/main" val="1188453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18</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559246" y="1011846"/>
            <a:ext cx="8244449"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fr-FR" altLang="fr-FR" sz="1200" dirty="0">
                <a:solidFill>
                  <a:srgbClr val="002060"/>
                </a:solidFill>
              </a:rPr>
              <a:t>Le congé de rémunération pour raison familiale impacte la rémunération en arrêtant le traitement. Pour rappel ce nouveau code absence remplace la position NAC66 « CNR pour raison de famille ».</a:t>
            </a:r>
          </a:p>
          <a:p>
            <a:pPr lvl="0" eaLnBrk="0" fontAlgn="base" hangingPunct="0">
              <a:spcBef>
                <a:spcPct val="0"/>
              </a:spcBef>
              <a:spcAft>
                <a:spcPct val="0"/>
              </a:spcAft>
            </a:pPr>
            <a:endParaRPr lang="fr-FR" altLang="fr-FR" sz="1200" dirty="0">
              <a:solidFill>
                <a:srgbClr val="002060"/>
              </a:solidFill>
            </a:endParaRPr>
          </a:p>
          <a:p>
            <a:pPr eaLnBrk="0" fontAlgn="base" hangingPunct="0">
              <a:spcBef>
                <a:spcPct val="0"/>
              </a:spcBef>
              <a:spcAft>
                <a:spcPct val="0"/>
              </a:spcAft>
            </a:pPr>
            <a:r>
              <a:rPr lang="fr-FR" altLang="fr-FR" sz="1200" b="1" dirty="0">
                <a:solidFill>
                  <a:srgbClr val="002060"/>
                </a:solidFill>
              </a:rPr>
              <a:t>En pré liquidation, la codification attendue est la suivante : </a:t>
            </a:r>
          </a:p>
          <a:p>
            <a:pPr eaLnBrk="0" fontAlgn="base" hangingPunct="0">
              <a:spcBef>
                <a:spcPct val="0"/>
              </a:spcBef>
              <a:spcAft>
                <a:spcPct val="0"/>
              </a:spcAft>
            </a:pPr>
            <a:endParaRPr lang="fr-FR" altLang="fr-FR" sz="1200" b="1" dirty="0">
              <a:solidFill>
                <a:srgbClr val="002060"/>
              </a:solidFill>
            </a:endParaRPr>
          </a:p>
          <a:p>
            <a:pPr eaLnBrk="0" fontAlgn="base" hangingPunct="0">
              <a:spcBef>
                <a:spcPct val="0"/>
              </a:spcBef>
              <a:spcAft>
                <a:spcPct val="0"/>
              </a:spcAft>
            </a:pPr>
            <a:r>
              <a:rPr lang="fr-FR" altLang="fr-FR" sz="1200" dirty="0">
                <a:solidFill>
                  <a:srgbClr val="002060"/>
                </a:solidFill>
              </a:rPr>
              <a:t>Le CISIRH confirme deux cas de figure :</a:t>
            </a:r>
          </a:p>
          <a:p>
            <a:pPr eaLnBrk="0" fontAlgn="base" hangingPunct="0">
              <a:spcBef>
                <a:spcPct val="0"/>
              </a:spcBef>
              <a:spcAft>
                <a:spcPct val="0"/>
              </a:spcAft>
            </a:pPr>
            <a:endParaRPr lang="fr-FR" altLang="fr-FR" sz="1200" dirty="0">
              <a:solidFill>
                <a:srgbClr val="002060"/>
              </a:solidFill>
            </a:endParaRPr>
          </a:p>
          <a:p>
            <a:pPr marL="171450" indent="-171450" eaLnBrk="0" fontAlgn="base" hangingPunct="0">
              <a:spcBef>
                <a:spcPct val="0"/>
              </a:spcBef>
              <a:spcAft>
                <a:spcPct val="0"/>
              </a:spcAft>
              <a:buFont typeface="Arial" panose="020B0604020202020204" pitchFamily="34" charset="0"/>
              <a:buChar char="•"/>
            </a:pPr>
            <a:r>
              <a:rPr lang="fr-FR" altLang="fr-FR" sz="1200" dirty="0">
                <a:solidFill>
                  <a:srgbClr val="002060"/>
                </a:solidFill>
              </a:rPr>
              <a:t>REM 30 + motif de fin de situation SE (la REM 99 étant rejeté par certains SLR)</a:t>
            </a:r>
          </a:p>
          <a:p>
            <a:pPr marL="171450" indent="-171450" eaLnBrk="0" fontAlgn="base" hangingPunct="0">
              <a:spcBef>
                <a:spcPct val="0"/>
              </a:spcBef>
              <a:spcAft>
                <a:spcPct val="0"/>
              </a:spcAft>
              <a:buFont typeface="Arial" panose="020B0604020202020204" pitchFamily="34" charset="0"/>
              <a:buChar char="•"/>
            </a:pPr>
            <a:endParaRPr lang="fr-FR" altLang="fr-FR" sz="1200" dirty="0">
              <a:solidFill>
                <a:srgbClr val="002060"/>
              </a:solidFill>
            </a:endParaRPr>
          </a:p>
          <a:p>
            <a:pPr marL="171450" indent="-171450" eaLnBrk="0" fontAlgn="base" hangingPunct="0">
              <a:spcBef>
                <a:spcPct val="0"/>
              </a:spcBef>
              <a:spcAft>
                <a:spcPct val="0"/>
              </a:spcAft>
              <a:buFont typeface="Arial" panose="020B0604020202020204" pitchFamily="34" charset="0"/>
              <a:buChar char="•"/>
            </a:pPr>
            <a:r>
              <a:rPr lang="fr-FR" altLang="fr-FR" sz="1200" dirty="0">
                <a:solidFill>
                  <a:srgbClr val="002060"/>
                </a:solidFill>
              </a:rPr>
              <a:t>REM 30 (sans motif SE) si le cas est complètement rétroactif puis REM 01</a:t>
            </a:r>
          </a:p>
          <a:p>
            <a:pPr marL="171450" indent="-171450" eaLnBrk="0" fontAlgn="base" hangingPunct="0">
              <a:spcBef>
                <a:spcPct val="0"/>
              </a:spcBef>
              <a:spcAft>
                <a:spcPct val="0"/>
              </a:spcAft>
              <a:buFont typeface="Arial" panose="020B0604020202020204" pitchFamily="34" charset="0"/>
              <a:buChar char="•"/>
            </a:pPr>
            <a:endParaRPr lang="fr-FR" altLang="fr-FR" sz="1200" dirty="0">
              <a:solidFill>
                <a:srgbClr val="002060"/>
              </a:solidFill>
            </a:endParaRPr>
          </a:p>
          <a:p>
            <a:pPr marL="171450" indent="-171450" eaLnBrk="0" fontAlgn="base" hangingPunct="0">
              <a:spcBef>
                <a:spcPct val="0"/>
              </a:spcBef>
              <a:spcAft>
                <a:spcPct val="0"/>
              </a:spcAft>
              <a:buFont typeface="Arial" panose="020B0604020202020204" pitchFamily="34" charset="0"/>
              <a:buChar char="•"/>
            </a:pPr>
            <a:endParaRPr lang="fr-FR" altLang="fr-FR" sz="1200" dirty="0">
              <a:solidFill>
                <a:srgbClr val="002060"/>
              </a:solidFill>
            </a:endParaRPr>
          </a:p>
          <a:p>
            <a:pPr eaLnBrk="0" fontAlgn="base" hangingPunct="0">
              <a:spcBef>
                <a:spcPct val="0"/>
              </a:spcBef>
              <a:spcAft>
                <a:spcPct val="0"/>
              </a:spcAft>
            </a:pPr>
            <a:r>
              <a:rPr lang="fr-FR" altLang="fr-FR" sz="1200" dirty="0">
                <a:solidFill>
                  <a:srgbClr val="002060"/>
                </a:solidFill>
              </a:rPr>
              <a:t>Le bureau 2FCE-2A rappelle que l’utilisation du REM 30 + motif de fin de situation SE est la codification d’échappement.</a:t>
            </a:r>
          </a:p>
          <a:p>
            <a:pPr marL="171450" indent="-171450" eaLnBrk="0" fontAlgn="base" hangingPunct="0">
              <a:spcBef>
                <a:spcPct val="0"/>
              </a:spcBef>
              <a:spcAft>
                <a:spcPct val="0"/>
              </a:spcAft>
              <a:buFont typeface="Arial" panose="020B0604020202020204" pitchFamily="34" charset="0"/>
              <a:buChar char="•"/>
            </a:pPr>
            <a:endParaRPr lang="fr-FR" altLang="fr-FR" sz="1200" dirty="0">
              <a:solidFill>
                <a:srgbClr val="002060"/>
              </a:solidFill>
            </a:endParaRPr>
          </a:p>
          <a:p>
            <a:pPr marL="171450" indent="-171450" eaLnBrk="0" fontAlgn="base" hangingPunct="0">
              <a:spcBef>
                <a:spcPct val="0"/>
              </a:spcBef>
              <a:spcAft>
                <a:spcPct val="0"/>
              </a:spcAft>
              <a:buFont typeface="Arial" panose="020B0604020202020204" pitchFamily="34" charset="0"/>
              <a:buChar char="•"/>
            </a:pPr>
            <a:endParaRPr lang="fr-FR" altLang="fr-FR" sz="1200" dirty="0">
              <a:solidFill>
                <a:srgbClr val="002060"/>
              </a:solidFill>
            </a:endParaRPr>
          </a:p>
          <a:p>
            <a:pPr marL="171450" indent="-171450" eaLnBrk="0" fontAlgn="base" hangingPunct="0">
              <a:spcBef>
                <a:spcPct val="0"/>
              </a:spcBef>
              <a:spcAft>
                <a:spcPct val="0"/>
              </a:spcAft>
              <a:buFont typeface="Arial" panose="020B0604020202020204" pitchFamily="34" charset="0"/>
              <a:buChar char="•"/>
            </a:pPr>
            <a:endParaRPr lang="fr-FR" altLang="fr-FR" sz="1200" dirty="0"/>
          </a:p>
        </p:txBody>
      </p:sp>
      <p:sp>
        <p:nvSpPr>
          <p:cNvPr id="10" name="Titre 6"/>
          <p:cNvSpPr txBox="1">
            <a:spLocks/>
          </p:cNvSpPr>
          <p:nvPr/>
        </p:nvSpPr>
        <p:spPr bwMode="gray">
          <a:xfrm>
            <a:off x="1259632" y="360000"/>
            <a:ext cx="8424000"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Nouvelle absence CG105 / Congé pour raison familiale</a:t>
            </a:r>
          </a:p>
        </p:txBody>
      </p:sp>
    </p:spTree>
    <p:extLst>
      <p:ext uri="{BB962C8B-B14F-4D97-AF65-F5344CB8AC3E}">
        <p14:creationId xmlns:p14="http://schemas.microsoft.com/office/powerpoint/2010/main" val="283178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19</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360000" y="1131682"/>
            <a:ext cx="8244449"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fr-FR" altLang="fr-FR" sz="1100" dirty="0">
                <a:solidFill>
                  <a:srgbClr val="002060"/>
                </a:solidFill>
              </a:rPr>
              <a:t>L’alimentation des heures supplémentaires ponctuelles est réalisée :</a:t>
            </a:r>
          </a:p>
          <a:p>
            <a:pPr lvl="0" eaLnBrk="0" fontAlgn="base" hangingPunct="0">
              <a:spcBef>
                <a:spcPct val="0"/>
              </a:spcBef>
              <a:spcAft>
                <a:spcPct val="0"/>
              </a:spcAft>
            </a:pPr>
            <a:endParaRPr lang="fr-FR" altLang="fr-FR" sz="1100" dirty="0">
              <a:solidFill>
                <a:srgbClr val="002060"/>
              </a:solidFill>
            </a:endParaRPr>
          </a:p>
          <a:p>
            <a:pPr marL="171450" lvl="0" indent="-171450" eaLnBrk="0" fontAlgn="base" hangingPunct="0">
              <a:spcBef>
                <a:spcPct val="0"/>
              </a:spcBef>
              <a:spcAft>
                <a:spcPct val="0"/>
              </a:spcAft>
              <a:buFontTx/>
              <a:buChar char="-"/>
            </a:pPr>
            <a:r>
              <a:rPr lang="fr-FR" altLang="fr-FR" sz="1100" dirty="0">
                <a:solidFill>
                  <a:srgbClr val="002060"/>
                </a:solidFill>
              </a:rPr>
              <a:t>Mouvement 22</a:t>
            </a:r>
          </a:p>
          <a:p>
            <a:pPr marL="171450" lvl="0" indent="-171450" eaLnBrk="0" fontAlgn="base" hangingPunct="0">
              <a:spcBef>
                <a:spcPct val="0"/>
              </a:spcBef>
              <a:spcAft>
                <a:spcPct val="0"/>
              </a:spcAft>
              <a:buFontTx/>
              <a:buChar char="-"/>
            </a:pPr>
            <a:r>
              <a:rPr lang="fr-FR" altLang="fr-FR" sz="1100" dirty="0">
                <a:solidFill>
                  <a:srgbClr val="002060"/>
                </a:solidFill>
              </a:rPr>
              <a:t>Mouvement 20,21 ou 25</a:t>
            </a:r>
          </a:p>
          <a:p>
            <a:pPr marL="171450" lvl="0" indent="-171450" eaLnBrk="0" fontAlgn="base" hangingPunct="0">
              <a:spcBef>
                <a:spcPct val="0"/>
              </a:spcBef>
              <a:spcAft>
                <a:spcPct val="0"/>
              </a:spcAft>
              <a:buFontTx/>
              <a:buChar char="-"/>
            </a:pPr>
            <a:endParaRPr lang="fr-FR" altLang="fr-FR" sz="1100" dirty="0">
              <a:solidFill>
                <a:srgbClr val="002060"/>
              </a:solidFill>
            </a:endParaRPr>
          </a:p>
          <a:p>
            <a:pPr eaLnBrk="0" fontAlgn="base" hangingPunct="0">
              <a:spcBef>
                <a:spcPct val="0"/>
              </a:spcBef>
              <a:spcAft>
                <a:spcPct val="0"/>
              </a:spcAft>
            </a:pPr>
            <a:r>
              <a:rPr lang="fr-FR" altLang="fr-FR" sz="1100" dirty="0">
                <a:solidFill>
                  <a:srgbClr val="002060"/>
                </a:solidFill>
              </a:rPr>
              <a:t>Concernant les mouvements 21, 22 et 25, le nombre d’HS est récupéré directement dans les fichiers PAYSAGE</a:t>
            </a:r>
          </a:p>
          <a:p>
            <a:pPr marL="171450" indent="-171450" eaLnBrk="0" fontAlgn="base" hangingPunct="0">
              <a:spcBef>
                <a:spcPct val="0"/>
              </a:spcBef>
              <a:spcAft>
                <a:spcPct val="0"/>
              </a:spcAft>
              <a:buFontTx/>
              <a:buChar char="-"/>
            </a:pPr>
            <a:r>
              <a:rPr lang="fr-FR" altLang="fr-FR" sz="1200" b="1" dirty="0">
                <a:solidFill>
                  <a:srgbClr val="002060"/>
                </a:solidFill>
              </a:rPr>
              <a:t>Dans le cas d’une alimentation par mouvement 20 le nombre d’heures supplémentaire est saisi directement par l’employeur</a:t>
            </a:r>
            <a:r>
              <a:rPr lang="fr-FR" altLang="fr-FR" sz="1100" dirty="0">
                <a:solidFill>
                  <a:srgbClr val="002060"/>
                </a:solidFill>
              </a:rPr>
              <a:t>. Une question a été posée par le MINARM concernant la saisie du libellé </a:t>
            </a:r>
            <a:r>
              <a:rPr lang="fr-FR" sz="1100" dirty="0">
                <a:solidFill>
                  <a:srgbClr val="002060"/>
                </a:solidFill>
              </a:rPr>
              <a:t>pour les agents des services de santé : </a:t>
            </a:r>
          </a:p>
          <a:p>
            <a:pPr marL="171450" indent="-171450" eaLnBrk="0" fontAlgn="base" hangingPunct="0">
              <a:spcBef>
                <a:spcPct val="0"/>
              </a:spcBef>
              <a:spcAft>
                <a:spcPct val="0"/>
              </a:spcAft>
              <a:buFontTx/>
              <a:buChar char="-"/>
            </a:pPr>
            <a:r>
              <a:rPr lang="fr-FR" altLang="fr-FR" sz="1100" dirty="0">
                <a:solidFill>
                  <a:srgbClr val="002060"/>
                </a:solidFill>
              </a:rPr>
              <a:t>Le bureau 2FCE2A </a:t>
            </a:r>
            <a:r>
              <a:rPr lang="fr-FR" sz="1100" dirty="0">
                <a:solidFill>
                  <a:srgbClr val="002060"/>
                </a:solidFill>
              </a:rPr>
              <a:t> a attribué les codes demandés par le MINARM après confirmation des taux de majoration pour les IHTS des personnels du service de santé des armées régies par le décret n° 2002-598 du 25 avril 2002 modifié :</a:t>
            </a:r>
            <a:br>
              <a:rPr lang="fr-FR" sz="1100" dirty="0">
                <a:solidFill>
                  <a:srgbClr val="002060"/>
                </a:solidFill>
              </a:rPr>
            </a:br>
            <a:r>
              <a:rPr lang="fr-FR" sz="1100" dirty="0">
                <a:solidFill>
                  <a:srgbClr val="002060"/>
                </a:solidFill>
              </a:rPr>
              <a:t>     202424 pour les IHTS majorées de 26%</a:t>
            </a:r>
            <a:br>
              <a:rPr lang="fr-FR" sz="1100" dirty="0">
                <a:solidFill>
                  <a:srgbClr val="002060"/>
                </a:solidFill>
              </a:rPr>
            </a:br>
            <a:r>
              <a:rPr lang="fr-FR" sz="1100" dirty="0">
                <a:solidFill>
                  <a:srgbClr val="002060"/>
                </a:solidFill>
              </a:rPr>
              <a:t>     202425 pour les IHTS majorées de 84%</a:t>
            </a:r>
            <a:br>
              <a:rPr lang="fr-FR" sz="1100" dirty="0">
                <a:solidFill>
                  <a:srgbClr val="002060"/>
                </a:solidFill>
              </a:rPr>
            </a:br>
            <a:r>
              <a:rPr lang="fr-FR" sz="1100" dirty="0">
                <a:solidFill>
                  <a:srgbClr val="002060"/>
                </a:solidFill>
              </a:rPr>
              <a:t>     202426 pour les IHTS majorées de 152%</a:t>
            </a:r>
          </a:p>
          <a:p>
            <a:pPr eaLnBrk="0" fontAlgn="base" hangingPunct="0">
              <a:spcBef>
                <a:spcPct val="0"/>
              </a:spcBef>
              <a:spcAft>
                <a:spcPct val="0"/>
              </a:spcAft>
            </a:pPr>
            <a:br>
              <a:rPr lang="fr-FR" sz="1100" dirty="0">
                <a:solidFill>
                  <a:srgbClr val="002060"/>
                </a:solidFill>
              </a:rPr>
            </a:br>
            <a:r>
              <a:rPr lang="fr-FR" sz="1100" dirty="0">
                <a:solidFill>
                  <a:srgbClr val="002060"/>
                </a:solidFill>
              </a:rPr>
              <a:t>La consigne de notification a été la suivante :</a:t>
            </a:r>
            <a:br>
              <a:rPr lang="fr-FR" sz="1100" dirty="0">
                <a:solidFill>
                  <a:srgbClr val="002060"/>
                </a:solidFill>
              </a:rPr>
            </a:br>
            <a:r>
              <a:rPr lang="fr-FR" sz="1100" i="1" dirty="0">
                <a:solidFill>
                  <a:srgbClr val="002060"/>
                </a:solidFill>
              </a:rPr>
              <a:t>Mouvement 20  de mode de calcul A </a:t>
            </a:r>
            <a:r>
              <a:rPr lang="fr-FR" sz="1100" i="1" dirty="0" err="1">
                <a:solidFill>
                  <a:srgbClr val="002060"/>
                </a:solidFill>
              </a:rPr>
              <a:t>précalculé</a:t>
            </a:r>
            <a:r>
              <a:rPr lang="fr-FR" sz="1100" i="1" dirty="0">
                <a:solidFill>
                  <a:srgbClr val="002060"/>
                </a:solidFill>
              </a:rPr>
              <a:t> avec un libellé complémentaire normalisé dont le format doit être strictement respecté car exploité par le concentrateur traducteur DSN pour récupérer le nombre d'heures supplémentaires :</a:t>
            </a:r>
            <a:endParaRPr lang="fr-FR" sz="1100" dirty="0">
              <a:solidFill>
                <a:srgbClr val="002060"/>
              </a:solidFill>
            </a:endParaRPr>
          </a:p>
          <a:p>
            <a:r>
              <a:rPr lang="fr-FR" sz="1100" i="1" dirty="0">
                <a:solidFill>
                  <a:srgbClr val="002060"/>
                </a:solidFill>
              </a:rPr>
              <a:t>« MM/AAAA.99,99 ou MM/AAAA..99,99 » sinon la déclaration de ces heures supplémentaires en rubrique 017 du bloc 51 n'est pas réalisée avec un message d’alerte dans le CT DSN. Le point représente un espace et 99,99 le nombre d'heures en centièmes.</a:t>
            </a:r>
            <a:br>
              <a:rPr lang="fr-FR" sz="1100" i="1" dirty="0">
                <a:solidFill>
                  <a:srgbClr val="002060"/>
                </a:solidFill>
              </a:rPr>
            </a:br>
            <a:endParaRPr lang="fr-FR" altLang="fr-FR" sz="1100" dirty="0">
              <a:solidFill>
                <a:srgbClr val="002060"/>
              </a:solidFill>
            </a:endParaRPr>
          </a:p>
        </p:txBody>
      </p:sp>
      <p:sp>
        <p:nvSpPr>
          <p:cNvPr id="10" name="Titre 6"/>
          <p:cNvSpPr txBox="1">
            <a:spLocks/>
          </p:cNvSpPr>
          <p:nvPr/>
        </p:nvSpPr>
        <p:spPr bwMode="gray">
          <a:xfrm>
            <a:off x="1475656" y="191162"/>
            <a:ext cx="766834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Heures supplémentaires &amp; consignes d’alimentation du libellé en mouvement 20</a:t>
            </a:r>
          </a:p>
        </p:txBody>
      </p:sp>
    </p:spTree>
    <p:extLst>
      <p:ext uri="{BB962C8B-B14F-4D97-AF65-F5344CB8AC3E}">
        <p14:creationId xmlns:p14="http://schemas.microsoft.com/office/powerpoint/2010/main" val="390266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à coins arrondis 13"/>
          <p:cNvSpPr/>
          <p:nvPr/>
        </p:nvSpPr>
        <p:spPr>
          <a:xfrm>
            <a:off x="360000" y="717962"/>
            <a:ext cx="8448064" cy="186721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itre 6"/>
          <p:cNvSpPr>
            <a:spLocks noGrp="1"/>
          </p:cNvSpPr>
          <p:nvPr>
            <p:ph type="title"/>
          </p:nvPr>
        </p:nvSpPr>
        <p:spPr>
          <a:xfrm>
            <a:off x="1619672" y="118927"/>
            <a:ext cx="8424000" cy="720000"/>
          </a:xfrm>
        </p:spPr>
        <p:txBody>
          <a:bodyPr/>
          <a:lstStyle/>
          <a:p>
            <a:r>
              <a:rPr lang="fr-FR" dirty="0">
                <a:latin typeface="Marianne" panose="02000000000000000000" pitchFamily="2" charset="0"/>
              </a:rPr>
              <a:t>Les profils cotisants recherche [1/5]</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a:t>
            </a:fld>
            <a:endParaRPr lang="fr-FR" dirty="0">
              <a:latin typeface="Marianne" panose="02000000000000000000" pitchFamily="2" charset="0"/>
            </a:endParaRPr>
          </a:p>
        </p:txBody>
      </p:sp>
      <p:sp>
        <p:nvSpPr>
          <p:cNvPr id="13" name="Espace réservé du contenu 1"/>
          <p:cNvSpPr txBox="1">
            <a:spLocks/>
          </p:cNvSpPr>
          <p:nvPr/>
        </p:nvSpPr>
        <p:spPr>
          <a:xfrm>
            <a:off x="360000" y="777316"/>
            <a:ext cx="8424000" cy="20940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100" dirty="0">
                <a:solidFill>
                  <a:srgbClr val="002060"/>
                </a:solidFill>
              </a:rPr>
              <a:t>La loi n° 2020-1674 du 24 décembre 2020 de programmation de la recherche pour les années 2021 à 2030 et portant diverses dispositions relatives à la </a:t>
            </a:r>
            <a:r>
              <a:rPr lang="fr-FR" sz="1050" dirty="0">
                <a:solidFill>
                  <a:srgbClr val="002060"/>
                </a:solidFill>
              </a:rPr>
              <a:t>recherche</a:t>
            </a:r>
            <a:r>
              <a:rPr lang="fr-FR" sz="1100" dirty="0">
                <a:solidFill>
                  <a:srgbClr val="002060"/>
                </a:solidFill>
              </a:rPr>
              <a:t> et à l’enseignement supérieur (JO du 26 décembre 2020) crée de nouvelles voies de recrutement de jeunes scientifiques. Selon un dispositif en deux temps : </a:t>
            </a:r>
            <a:endParaRPr lang="fr-FR" sz="1050" dirty="0">
              <a:solidFill>
                <a:srgbClr val="002060"/>
              </a:solidFill>
            </a:endParaRPr>
          </a:p>
          <a:p>
            <a:pPr marL="457200" lvl="1" indent="0" algn="just">
              <a:buNone/>
            </a:pPr>
            <a:r>
              <a:rPr lang="fr-FR" sz="1000" dirty="0">
                <a:solidFill>
                  <a:srgbClr val="002060"/>
                </a:solidFill>
              </a:rPr>
              <a:t>d’abord un </a:t>
            </a:r>
            <a:r>
              <a:rPr lang="fr-FR" sz="1000" b="1" i="1" dirty="0">
                <a:solidFill>
                  <a:srgbClr val="002060"/>
                </a:solidFill>
              </a:rPr>
              <a:t>recrutement en contrat de droit public à durée déterminée </a:t>
            </a:r>
            <a:r>
              <a:rPr lang="fr-FR" sz="1000" dirty="0">
                <a:solidFill>
                  <a:srgbClr val="002060"/>
                </a:solidFill>
              </a:rPr>
              <a:t>l’issue d’une procédure de sélection d’une durée maximale de 6 ans puis, si la personne donne toute satisfaction sur le plan scientifique, une titularisation dans un corps statutaire de professeur ou de directeur de recherche ;</a:t>
            </a:r>
          </a:p>
          <a:p>
            <a:pPr marL="457200" lvl="1" indent="0" algn="just">
              <a:buNone/>
            </a:pPr>
            <a:r>
              <a:rPr lang="fr-FR" sz="1000" dirty="0">
                <a:solidFill>
                  <a:srgbClr val="002060"/>
                </a:solidFill>
              </a:rPr>
              <a:t>un </a:t>
            </a:r>
            <a:r>
              <a:rPr lang="fr-FR" sz="1000" b="1" i="1" dirty="0">
                <a:solidFill>
                  <a:srgbClr val="002060"/>
                </a:solidFill>
              </a:rPr>
              <a:t>contrat </a:t>
            </a:r>
            <a:r>
              <a:rPr lang="fr-FR" sz="1000" b="1" i="1" dirty="0" err="1">
                <a:solidFill>
                  <a:srgbClr val="002060"/>
                </a:solidFill>
              </a:rPr>
              <a:t>post-doctoral</a:t>
            </a:r>
            <a:r>
              <a:rPr lang="fr-FR" sz="1000" b="1" i="1" dirty="0">
                <a:solidFill>
                  <a:srgbClr val="002060"/>
                </a:solidFill>
              </a:rPr>
              <a:t> de droit public à durée déterminée </a:t>
            </a:r>
            <a:r>
              <a:rPr lang="fr-FR" sz="1000" dirty="0">
                <a:solidFill>
                  <a:srgbClr val="002060"/>
                </a:solidFill>
              </a:rPr>
              <a:t>afin de faciliter la transition professionnelle du chercheur titulaire d’un doctoral vers des postes permanents en recherche publique ou privée ;</a:t>
            </a:r>
          </a:p>
          <a:p>
            <a:pPr marL="457200" lvl="1" indent="0" algn="just">
              <a:buNone/>
            </a:pPr>
            <a:r>
              <a:rPr lang="fr-FR" sz="1000" dirty="0">
                <a:solidFill>
                  <a:srgbClr val="002060"/>
                </a:solidFill>
              </a:rPr>
              <a:t>un </a:t>
            </a:r>
            <a:r>
              <a:rPr lang="fr-FR" sz="1000" b="1" i="1" dirty="0">
                <a:solidFill>
                  <a:srgbClr val="002060"/>
                </a:solidFill>
              </a:rPr>
              <a:t>contrat de mission scientifique de droit public à durée indéterminée </a:t>
            </a:r>
            <a:r>
              <a:rPr lang="fr-FR" sz="1000" dirty="0">
                <a:solidFill>
                  <a:srgbClr val="002060"/>
                </a:solidFill>
              </a:rPr>
              <a:t>qui permettra d’allonger les contrats actuels, souvent très courts, pour les faire coïncider avec la durée des projets pour lesquels ils sont recrutés et qui ont vocation à s’inscrire dans le temps parfois long de la recherche.</a:t>
            </a:r>
            <a:endParaRPr lang="fr-FR" sz="1000" dirty="0">
              <a:solidFill>
                <a:srgbClr val="002060"/>
              </a:solidFill>
              <a:effectLst/>
            </a:endParaRPr>
          </a:p>
        </p:txBody>
      </p:sp>
      <p:sp>
        <p:nvSpPr>
          <p:cNvPr id="15" name="Rectangle 1"/>
          <p:cNvSpPr>
            <a:spLocks noChangeArrowheads="1"/>
          </p:cNvSpPr>
          <p:nvPr/>
        </p:nvSpPr>
        <p:spPr bwMode="auto">
          <a:xfrm>
            <a:off x="611560" y="2643758"/>
            <a:ext cx="916414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400" b="1" i="1" dirty="0">
                <a:solidFill>
                  <a:srgbClr val="002060"/>
                </a:solidFill>
              </a:rPr>
              <a:t>Seront à prendre en charge les populations définies ci-après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b="1" i="1" dirty="0">
              <a:solidFill>
                <a:srgbClr val="002060"/>
              </a:solidFill>
            </a:endParaRPr>
          </a:p>
        </p:txBody>
      </p:sp>
      <p:sp>
        <p:nvSpPr>
          <p:cNvPr id="16" name="Espace réservé du texte 15"/>
          <p:cNvSpPr>
            <a:spLocks noGrp="1"/>
          </p:cNvSpPr>
          <p:nvPr>
            <p:ph type="body" sz="quarter" idx="13"/>
          </p:nvPr>
        </p:nvSpPr>
        <p:spPr/>
        <p:txBody>
          <a:bodyPr/>
          <a:lstStyle/>
          <a:p>
            <a:r>
              <a:rPr lang="fr-FR" dirty="0"/>
              <a:t>ATE11</a:t>
            </a:r>
          </a:p>
        </p:txBody>
      </p:sp>
      <p:pic>
        <p:nvPicPr>
          <p:cNvPr id="18" name="Image 17"/>
          <p:cNvPicPr>
            <a:picLocks noChangeAspect="1"/>
          </p:cNvPicPr>
          <p:nvPr/>
        </p:nvPicPr>
        <p:blipFill>
          <a:blip r:embed="rId3"/>
          <a:stretch>
            <a:fillRect/>
          </a:stretch>
        </p:blipFill>
        <p:spPr>
          <a:xfrm>
            <a:off x="1619672" y="2975967"/>
            <a:ext cx="5143500" cy="1323975"/>
          </a:xfrm>
          <a:prstGeom prst="rect">
            <a:avLst/>
          </a:prstGeom>
        </p:spPr>
      </p:pic>
      <p:sp>
        <p:nvSpPr>
          <p:cNvPr id="19" name="Rectangle 18"/>
          <p:cNvSpPr/>
          <p:nvPr/>
        </p:nvSpPr>
        <p:spPr>
          <a:xfrm>
            <a:off x="592932" y="4371950"/>
            <a:ext cx="8371556" cy="646331"/>
          </a:xfrm>
          <a:prstGeom prst="rect">
            <a:avLst/>
          </a:prstGeom>
          <a:solidFill>
            <a:schemeClr val="bg1"/>
          </a:solidFill>
        </p:spPr>
        <p:txBody>
          <a:bodyPr wrap="square">
            <a:spAutoFit/>
          </a:bodyPr>
          <a:lstStyle/>
          <a:p>
            <a:r>
              <a:rPr lang="fr-FR" sz="1200" i="1" dirty="0">
                <a:solidFill>
                  <a:srgbClr val="002060"/>
                </a:solidFill>
              </a:rPr>
              <a:t>Lorsque l’agent atteint l’âge limite d’assujettissement à l'IRCANTEC, soit 67 ans, le code RC passe à « 00 ». Ce dernier est en conséquence compatible avec les 4 nouveaux CSTAT. Le contrôle du CODRC par rapport à l'âge sera effectué à la prise en charge du dossier. </a:t>
            </a:r>
            <a:endParaRPr lang="fr-FR" altLang="fr-FR" sz="1200" b="1" i="1" dirty="0">
              <a:solidFill>
                <a:srgbClr val="002060"/>
              </a:solidFill>
            </a:endParaRPr>
          </a:p>
        </p:txBody>
      </p:sp>
    </p:spTree>
    <p:extLst>
      <p:ext uri="{BB962C8B-B14F-4D97-AF65-F5344CB8AC3E}">
        <p14:creationId xmlns:p14="http://schemas.microsoft.com/office/powerpoint/2010/main" val="3075768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20</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668344" cy="65239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a:t>
            </a:r>
          </a:p>
        </p:txBody>
      </p:sp>
      <p:sp>
        <p:nvSpPr>
          <p:cNvPr id="5" name="Rectangle 1"/>
          <p:cNvSpPr>
            <a:spLocks noChangeArrowheads="1"/>
          </p:cNvSpPr>
          <p:nvPr/>
        </p:nvSpPr>
        <p:spPr bwMode="auto">
          <a:xfrm>
            <a:off x="388636" y="1142237"/>
            <a:ext cx="8395364" cy="1713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6700" marR="0" lvl="0" indent="-266700" eaLnBrk="0" fontAlgn="base" hangingPunct="0">
              <a:lnSpc>
                <a:spcPct val="100000"/>
              </a:lnSpc>
              <a:spcAft>
                <a:spcPts val="400"/>
              </a:spcAft>
              <a:buClr>
                <a:srgbClr val="004272"/>
              </a:buClr>
              <a:buSzPct val="120000"/>
              <a:buFont typeface="Arial" pitchFamily="34" charset="0"/>
              <a:buChar char="•"/>
              <a:tabLst/>
            </a:pPr>
            <a:r>
              <a:rPr lang="fr-FR" altLang="fr-FR" sz="1400" b="1" dirty="0">
                <a:solidFill>
                  <a:srgbClr val="00B0F0"/>
                </a:solidFill>
                <a:ea typeface="ＭＳ Ｐゴシック" pitchFamily="34" charset="-128"/>
                <a:cs typeface="Calibri" pitchFamily="34" charset="0"/>
              </a:rPr>
              <a:t>Question complémentaire sur le mouvement 20 et REM 90 :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rPr>
              <a:t>Les vacataires d’enseignements relevant du décret 87-889 doivent avoir une date de fin de situation ne pouvant aller au-delà du 31/08 de l’année universitaire.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rPr>
              <a:t>En paye de septembre, ces dossiers sont donc en REM90 mais les universités doivent leur payer le reliquat des heures effectuées en fin de contrat.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00206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rPr>
              <a:t>=&gt; Ces heures sont le plus souvent payées en mouvement 20 : les universités me demandent s’il est possible de notifier un mouvement 20 sur une rem90 ?</a:t>
            </a:r>
          </a:p>
        </p:txBody>
      </p:sp>
      <p:sp>
        <p:nvSpPr>
          <p:cNvPr id="9" name="Rectangle 8"/>
          <p:cNvSpPr/>
          <p:nvPr/>
        </p:nvSpPr>
        <p:spPr>
          <a:xfrm>
            <a:off x="241760" y="2900983"/>
            <a:ext cx="8689116" cy="1869743"/>
          </a:xfrm>
          <a:prstGeom prst="rect">
            <a:avLst/>
          </a:prstGeom>
          <a:solidFill>
            <a:schemeClr val="bg1"/>
          </a:solidFill>
          <a:ln>
            <a:solidFill>
              <a:schemeClr val="accent1"/>
            </a:solidFill>
          </a:ln>
        </p:spPr>
        <p:txBody>
          <a:bodyPr wrap="square">
            <a:spAutoFit/>
          </a:bodyPr>
          <a:lstStyle/>
          <a:p>
            <a:r>
              <a:rPr lang="fr-FR" sz="1050" b="1" i="1" dirty="0">
                <a:solidFill>
                  <a:srgbClr val="0070C0"/>
                </a:solidFill>
              </a:rPr>
              <a:t>Réponse apportée : </a:t>
            </a:r>
          </a:p>
          <a:p>
            <a:r>
              <a:rPr lang="fr-FR" sz="1050" i="1" dirty="0">
                <a:solidFill>
                  <a:srgbClr val="0070C0"/>
                </a:solidFill>
              </a:rPr>
              <a:t>Le REM 90 ne fait nullement obstacle aux mouvements 20 sauf transfert d'assignation comptable sur le budget général ou changement de SLR pour les paie à façon.</a:t>
            </a:r>
          </a:p>
          <a:p>
            <a:endParaRPr lang="fr-FR" sz="1050" i="1" dirty="0">
              <a:solidFill>
                <a:srgbClr val="0070C0"/>
              </a:solidFill>
            </a:endParaRPr>
          </a:p>
          <a:p>
            <a:r>
              <a:rPr lang="fr-FR" sz="1050" i="1" dirty="0">
                <a:solidFill>
                  <a:srgbClr val="0070C0"/>
                </a:solidFill>
              </a:rPr>
              <a:t>Le bureau 2FCE-2A rappelle que </a:t>
            </a:r>
            <a:r>
              <a:rPr lang="fr-FR" sz="1050" b="1" i="1" dirty="0">
                <a:solidFill>
                  <a:srgbClr val="0070C0"/>
                </a:solidFill>
              </a:rPr>
              <a:t>l’utilisation du REM 90 ne bloque pas le mouvement 20. </a:t>
            </a:r>
          </a:p>
          <a:p>
            <a:r>
              <a:rPr lang="fr-FR" sz="1050" b="1" i="1" dirty="0">
                <a:solidFill>
                  <a:srgbClr val="0070C0"/>
                </a:solidFill>
              </a:rPr>
              <a:t>Le cumul des plafonds a été fait et les cotisations seront donc correctement calculées. Il n’y a pas de problématique pour les plafonds</a:t>
            </a:r>
            <a:r>
              <a:rPr lang="fr-FR" sz="1050" i="1" dirty="0">
                <a:solidFill>
                  <a:srgbClr val="0070C0"/>
                </a:solidFill>
              </a:rPr>
              <a:t>.</a:t>
            </a:r>
          </a:p>
          <a:p>
            <a:r>
              <a:rPr lang="fr-FR" sz="1050" b="1" i="1" dirty="0">
                <a:solidFill>
                  <a:srgbClr val="0070C0"/>
                </a:solidFill>
              </a:rPr>
              <a:t>Ce fonctionnement résout le problème lié à l’utilisation du REM 99.</a:t>
            </a:r>
          </a:p>
          <a:p>
            <a:endParaRPr lang="fr-FR" sz="1050" b="1" i="1" dirty="0">
              <a:solidFill>
                <a:srgbClr val="0070C0"/>
              </a:solidFill>
            </a:endParaRPr>
          </a:p>
          <a:p>
            <a:r>
              <a:rPr lang="fr-FR" sz="1050" b="1" i="1" dirty="0">
                <a:solidFill>
                  <a:srgbClr val="0070C0"/>
                </a:solidFill>
              </a:rPr>
              <a:t>La rem90 aura stoppé les plafonds, Il n’y a donc aucun sens de mettre une REM01 pour payer les heures dues :  laisser en REM90 et payer les heures en mouvement 20.</a:t>
            </a:r>
          </a:p>
        </p:txBody>
      </p:sp>
    </p:spTree>
    <p:extLst>
      <p:ext uri="{BB962C8B-B14F-4D97-AF65-F5344CB8AC3E}">
        <p14:creationId xmlns:p14="http://schemas.microsoft.com/office/powerpoint/2010/main" val="1454257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21</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9" name="Espace réservé du contenu 1"/>
          <p:cNvSpPr txBox="1">
            <a:spLocks/>
          </p:cNvSpPr>
          <p:nvPr/>
        </p:nvSpPr>
        <p:spPr bwMode="gray">
          <a:xfrm>
            <a:off x="467544" y="712047"/>
            <a:ext cx="853248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400"/>
              </a:spcAft>
            </a:pPr>
            <a:r>
              <a:rPr lang="fr-FR" sz="1400" b="1" dirty="0">
                <a:solidFill>
                  <a:srgbClr val="00B0F0"/>
                </a:solidFill>
              </a:rPr>
              <a:t>Agent placé en position de Disponibilité d'office après un COM ou CLM ou CLD</a:t>
            </a:r>
          </a:p>
          <a:p>
            <a:pPr marL="0" indent="0">
              <a:spcBef>
                <a:spcPts val="200"/>
              </a:spcBef>
              <a:spcAft>
                <a:spcPts val="200"/>
              </a:spcAft>
              <a:buNone/>
            </a:pPr>
            <a:r>
              <a:rPr lang="fr-FR" sz="1100" b="1" dirty="0">
                <a:solidFill>
                  <a:srgbClr val="002060"/>
                </a:solidFill>
              </a:rPr>
              <a:t>Date d'effet </a:t>
            </a:r>
            <a:r>
              <a:rPr lang="fr-FR" sz="1100" dirty="0">
                <a:solidFill>
                  <a:srgbClr val="002060"/>
                </a:solidFill>
              </a:rPr>
              <a:t>= 1er jour de la dispo d'office pour raison de santé - </a:t>
            </a:r>
            <a:r>
              <a:rPr lang="fr-FR" sz="1100" b="1" dirty="0">
                <a:solidFill>
                  <a:srgbClr val="002060"/>
                </a:solidFill>
              </a:rPr>
              <a:t>Régime de rémunération </a:t>
            </a:r>
            <a:r>
              <a:rPr lang="fr-FR" sz="1100" dirty="0">
                <a:solidFill>
                  <a:srgbClr val="002060"/>
                </a:solidFill>
              </a:rPr>
              <a:t>= 30 - </a:t>
            </a:r>
            <a:r>
              <a:rPr lang="fr-FR" sz="1100" b="1" dirty="0">
                <a:solidFill>
                  <a:srgbClr val="002060"/>
                </a:solidFill>
              </a:rPr>
              <a:t>Code fin de situation </a:t>
            </a:r>
            <a:r>
              <a:rPr lang="fr-FR" sz="1100" dirty="0">
                <a:solidFill>
                  <a:srgbClr val="002060"/>
                </a:solidFill>
              </a:rPr>
              <a:t>= S7 (Disponibilité d'office pour raison de santé) - </a:t>
            </a:r>
            <a:r>
              <a:rPr lang="fr-FR" sz="1100" b="1" dirty="0">
                <a:solidFill>
                  <a:srgbClr val="002060"/>
                </a:solidFill>
              </a:rPr>
              <a:t>Date fin de situation </a:t>
            </a:r>
            <a:r>
              <a:rPr lang="fr-FR" sz="1100" dirty="0">
                <a:solidFill>
                  <a:srgbClr val="002060"/>
                </a:solidFill>
              </a:rPr>
              <a:t>= date prévisionnelle fin de dispo</a:t>
            </a:r>
          </a:p>
          <a:p>
            <a:pPr marL="0" indent="0">
              <a:spcBef>
                <a:spcPts val="200"/>
              </a:spcBef>
              <a:spcAft>
                <a:spcPts val="200"/>
              </a:spcAft>
              <a:buNone/>
            </a:pPr>
            <a:r>
              <a:rPr lang="fr-FR" sz="1100" dirty="0">
                <a:solidFill>
                  <a:srgbClr val="002060"/>
                </a:solidFill>
              </a:rPr>
              <a:t>Ce mouvement est-il conforme ?</a:t>
            </a:r>
          </a:p>
          <a:p>
            <a:pPr marL="0" indent="0">
              <a:buNone/>
            </a:pPr>
            <a:r>
              <a:rPr lang="fr-FR" sz="1100" dirty="0">
                <a:solidFill>
                  <a:srgbClr val="002060"/>
                </a:solidFill>
              </a:rPr>
              <a:t> </a:t>
            </a:r>
          </a:p>
          <a:p>
            <a:pPr lvl="1">
              <a:buFont typeface="Arial" panose="020B0604020202020204" pitchFamily="34" charset="0"/>
              <a:buChar char="─"/>
            </a:pPr>
            <a:endParaRPr lang="fr-FR" sz="1400" b="1" dirty="0"/>
          </a:p>
          <a:p>
            <a:pPr lvl="1">
              <a:buFont typeface="Arial" panose="020B0604020202020204" pitchFamily="34" charset="0"/>
              <a:buChar char="─"/>
            </a:pPr>
            <a:endParaRPr lang="fr-FR" sz="100" b="1" dirty="0"/>
          </a:p>
          <a:p>
            <a:endParaRPr lang="fr-FR" sz="1400" b="1" dirty="0">
              <a:solidFill>
                <a:srgbClr val="00B0F0"/>
              </a:solidFill>
            </a:endParaRPr>
          </a:p>
          <a:p>
            <a:pPr>
              <a:spcAft>
                <a:spcPts val="400"/>
              </a:spcAft>
            </a:pPr>
            <a:r>
              <a:rPr lang="fr-FR" sz="1400" b="1" dirty="0">
                <a:solidFill>
                  <a:srgbClr val="00B0F0"/>
                </a:solidFill>
              </a:rPr>
              <a:t>Agent en position de fin d'activité suite à un licenciement / une retraite / une démission</a:t>
            </a:r>
          </a:p>
          <a:p>
            <a:pPr marL="0" indent="0">
              <a:spcBef>
                <a:spcPts val="200"/>
              </a:spcBef>
              <a:spcAft>
                <a:spcPts val="200"/>
              </a:spcAft>
              <a:buNone/>
            </a:pPr>
            <a:r>
              <a:rPr lang="fr-FR" sz="1100" b="1" dirty="0">
                <a:solidFill>
                  <a:srgbClr val="002060"/>
                </a:solidFill>
              </a:rPr>
              <a:t>Date d'effet </a:t>
            </a:r>
            <a:r>
              <a:rPr lang="fr-FR" sz="1100" dirty="0">
                <a:solidFill>
                  <a:srgbClr val="002060"/>
                </a:solidFill>
              </a:rPr>
              <a:t>= 1er jour de la cessation d'activité - </a:t>
            </a:r>
            <a:r>
              <a:rPr lang="fr-FR" sz="1100" b="1" dirty="0">
                <a:solidFill>
                  <a:srgbClr val="002060"/>
                </a:solidFill>
              </a:rPr>
              <a:t>Régime de rémunération </a:t>
            </a:r>
            <a:r>
              <a:rPr lang="fr-FR" sz="1100" dirty="0">
                <a:solidFill>
                  <a:srgbClr val="002060"/>
                </a:solidFill>
              </a:rPr>
              <a:t>= 90 - </a:t>
            </a:r>
            <a:r>
              <a:rPr lang="fr-FR" sz="1100" b="1" dirty="0">
                <a:solidFill>
                  <a:srgbClr val="002060"/>
                </a:solidFill>
              </a:rPr>
              <a:t>Code fin de situation </a:t>
            </a:r>
            <a:r>
              <a:rPr lang="fr-FR" sz="1100" dirty="0">
                <a:solidFill>
                  <a:srgbClr val="002060"/>
                </a:solidFill>
              </a:rPr>
              <a:t>= FO (licenciement) / FI (retraite) / FJ (démission)</a:t>
            </a:r>
          </a:p>
          <a:p>
            <a:pPr marL="0" indent="0">
              <a:spcBef>
                <a:spcPts val="200"/>
              </a:spcBef>
              <a:spcAft>
                <a:spcPts val="200"/>
              </a:spcAft>
              <a:buNone/>
            </a:pPr>
            <a:r>
              <a:rPr lang="fr-FR" sz="1100" dirty="0">
                <a:solidFill>
                  <a:srgbClr val="002060"/>
                </a:solidFill>
              </a:rPr>
              <a:t>=&gt; Ce mouvement est t-il conforme ?</a:t>
            </a:r>
          </a:p>
          <a:p>
            <a:pPr marL="0" indent="0">
              <a:buNone/>
            </a:pPr>
            <a:endParaRPr lang="fr-FR" sz="1400" b="1" dirty="0"/>
          </a:p>
          <a:p>
            <a:pPr marL="457200" lvl="1" indent="0">
              <a:buNone/>
            </a:pPr>
            <a:br>
              <a:rPr lang="fr-FR" sz="1400" b="1" dirty="0"/>
            </a:br>
            <a:endParaRPr lang="fr-FR" sz="1400" b="1" dirty="0"/>
          </a:p>
        </p:txBody>
      </p:sp>
      <p:sp>
        <p:nvSpPr>
          <p:cNvPr id="11" name="Rectangle 10"/>
          <p:cNvSpPr/>
          <p:nvPr/>
        </p:nvSpPr>
        <p:spPr>
          <a:xfrm>
            <a:off x="377300" y="1767528"/>
            <a:ext cx="8712968" cy="1015663"/>
          </a:xfrm>
          <a:prstGeom prst="rect">
            <a:avLst/>
          </a:prstGeom>
          <a:solidFill>
            <a:schemeClr val="bg1"/>
          </a:solidFill>
          <a:ln>
            <a:solidFill>
              <a:schemeClr val="accent1"/>
            </a:solidFill>
          </a:ln>
        </p:spPr>
        <p:txBody>
          <a:bodyPr wrap="square">
            <a:spAutoFit/>
          </a:bodyPr>
          <a:lstStyle/>
          <a:p>
            <a:r>
              <a:rPr lang="fr-FR" sz="1200" i="1" dirty="0">
                <a:solidFill>
                  <a:srgbClr val="0070C0"/>
                </a:solidFill>
              </a:rPr>
              <a:t>La règle à retenir est la suivante : </a:t>
            </a:r>
          </a:p>
          <a:p>
            <a:r>
              <a:rPr lang="fr-FR" sz="1200" i="1" dirty="0">
                <a:solidFill>
                  <a:srgbClr val="0070C0"/>
                </a:solidFill>
              </a:rPr>
              <a:t>- Oui pour le dossier principal ce mouvement 02 est correct.</a:t>
            </a:r>
          </a:p>
          <a:p>
            <a:r>
              <a:rPr lang="fr-FR" sz="1200" i="1" dirty="0">
                <a:solidFill>
                  <a:srgbClr val="0070C0"/>
                </a:solidFill>
              </a:rPr>
              <a:t>- Pour le dossier accessoire une fois le paiement terminé via le code 0474 (mouvement 05 ou 20), il convient de fermer le dossier à la date de cessation de fonction rem 90 motif FS - Mutation quand l’agent reprend son activité dans le dossier principal.</a:t>
            </a:r>
          </a:p>
        </p:txBody>
      </p:sp>
      <p:sp>
        <p:nvSpPr>
          <p:cNvPr id="12" name="Rectangle 11"/>
          <p:cNvSpPr/>
          <p:nvPr/>
        </p:nvSpPr>
        <p:spPr>
          <a:xfrm>
            <a:off x="389226" y="3955618"/>
            <a:ext cx="8689116" cy="646331"/>
          </a:xfrm>
          <a:prstGeom prst="rect">
            <a:avLst/>
          </a:prstGeom>
          <a:solidFill>
            <a:schemeClr val="bg1"/>
          </a:solidFill>
          <a:ln>
            <a:solidFill>
              <a:schemeClr val="accent1"/>
            </a:solidFill>
          </a:ln>
        </p:spPr>
        <p:txBody>
          <a:bodyPr wrap="square">
            <a:spAutoFit/>
          </a:bodyPr>
          <a:lstStyle/>
          <a:p>
            <a:r>
              <a:rPr lang="fr-FR" sz="1200" i="1" dirty="0">
                <a:solidFill>
                  <a:srgbClr val="0070C0"/>
                </a:solidFill>
              </a:rPr>
              <a:t>Oui il est conforme.</a:t>
            </a:r>
          </a:p>
          <a:p>
            <a:r>
              <a:rPr lang="fr-FR" sz="1200" i="1" dirty="0">
                <a:solidFill>
                  <a:srgbClr val="0070C0"/>
                </a:solidFill>
              </a:rPr>
              <a:t>[Pour rappel  la création de tout dossier accessoire dans l’application PAYSAGE se traduit par la production de toutes les pièces-justificatives aux SLR même si le comptable les a déjà]</a:t>
            </a:r>
          </a:p>
        </p:txBody>
      </p:sp>
    </p:spTree>
    <p:extLst>
      <p:ext uri="{BB962C8B-B14F-4D97-AF65-F5344CB8AC3E}">
        <p14:creationId xmlns:p14="http://schemas.microsoft.com/office/powerpoint/2010/main" val="1806374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22</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9" name="Espace réservé du contenu 1"/>
          <p:cNvSpPr txBox="1">
            <a:spLocks/>
          </p:cNvSpPr>
          <p:nvPr/>
        </p:nvSpPr>
        <p:spPr bwMode="gray">
          <a:xfrm>
            <a:off x="467544" y="858880"/>
            <a:ext cx="853248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fr-FR" sz="1400" b="1" dirty="0">
                <a:solidFill>
                  <a:srgbClr val="00B0F0"/>
                </a:solidFill>
              </a:rPr>
              <a:t>Mouvement 02 sur le nouveau dossier dédié à l'AIT : suite à PEC indemnitaire sur un NPC supérieur à celui du dossier initial</a:t>
            </a:r>
          </a:p>
          <a:p>
            <a:pPr marL="0" indent="0">
              <a:buNone/>
            </a:pPr>
            <a:r>
              <a:rPr lang="fr-FR" sz="1100" b="1" dirty="0">
                <a:solidFill>
                  <a:srgbClr val="002060"/>
                </a:solidFill>
              </a:rPr>
              <a:t>Date d'effet </a:t>
            </a:r>
            <a:r>
              <a:rPr lang="fr-FR" sz="1100" dirty="0">
                <a:solidFill>
                  <a:srgbClr val="002060"/>
                </a:solidFill>
              </a:rPr>
              <a:t>= date de début de perception de l'AIT - </a:t>
            </a:r>
            <a:r>
              <a:rPr lang="fr-FR" sz="1100" b="1" dirty="0">
                <a:solidFill>
                  <a:srgbClr val="002060"/>
                </a:solidFill>
              </a:rPr>
              <a:t>Régime de rémunération </a:t>
            </a:r>
            <a:r>
              <a:rPr lang="fr-FR" sz="1100" dirty="0">
                <a:solidFill>
                  <a:srgbClr val="002060"/>
                </a:solidFill>
              </a:rPr>
              <a:t>= 01 - </a:t>
            </a:r>
            <a:r>
              <a:rPr lang="fr-FR" sz="1100" b="1" dirty="0">
                <a:solidFill>
                  <a:srgbClr val="002060"/>
                </a:solidFill>
              </a:rPr>
              <a:t>Code fin de situation </a:t>
            </a:r>
            <a:r>
              <a:rPr lang="fr-FR" sz="1100" dirty="0">
                <a:solidFill>
                  <a:srgbClr val="002060"/>
                </a:solidFill>
              </a:rPr>
              <a:t>= vide =&gt; cette donnée doit elle être complétée directement dans le mouvement 02 ? Si oui, quels codes sont autorisés ?</a:t>
            </a:r>
            <a:br>
              <a:rPr lang="fr-FR" sz="1100" dirty="0">
                <a:solidFill>
                  <a:srgbClr val="002060"/>
                </a:solidFill>
              </a:rPr>
            </a:br>
            <a:r>
              <a:rPr lang="fr-FR" sz="1100" b="1" dirty="0">
                <a:solidFill>
                  <a:srgbClr val="002060"/>
                </a:solidFill>
              </a:rPr>
              <a:t>Date fin de situation </a:t>
            </a:r>
            <a:r>
              <a:rPr lang="fr-FR" sz="1100" dirty="0">
                <a:solidFill>
                  <a:srgbClr val="002060"/>
                </a:solidFill>
              </a:rPr>
              <a:t>= vide =&gt; à renseigner manuellement dans le MVT 02 avec la date prévisionnelle de fin de perception de l’AIT ?</a:t>
            </a:r>
          </a:p>
          <a:p>
            <a:pPr marL="0" indent="0">
              <a:buNone/>
            </a:pPr>
            <a:endParaRPr lang="fr-FR" sz="1100" dirty="0">
              <a:solidFill>
                <a:srgbClr val="002060"/>
              </a:solidFill>
            </a:endParaRPr>
          </a:p>
          <a:p>
            <a:pPr marL="0" indent="0">
              <a:buNone/>
            </a:pPr>
            <a:endParaRPr lang="fr-FR" sz="1100" dirty="0">
              <a:solidFill>
                <a:srgbClr val="002060"/>
              </a:solidFill>
            </a:endParaRPr>
          </a:p>
          <a:p>
            <a:pPr marL="0" indent="0">
              <a:buNone/>
            </a:pPr>
            <a:endParaRPr lang="fr-FR" sz="1100" dirty="0">
              <a:solidFill>
                <a:srgbClr val="002060"/>
              </a:solidFill>
            </a:endParaRPr>
          </a:p>
          <a:p>
            <a:pPr marL="0" indent="0">
              <a:buNone/>
            </a:pPr>
            <a:endParaRPr lang="fr-FR" sz="1100" dirty="0">
              <a:solidFill>
                <a:srgbClr val="002060"/>
              </a:solidFill>
            </a:endParaRPr>
          </a:p>
          <a:p>
            <a:pPr marL="0" indent="0">
              <a:buNone/>
            </a:pPr>
            <a:endParaRPr lang="fr-FR" sz="1100" dirty="0">
              <a:solidFill>
                <a:srgbClr val="002060"/>
              </a:solidFill>
            </a:endParaRPr>
          </a:p>
          <a:p>
            <a:endParaRPr lang="fr-FR" sz="100" b="1" dirty="0">
              <a:solidFill>
                <a:srgbClr val="002060"/>
              </a:solidFill>
            </a:endParaRPr>
          </a:p>
        </p:txBody>
      </p:sp>
      <p:sp>
        <p:nvSpPr>
          <p:cNvPr id="13" name="Rectangle 12"/>
          <p:cNvSpPr/>
          <p:nvPr/>
        </p:nvSpPr>
        <p:spPr>
          <a:xfrm>
            <a:off x="360000" y="2355726"/>
            <a:ext cx="8532480" cy="1754326"/>
          </a:xfrm>
          <a:prstGeom prst="rect">
            <a:avLst/>
          </a:prstGeom>
          <a:solidFill>
            <a:schemeClr val="bg1"/>
          </a:solidFill>
          <a:ln>
            <a:solidFill>
              <a:schemeClr val="accent1"/>
            </a:solidFill>
          </a:ln>
        </p:spPr>
        <p:txBody>
          <a:bodyPr wrap="square">
            <a:spAutoFit/>
          </a:bodyPr>
          <a:lstStyle/>
          <a:p>
            <a:r>
              <a:rPr lang="fr-FR" sz="1200" b="1" i="1" dirty="0">
                <a:solidFill>
                  <a:srgbClr val="0070C0"/>
                </a:solidFill>
              </a:rPr>
              <a:t>Réponse : la règle à retenir est la suivante : </a:t>
            </a:r>
          </a:p>
          <a:p>
            <a:r>
              <a:rPr lang="fr-FR" sz="1200" i="1" dirty="0">
                <a:solidFill>
                  <a:srgbClr val="0070C0"/>
                </a:solidFill>
              </a:rPr>
              <a:t>Date d’effet PEC=date de versement de l’AIT</a:t>
            </a:r>
          </a:p>
          <a:p>
            <a:r>
              <a:rPr lang="fr-FR" sz="1200" i="1" dirty="0">
                <a:solidFill>
                  <a:srgbClr val="0070C0"/>
                </a:solidFill>
              </a:rPr>
              <a:t>L’agent est pris en charge sans date de fin en rem 01 code grade NNE 0499 14 0000 ; pas de date de fin à indiquer</a:t>
            </a:r>
          </a:p>
          <a:p>
            <a:r>
              <a:rPr lang="fr-FR" sz="1200" i="1" dirty="0">
                <a:solidFill>
                  <a:srgbClr val="0070C0"/>
                </a:solidFill>
              </a:rPr>
              <a:t>Si la date de départ à la retraite est connu on peut indiquer motif F* correspondant et la date de fin prévisionnelle</a:t>
            </a:r>
          </a:p>
          <a:p>
            <a:r>
              <a:rPr lang="fr-FR" sz="1200" i="1" dirty="0">
                <a:solidFill>
                  <a:srgbClr val="0070C0"/>
                </a:solidFill>
              </a:rPr>
              <a:t>Pour le stock, le paiement est déjà en cours, la date de PEC est au 1er du mois (qui correspond à l’arrêt du mouvement 05 où était versée l’AIT).</a:t>
            </a:r>
          </a:p>
          <a:p>
            <a:r>
              <a:rPr lang="fr-FR" sz="1200" i="1" dirty="0">
                <a:solidFill>
                  <a:srgbClr val="0070C0"/>
                </a:solidFill>
              </a:rPr>
              <a:t>A noter que le bureau 2FCE-2A avait indiqué que l’on restait sur la codification temporaire, mais précise que l’AIT se paye mensuellement avec des périodes de 6 mois de prolongations. On doit donc appliquer la nouvelle procédure pour les nouvelles périodes de versement d’AIT (période de 6 mois)</a:t>
            </a:r>
          </a:p>
        </p:txBody>
      </p:sp>
    </p:spTree>
    <p:extLst>
      <p:ext uri="{BB962C8B-B14F-4D97-AF65-F5344CB8AC3E}">
        <p14:creationId xmlns:p14="http://schemas.microsoft.com/office/powerpoint/2010/main" val="3768026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23</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9" name="Espace réservé du contenu 1"/>
          <p:cNvSpPr txBox="1">
            <a:spLocks/>
          </p:cNvSpPr>
          <p:nvPr/>
        </p:nvSpPr>
        <p:spPr bwMode="gray">
          <a:xfrm>
            <a:off x="611519" y="-24228"/>
            <a:ext cx="853248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None/>
            </a:pPr>
            <a:endParaRPr lang="fr-FR" sz="1100" dirty="0">
              <a:solidFill>
                <a:srgbClr val="002060"/>
              </a:solidFill>
            </a:endParaRPr>
          </a:p>
          <a:p>
            <a:pPr marL="0" indent="0">
              <a:buNone/>
            </a:pPr>
            <a:endParaRPr lang="fr-FR" sz="1100" dirty="0">
              <a:solidFill>
                <a:srgbClr val="002060"/>
              </a:solidFill>
            </a:endParaRPr>
          </a:p>
          <a:p>
            <a:endParaRPr lang="fr-FR" sz="100" b="1" dirty="0">
              <a:solidFill>
                <a:srgbClr val="002060"/>
              </a:solidFill>
            </a:endParaRPr>
          </a:p>
          <a:p>
            <a:r>
              <a:rPr lang="fr-FR" sz="1400" b="1" dirty="0">
                <a:solidFill>
                  <a:srgbClr val="00B0F0"/>
                </a:solidFill>
              </a:rPr>
              <a:t>Mouvement porteur de l'AIT 1359 sur le nouveau dossier dédié : comme le dossier est en régime de rémunération 01 (et non plus 30 comme précédemment)</a:t>
            </a:r>
          </a:p>
          <a:p>
            <a:pPr>
              <a:buFont typeface="Symbol" panose="05050102010706020507" pitchFamily="18" charset="2"/>
              <a:buChar char="Þ"/>
            </a:pPr>
            <a:r>
              <a:rPr lang="fr-FR" sz="1100" dirty="0">
                <a:solidFill>
                  <a:srgbClr val="002060"/>
                </a:solidFill>
              </a:rPr>
              <a:t>Conserve-t-on l'envoi par mouvement 05 ou revient-on à un mouvement 22 ?</a:t>
            </a:r>
          </a:p>
          <a:p>
            <a:pPr>
              <a:buFont typeface="Symbol" panose="05050102010706020507" pitchFamily="18" charset="2"/>
              <a:buChar char="Þ"/>
            </a:pPr>
            <a:endParaRPr lang="fr-FR" sz="1100" dirty="0">
              <a:solidFill>
                <a:srgbClr val="002060"/>
              </a:solidFill>
            </a:endParaRPr>
          </a:p>
          <a:p>
            <a:pPr>
              <a:buFont typeface="Symbol" panose="05050102010706020507" pitchFamily="18" charset="2"/>
              <a:buChar char="Þ"/>
            </a:pPr>
            <a:endParaRPr lang="fr-FR" sz="1100" dirty="0">
              <a:solidFill>
                <a:srgbClr val="002060"/>
              </a:solidFill>
            </a:endParaRPr>
          </a:p>
          <a:p>
            <a:pPr>
              <a:buFont typeface="Symbol" panose="05050102010706020507" pitchFamily="18" charset="2"/>
              <a:buChar char="Þ"/>
            </a:pPr>
            <a:endParaRPr lang="fr-FR" sz="1100" dirty="0">
              <a:solidFill>
                <a:srgbClr val="002060"/>
              </a:solidFill>
            </a:endParaRPr>
          </a:p>
          <a:p>
            <a:r>
              <a:rPr lang="fr-FR" sz="1400" b="1" dirty="0">
                <a:solidFill>
                  <a:srgbClr val="00B0F0"/>
                </a:solidFill>
              </a:rPr>
              <a:t>Question complémentaire concernant le profil cotisant sue le dossier de l’AIT</a:t>
            </a:r>
          </a:p>
          <a:p>
            <a:pPr marL="0" indent="0">
              <a:spcBef>
                <a:spcPts val="0"/>
              </a:spcBef>
              <a:buNone/>
            </a:pPr>
            <a:r>
              <a:rPr lang="fr-FR" sz="1100" dirty="0">
                <a:solidFill>
                  <a:srgbClr val="002060"/>
                </a:solidFill>
              </a:rPr>
              <a:t>Dans les cas où une PEC indemnitaire sur un NPC supérieur à celui du dossier initial doit être effectuée, </a:t>
            </a:r>
            <a:r>
              <a:rPr lang="fr-FR" sz="1100" b="1" dirty="0">
                <a:solidFill>
                  <a:srgbClr val="002060"/>
                </a:solidFill>
              </a:rPr>
              <a:t>doit-on renseigner le profil cotisant de la manière suivante</a:t>
            </a:r>
            <a:r>
              <a:rPr lang="fr-FR" sz="1100" dirty="0">
                <a:solidFill>
                  <a:srgbClr val="002060"/>
                </a:solidFill>
              </a:rPr>
              <a:t> : CSTAT = 01 / CSS = 01 - CRC = ne rien renseigner ?</a:t>
            </a:r>
          </a:p>
          <a:p>
            <a:pPr marL="0" indent="0">
              <a:spcBef>
                <a:spcPts val="0"/>
              </a:spcBef>
              <a:buNone/>
            </a:pPr>
            <a:endParaRPr lang="fr-FR" sz="1100" dirty="0">
              <a:solidFill>
                <a:srgbClr val="002060"/>
              </a:solidFill>
            </a:endParaRPr>
          </a:p>
          <a:p>
            <a:pPr>
              <a:buFont typeface="Symbol" panose="05050102010706020507" pitchFamily="18" charset="2"/>
              <a:buChar char="Þ"/>
            </a:pPr>
            <a:endParaRPr lang="fr-FR" sz="1100" dirty="0">
              <a:solidFill>
                <a:srgbClr val="002060"/>
              </a:solidFill>
            </a:endParaRPr>
          </a:p>
          <a:p>
            <a:pPr>
              <a:buFont typeface="Symbol" panose="05050102010706020507" pitchFamily="18" charset="2"/>
              <a:buChar char="Þ"/>
            </a:pPr>
            <a:endParaRPr lang="fr-FR" sz="1100" dirty="0">
              <a:solidFill>
                <a:srgbClr val="002060"/>
              </a:solidFill>
            </a:endParaRPr>
          </a:p>
        </p:txBody>
      </p:sp>
      <p:sp>
        <p:nvSpPr>
          <p:cNvPr id="14" name="Rectangle 13"/>
          <p:cNvSpPr/>
          <p:nvPr/>
        </p:nvSpPr>
        <p:spPr>
          <a:xfrm>
            <a:off x="597715" y="1647796"/>
            <a:ext cx="7790709" cy="646331"/>
          </a:xfrm>
          <a:prstGeom prst="rect">
            <a:avLst/>
          </a:prstGeom>
          <a:solidFill>
            <a:schemeClr val="bg1"/>
          </a:solidFill>
          <a:ln>
            <a:solidFill>
              <a:schemeClr val="accent1"/>
            </a:solidFill>
          </a:ln>
        </p:spPr>
        <p:txBody>
          <a:bodyPr wrap="square">
            <a:spAutoFit/>
          </a:bodyPr>
          <a:lstStyle/>
          <a:p>
            <a:r>
              <a:rPr lang="fr-FR" sz="1200" b="1" i="1" dirty="0">
                <a:solidFill>
                  <a:srgbClr val="0070C0"/>
                </a:solidFill>
              </a:rPr>
              <a:t>Réponse : la règle à retenir est la suivante : </a:t>
            </a:r>
          </a:p>
          <a:p>
            <a:r>
              <a:rPr lang="fr-FR" sz="1200" i="1" dirty="0">
                <a:solidFill>
                  <a:srgbClr val="0070C0"/>
                </a:solidFill>
              </a:rPr>
              <a:t>On passe en mouvement 22 mais dans le dossier accessoire en rem 01</a:t>
            </a:r>
          </a:p>
          <a:p>
            <a:r>
              <a:rPr lang="fr-FR" sz="1200" i="1" dirty="0">
                <a:solidFill>
                  <a:srgbClr val="0070C0"/>
                </a:solidFill>
              </a:rPr>
              <a:t>A noter cette nouvelle codification conduit à ne plus limiter le paiement de l’AIT dans le dossier accessoire.</a:t>
            </a:r>
          </a:p>
        </p:txBody>
      </p:sp>
      <p:sp>
        <p:nvSpPr>
          <p:cNvPr id="11" name="Rectangle 10">
            <a:extLst>
              <a:ext uri="{FF2B5EF4-FFF2-40B4-BE49-F238E27FC236}">
                <a16:creationId xmlns:a16="http://schemas.microsoft.com/office/drawing/2014/main" id="{424B7E5C-9BD5-4045-9C6F-DFBBF130B0CB}"/>
              </a:ext>
            </a:extLst>
          </p:cNvPr>
          <p:cNvSpPr/>
          <p:nvPr/>
        </p:nvSpPr>
        <p:spPr>
          <a:xfrm>
            <a:off x="519397" y="3528640"/>
            <a:ext cx="7869027" cy="577081"/>
          </a:xfrm>
          <a:prstGeom prst="rect">
            <a:avLst/>
          </a:prstGeom>
          <a:solidFill>
            <a:schemeClr val="bg1"/>
          </a:solidFill>
          <a:ln>
            <a:solidFill>
              <a:schemeClr val="accent1"/>
            </a:solidFill>
          </a:ln>
        </p:spPr>
        <p:txBody>
          <a:bodyPr wrap="square">
            <a:spAutoFit/>
          </a:bodyPr>
          <a:lstStyle/>
          <a:p>
            <a:r>
              <a:rPr lang="fr-FR" sz="1050" i="1" dirty="0">
                <a:solidFill>
                  <a:srgbClr val="0070C0"/>
                </a:solidFill>
              </a:rPr>
              <a:t>Réponse apportée : </a:t>
            </a:r>
          </a:p>
          <a:p>
            <a:r>
              <a:rPr lang="fr-FR" sz="1050" i="1" dirty="0">
                <a:solidFill>
                  <a:srgbClr val="0070C0"/>
                </a:solidFill>
              </a:rPr>
              <a:t>Le profil cotisant est celui du dossier principal pour l’AIT mais on indique l’indice 0000 dans la zone indice majoré et pas de mouvement 45</a:t>
            </a:r>
          </a:p>
        </p:txBody>
      </p:sp>
    </p:spTree>
    <p:extLst>
      <p:ext uri="{BB962C8B-B14F-4D97-AF65-F5344CB8AC3E}">
        <p14:creationId xmlns:p14="http://schemas.microsoft.com/office/powerpoint/2010/main" val="4160051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24</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9" name="Espace réservé du contenu 1"/>
          <p:cNvSpPr txBox="1">
            <a:spLocks/>
          </p:cNvSpPr>
          <p:nvPr/>
        </p:nvSpPr>
        <p:spPr bwMode="gray">
          <a:xfrm>
            <a:off x="268435" y="938960"/>
            <a:ext cx="8659943"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fr-FR" sz="1400" b="1" dirty="0">
                <a:solidFill>
                  <a:srgbClr val="00B0F0"/>
                </a:solidFill>
              </a:rPr>
              <a:t>NIR GA/GF différents</a:t>
            </a:r>
          </a:p>
          <a:p>
            <a:pPr marL="0" indent="0">
              <a:spcBef>
                <a:spcPts val="0"/>
              </a:spcBef>
              <a:buNone/>
            </a:pPr>
            <a:r>
              <a:rPr lang="fr-FR" sz="1100" dirty="0">
                <a:solidFill>
                  <a:srgbClr val="002060"/>
                </a:solidFill>
              </a:rPr>
              <a:t>Des agents Mayotte ont un NIR en GA, qui correspond à la carte vitale, différent en paie, différence de commune et/ou clé.</a:t>
            </a:r>
          </a:p>
          <a:p>
            <a:pPr>
              <a:spcBef>
                <a:spcPts val="0"/>
              </a:spcBef>
              <a:buFont typeface="Symbol" panose="05050102010706020507" pitchFamily="18" charset="2"/>
              <a:buChar char="Þ"/>
            </a:pPr>
            <a:r>
              <a:rPr lang="fr-FR" sz="1100" dirty="0">
                <a:solidFill>
                  <a:srgbClr val="002060"/>
                </a:solidFill>
              </a:rPr>
              <a:t>Quelles sont les consignes pour rectifier le NIR de la paie ? </a:t>
            </a:r>
          </a:p>
          <a:p>
            <a:pPr>
              <a:spcBef>
                <a:spcPts val="0"/>
              </a:spcBef>
              <a:buFont typeface="Symbol" panose="05050102010706020507" pitchFamily="18" charset="2"/>
              <a:buChar char="Þ"/>
            </a:pPr>
            <a:r>
              <a:rPr lang="fr-FR" sz="1100" dirty="0">
                <a:solidFill>
                  <a:srgbClr val="002060"/>
                </a:solidFill>
              </a:rPr>
              <a:t>Quelles conséquences pour la DSN ?</a:t>
            </a:r>
          </a:p>
          <a:p>
            <a:pPr>
              <a:spcBef>
                <a:spcPts val="0"/>
              </a:spcBef>
              <a:buFont typeface="Symbol" panose="05050102010706020507" pitchFamily="18" charset="2"/>
              <a:buChar char="Þ"/>
            </a:pPr>
            <a:endParaRPr lang="fr-FR" sz="1100" dirty="0">
              <a:solidFill>
                <a:srgbClr val="002060"/>
              </a:solidFill>
            </a:endParaRPr>
          </a:p>
          <a:p>
            <a:pPr>
              <a:spcBef>
                <a:spcPts val="0"/>
              </a:spcBef>
              <a:buFont typeface="Symbol" panose="05050102010706020507" pitchFamily="18" charset="2"/>
              <a:buChar char="Þ"/>
            </a:pPr>
            <a:endParaRPr lang="fr-FR" sz="1100" dirty="0">
              <a:solidFill>
                <a:srgbClr val="002060"/>
              </a:solidFill>
            </a:endParaRPr>
          </a:p>
          <a:p>
            <a:pPr>
              <a:spcBef>
                <a:spcPts val="0"/>
              </a:spcBef>
              <a:buFont typeface="Symbol" panose="05050102010706020507" pitchFamily="18" charset="2"/>
              <a:buChar char="Þ"/>
            </a:pPr>
            <a:endParaRPr lang="fr-FR" sz="1100" dirty="0">
              <a:solidFill>
                <a:srgbClr val="002060"/>
              </a:solidFill>
            </a:endParaRPr>
          </a:p>
          <a:p>
            <a:pPr>
              <a:spcBef>
                <a:spcPts val="0"/>
              </a:spcBef>
              <a:buFont typeface="Symbol" panose="05050102010706020507" pitchFamily="18" charset="2"/>
              <a:buChar char="Þ"/>
            </a:pPr>
            <a:endParaRPr lang="fr-FR" sz="1100" dirty="0">
              <a:solidFill>
                <a:srgbClr val="002060"/>
              </a:solidFill>
            </a:endParaRPr>
          </a:p>
          <a:p>
            <a:pPr marL="0" indent="0">
              <a:spcBef>
                <a:spcPts val="0"/>
              </a:spcBef>
              <a:spcAft>
                <a:spcPts val="0"/>
              </a:spcAft>
              <a:buNone/>
            </a:pPr>
            <a:endParaRPr lang="fr-FR" sz="1400" dirty="0"/>
          </a:p>
        </p:txBody>
      </p:sp>
      <p:sp>
        <p:nvSpPr>
          <p:cNvPr id="13" name="Rectangle 12"/>
          <p:cNvSpPr/>
          <p:nvPr/>
        </p:nvSpPr>
        <p:spPr>
          <a:xfrm>
            <a:off x="227442" y="2411647"/>
            <a:ext cx="8689116" cy="1546577"/>
          </a:xfrm>
          <a:prstGeom prst="rect">
            <a:avLst/>
          </a:prstGeom>
          <a:solidFill>
            <a:schemeClr val="bg1"/>
          </a:solidFill>
          <a:ln>
            <a:solidFill>
              <a:schemeClr val="accent1"/>
            </a:solidFill>
          </a:ln>
        </p:spPr>
        <p:txBody>
          <a:bodyPr wrap="square">
            <a:spAutoFit/>
          </a:bodyPr>
          <a:lstStyle/>
          <a:p>
            <a:r>
              <a:rPr lang="fr-FR" sz="1050" b="1" i="1" dirty="0">
                <a:solidFill>
                  <a:srgbClr val="0070C0"/>
                </a:solidFill>
              </a:rPr>
              <a:t>La règle à retenir est la suivante : </a:t>
            </a:r>
          </a:p>
          <a:p>
            <a:r>
              <a:rPr lang="fr-FR" sz="1050" i="1" dirty="0">
                <a:solidFill>
                  <a:srgbClr val="0070C0"/>
                </a:solidFill>
              </a:rPr>
              <a:t>Il convient de saisir un mouvement 80 à tout moment de l'année avec dans la zone commune le NIR définitif et dans le contenu du mouvement le NIR provisoire. </a:t>
            </a:r>
          </a:p>
          <a:p>
            <a:endParaRPr lang="fr-FR" sz="1050" i="1" dirty="0">
              <a:solidFill>
                <a:srgbClr val="0070C0"/>
              </a:solidFill>
            </a:endParaRPr>
          </a:p>
          <a:p>
            <a:r>
              <a:rPr lang="fr-FR" sz="1050" i="1" dirty="0">
                <a:solidFill>
                  <a:srgbClr val="0070C0"/>
                </a:solidFill>
              </a:rPr>
              <a:t>Même si dans l'application PAYSAGE la mise à jour n'apparaît qu'en janvier N+1 de l'envoi du mouvement en année N, le NIR définitif est immédiatement pris en compte dans le CT DSN.</a:t>
            </a:r>
          </a:p>
          <a:p>
            <a:endParaRPr lang="fr-FR" sz="1050" i="1" dirty="0">
              <a:solidFill>
                <a:srgbClr val="0070C0"/>
              </a:solidFill>
            </a:endParaRPr>
          </a:p>
          <a:p>
            <a:r>
              <a:rPr lang="fr-FR" sz="1050" i="1" dirty="0">
                <a:solidFill>
                  <a:srgbClr val="0070C0"/>
                </a:solidFill>
              </a:rPr>
              <a:t> Suite au mouvement 80 pour l'année N on conduit à utiliser l'ancien NIR dans la zone commune pour les mouvements autre que le 80 et année N+1 on utilise le NIR définitif en zone commune.</a:t>
            </a:r>
          </a:p>
        </p:txBody>
      </p:sp>
    </p:spTree>
    <p:extLst>
      <p:ext uri="{BB962C8B-B14F-4D97-AF65-F5344CB8AC3E}">
        <p14:creationId xmlns:p14="http://schemas.microsoft.com/office/powerpoint/2010/main" val="3462468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25</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13" name="Rectangle 12"/>
          <p:cNvSpPr/>
          <p:nvPr/>
        </p:nvSpPr>
        <p:spPr>
          <a:xfrm>
            <a:off x="406299" y="2325326"/>
            <a:ext cx="8689116" cy="2031325"/>
          </a:xfrm>
          <a:prstGeom prst="rect">
            <a:avLst/>
          </a:prstGeom>
          <a:solidFill>
            <a:schemeClr val="bg1"/>
          </a:solidFill>
          <a:ln>
            <a:solidFill>
              <a:schemeClr val="accent1"/>
            </a:solidFill>
          </a:ln>
        </p:spPr>
        <p:txBody>
          <a:bodyPr wrap="square">
            <a:spAutoFit/>
          </a:bodyPr>
          <a:lstStyle/>
          <a:p>
            <a:r>
              <a:rPr lang="fr-FR" sz="1050" i="1" dirty="0">
                <a:solidFill>
                  <a:srgbClr val="0070C0"/>
                </a:solidFill>
              </a:rPr>
              <a:t>La règle à retenir est la suivante : </a:t>
            </a:r>
          </a:p>
          <a:p>
            <a:r>
              <a:rPr lang="fr-FR" sz="1050" i="1" dirty="0">
                <a:solidFill>
                  <a:srgbClr val="0070C0"/>
                </a:solidFill>
              </a:rPr>
              <a:t>Le système national de gestion des identifiants (SNGI) est alimenté par les données de l'état-civil. En conséquence, tous les prénoms d'un individu figurent sur le bilan d'identification des salariés (BIS) en cas de prénom manquant. </a:t>
            </a:r>
            <a:br>
              <a:rPr lang="fr-FR" sz="1050" i="1" dirty="0">
                <a:solidFill>
                  <a:srgbClr val="0070C0"/>
                </a:solidFill>
              </a:rPr>
            </a:br>
            <a:br>
              <a:rPr lang="fr-FR" sz="1050" i="1" dirty="0">
                <a:solidFill>
                  <a:srgbClr val="0070C0"/>
                </a:solidFill>
              </a:rPr>
            </a:br>
            <a:r>
              <a:rPr lang="fr-FR" sz="1050" i="1" dirty="0">
                <a:solidFill>
                  <a:srgbClr val="0070C0"/>
                </a:solidFill>
              </a:rPr>
              <a:t>L'important est que le prénom usuel de l'agent utilisé en amont de la DSN soit présent parmi ceux mentionnés sur le BIS et surtout orthographié conformément à l'état-civil. Dans le cas contraire, une correction est à apporter.</a:t>
            </a:r>
          </a:p>
          <a:p>
            <a:r>
              <a:rPr lang="fr-FR" sz="1050" i="1" dirty="0">
                <a:solidFill>
                  <a:srgbClr val="0070C0"/>
                </a:solidFill>
              </a:rPr>
              <a:t> </a:t>
            </a:r>
          </a:p>
          <a:p>
            <a:r>
              <a:rPr lang="fr-FR" sz="1050" i="1" dirty="0">
                <a:solidFill>
                  <a:srgbClr val="0070C0"/>
                </a:solidFill>
              </a:rPr>
              <a:t>Il convient de considérer qu'il s'agit d'un signalement plus que d'une véritable anomalie. Ce type de contrôle devrait être revu par les OPS car ces fausses discordances sur les prénoms masquent les vrais erreurs dans la masse des CRM-20</a:t>
            </a:r>
          </a:p>
          <a:p>
            <a:endParaRPr lang="fr-FR" sz="1050" i="1" dirty="0">
              <a:solidFill>
                <a:srgbClr val="0070C0"/>
              </a:solidFill>
            </a:endParaRPr>
          </a:p>
          <a:p>
            <a:r>
              <a:rPr lang="fr-FR" sz="1050" i="1" dirty="0">
                <a:solidFill>
                  <a:srgbClr val="0070C0"/>
                </a:solidFill>
              </a:rPr>
              <a:t>Action : Le bureau 2FCE-2A va faire remonter le fait qu’il faudrait supprimer le message d’anomalie relatif au contrôle sur un prénom vs plusieurs prénoms</a:t>
            </a:r>
          </a:p>
        </p:txBody>
      </p:sp>
      <p:sp>
        <p:nvSpPr>
          <p:cNvPr id="11" name="Espace réservé du contenu 1"/>
          <p:cNvSpPr txBox="1">
            <a:spLocks/>
          </p:cNvSpPr>
          <p:nvPr/>
        </p:nvSpPr>
        <p:spPr bwMode="gray">
          <a:xfrm>
            <a:off x="534554" y="755795"/>
            <a:ext cx="8532481" cy="1226716"/>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pPr>
            <a:r>
              <a:rPr lang="fr-FR" sz="1400" b="1" dirty="0">
                <a:solidFill>
                  <a:srgbClr val="00B0F0"/>
                </a:solidFill>
              </a:rPr>
              <a:t>Discordance CNAV / PAY pour les prénoms</a:t>
            </a:r>
          </a:p>
          <a:p>
            <a:pPr>
              <a:spcBef>
                <a:spcPts val="0"/>
              </a:spcBef>
              <a:spcAft>
                <a:spcPts val="0"/>
              </a:spcAft>
            </a:pPr>
            <a:endParaRPr lang="fr-FR" sz="1400" b="1" dirty="0">
              <a:solidFill>
                <a:srgbClr val="00B0F0"/>
              </a:solidFill>
            </a:endParaRPr>
          </a:p>
          <a:p>
            <a:pPr marL="0" indent="0">
              <a:spcBef>
                <a:spcPts val="0"/>
              </a:spcBef>
              <a:spcAft>
                <a:spcPts val="0"/>
              </a:spcAft>
              <a:buNone/>
            </a:pPr>
            <a:r>
              <a:rPr lang="fr-FR" sz="1100" dirty="0"/>
              <a:t>Lors du dépôt de la DSN de juillet 2022, il nous est remonté une discordance entre les fichiers CNAV et PAY au motif que pour certains agents les 2</a:t>
            </a:r>
            <a:r>
              <a:rPr lang="fr-FR" sz="1100" baseline="30000" dirty="0"/>
              <a:t>ème</a:t>
            </a:r>
            <a:r>
              <a:rPr lang="fr-FR" sz="1100" dirty="0"/>
              <a:t> et 3</a:t>
            </a:r>
            <a:r>
              <a:rPr lang="fr-FR" sz="1100" baseline="30000" dirty="0"/>
              <a:t>ème</a:t>
            </a:r>
            <a:r>
              <a:rPr lang="fr-FR" sz="1100" dirty="0"/>
              <a:t> prénoms sont mentionnés dans les fichiers CNAV alors que dans PAY seul le 1</a:t>
            </a:r>
            <a:r>
              <a:rPr lang="fr-FR" sz="1100" baseline="30000" dirty="0"/>
              <a:t>er</a:t>
            </a:r>
            <a:r>
              <a:rPr lang="fr-FR" sz="1100" dirty="0"/>
              <a:t> prénom est reconnu. Pour ces agents, tous les prénoms sont biens saisis mais un seul prénom part dans la bande GEST de la paie. Ils sont d’ailleurs bien reconnus dans les fichiers CNAV. </a:t>
            </a:r>
          </a:p>
          <a:p>
            <a:pPr marL="0" indent="0">
              <a:buNone/>
            </a:pPr>
            <a:r>
              <a:rPr lang="fr-FR" sz="1100" dirty="0">
                <a:solidFill>
                  <a:srgbClr val="002060"/>
                </a:solidFill>
              </a:rPr>
              <a:t>=&gt; </a:t>
            </a:r>
            <a:r>
              <a:rPr lang="fr-FR" sz="1100" dirty="0"/>
              <a:t>Faut-il donc considérer comme « anomalie » cette discordance ?</a:t>
            </a:r>
            <a:endParaRPr lang="fr-FR" sz="1100" dirty="0">
              <a:solidFill>
                <a:srgbClr val="002060"/>
              </a:solidFill>
            </a:endParaRPr>
          </a:p>
          <a:p>
            <a:pPr marL="0" indent="0">
              <a:spcBef>
                <a:spcPts val="0"/>
              </a:spcBef>
              <a:buNone/>
            </a:pPr>
            <a:endParaRPr lang="fr-FR" sz="1100" dirty="0">
              <a:solidFill>
                <a:srgbClr val="002060"/>
              </a:solidFill>
            </a:endParaRPr>
          </a:p>
        </p:txBody>
      </p:sp>
    </p:spTree>
    <p:extLst>
      <p:ext uri="{BB962C8B-B14F-4D97-AF65-F5344CB8AC3E}">
        <p14:creationId xmlns:p14="http://schemas.microsoft.com/office/powerpoint/2010/main" val="4132475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26</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Questions / Réponses OSMOSE</a:t>
            </a:r>
          </a:p>
        </p:txBody>
      </p:sp>
      <p:sp>
        <p:nvSpPr>
          <p:cNvPr id="13" name="Rectangle 12"/>
          <p:cNvSpPr/>
          <p:nvPr/>
        </p:nvSpPr>
        <p:spPr>
          <a:xfrm>
            <a:off x="302915" y="2036562"/>
            <a:ext cx="8689116" cy="577081"/>
          </a:xfrm>
          <a:prstGeom prst="rect">
            <a:avLst/>
          </a:prstGeom>
          <a:solidFill>
            <a:schemeClr val="bg1"/>
          </a:solidFill>
          <a:ln>
            <a:solidFill>
              <a:schemeClr val="accent1"/>
            </a:solidFill>
          </a:ln>
        </p:spPr>
        <p:txBody>
          <a:bodyPr wrap="square">
            <a:spAutoFit/>
          </a:bodyPr>
          <a:lstStyle/>
          <a:p>
            <a:r>
              <a:rPr lang="fr-FR" sz="1050" i="1" dirty="0">
                <a:solidFill>
                  <a:srgbClr val="0070C0"/>
                </a:solidFill>
              </a:rPr>
              <a:t>Le bureau 2FCE-2A doit donner une consigne précise pour ce cas. Le code S0 était sur une version provisoire d’INGRES mais il n’est pas présent dans l’annexe 11B</a:t>
            </a:r>
          </a:p>
          <a:p>
            <a:endParaRPr lang="fr-FR" sz="1050" i="1" dirty="0">
              <a:solidFill>
                <a:srgbClr val="0070C0"/>
              </a:solidFill>
            </a:endParaRPr>
          </a:p>
        </p:txBody>
      </p:sp>
      <p:sp>
        <p:nvSpPr>
          <p:cNvPr id="17" name="Espace réservé du contenu 1"/>
          <p:cNvSpPr txBox="1">
            <a:spLocks/>
          </p:cNvSpPr>
          <p:nvPr/>
        </p:nvSpPr>
        <p:spPr bwMode="gray">
          <a:xfrm>
            <a:off x="476282" y="751362"/>
            <a:ext cx="8532481" cy="1226716"/>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pPr>
            <a:r>
              <a:rPr lang="fr-FR" sz="1400" b="1" dirty="0">
                <a:solidFill>
                  <a:srgbClr val="00B0F0"/>
                </a:solidFill>
              </a:rPr>
              <a:t>Exclusion temporaire de fonctions</a:t>
            </a:r>
          </a:p>
          <a:p>
            <a:pPr marL="0" indent="0">
              <a:spcBef>
                <a:spcPts val="0"/>
              </a:spcBef>
              <a:spcAft>
                <a:spcPts val="0"/>
              </a:spcAft>
              <a:buNone/>
            </a:pPr>
            <a:r>
              <a:rPr lang="fr-FR" sz="1100" dirty="0"/>
              <a:t>Quel code de fin de situation utiliser pour codifier un </a:t>
            </a:r>
            <a:r>
              <a:rPr lang="fr-FR" sz="1100" dirty="0" err="1"/>
              <a:t>mvt</a:t>
            </a:r>
            <a:r>
              <a:rPr lang="fr-FR" sz="1100" dirty="0"/>
              <a:t> 02 en rem 30 pour une situation d’exclusion temporaire de fonctions ?</a:t>
            </a:r>
          </a:p>
          <a:p>
            <a:pPr marL="0" indent="0">
              <a:buNone/>
            </a:pPr>
            <a:r>
              <a:rPr lang="fr-FR" sz="1100" dirty="0"/>
              <a:t>En effet, nous avons eu ce cas sur la paie de septembre et n’avons pas trouvé de code adéquate.</a:t>
            </a:r>
          </a:p>
          <a:p>
            <a:pPr marL="0" indent="0">
              <a:buNone/>
            </a:pPr>
            <a:r>
              <a:rPr lang="fr-FR" sz="1100" dirty="0"/>
              <a:t>Il existait bien un code, S0 mais inactif dans le référentiel INGRES. A défaut, le comptable nous a suggéré de laisser la zone à blanc part dans la bande GEST de la paie. </a:t>
            </a:r>
            <a:endParaRPr lang="fr-FR" sz="1100" dirty="0">
              <a:solidFill>
                <a:srgbClr val="002060"/>
              </a:solidFill>
            </a:endParaRPr>
          </a:p>
        </p:txBody>
      </p:sp>
      <p:sp>
        <p:nvSpPr>
          <p:cNvPr id="9" name="Rectangle 8">
            <a:extLst>
              <a:ext uri="{FF2B5EF4-FFF2-40B4-BE49-F238E27FC236}">
                <a16:creationId xmlns:a16="http://schemas.microsoft.com/office/drawing/2014/main" id="{51A560A8-F213-4CCB-B51E-838D79D4BAC9}"/>
              </a:ext>
            </a:extLst>
          </p:cNvPr>
          <p:cNvSpPr/>
          <p:nvPr/>
        </p:nvSpPr>
        <p:spPr>
          <a:xfrm>
            <a:off x="476282" y="2692552"/>
            <a:ext cx="8532481" cy="815608"/>
          </a:xfrm>
          <a:prstGeom prst="rect">
            <a:avLst/>
          </a:prstGeom>
        </p:spPr>
        <p:txBody>
          <a:bodyPr wrap="square">
            <a:spAutoFit/>
          </a:bodyPr>
          <a:lstStyle/>
          <a:p>
            <a:pPr marL="285750" indent="-285750">
              <a:buClr>
                <a:srgbClr val="002060"/>
              </a:buClr>
              <a:buFont typeface="Arial" panose="020B0604020202020204" pitchFamily="34" charset="0"/>
              <a:buChar char="•"/>
            </a:pPr>
            <a:r>
              <a:rPr lang="fr-FR" sz="1400" b="1" dirty="0">
                <a:solidFill>
                  <a:srgbClr val="00B0F0"/>
                </a:solidFill>
              </a:rPr>
              <a:t>Fiche employeur</a:t>
            </a:r>
            <a:endParaRPr lang="fr-FR" sz="1100" dirty="0">
              <a:solidFill>
                <a:srgbClr val="00355C"/>
              </a:solidFill>
              <a:ea typeface="ＭＳ Ｐゴシック" pitchFamily="34" charset="-128"/>
              <a:cs typeface="Calibri" pitchFamily="34" charset="0"/>
            </a:endParaRPr>
          </a:p>
          <a:p>
            <a:r>
              <a:rPr lang="fr-FR" sz="1100" dirty="0">
                <a:solidFill>
                  <a:srgbClr val="00355C"/>
                </a:solidFill>
                <a:ea typeface="ＭＳ Ｐゴシック" pitchFamily="34" charset="-128"/>
                <a:cs typeface="Calibri" pitchFamily="34" charset="0"/>
              </a:rPr>
              <a:t>=&gt; La "fiche employeur DSN" est-elle uniquement à compléter en cas de création ou de modification d'une structure déclarante pour la DSN ou également pour les structures d'affectation des agents (Lycée, collège, écoles, ...) ? Si la fiche employeur ne concerne que les structures déclarantes cela ne concernera que les rectorats et chacune des DSDEN.</a:t>
            </a:r>
          </a:p>
        </p:txBody>
      </p:sp>
      <p:sp>
        <p:nvSpPr>
          <p:cNvPr id="11" name="Rectangle 10">
            <a:extLst>
              <a:ext uri="{FF2B5EF4-FFF2-40B4-BE49-F238E27FC236}">
                <a16:creationId xmlns:a16="http://schemas.microsoft.com/office/drawing/2014/main" id="{192E0B1C-5FF0-402F-BEC1-2B9CF16ADDD3}"/>
              </a:ext>
            </a:extLst>
          </p:cNvPr>
          <p:cNvSpPr/>
          <p:nvPr/>
        </p:nvSpPr>
        <p:spPr>
          <a:xfrm>
            <a:off x="360000" y="3762517"/>
            <a:ext cx="8668011" cy="577081"/>
          </a:xfrm>
          <a:prstGeom prst="rect">
            <a:avLst/>
          </a:prstGeom>
          <a:solidFill>
            <a:schemeClr val="bg1"/>
          </a:solidFill>
          <a:ln>
            <a:solidFill>
              <a:schemeClr val="accent1"/>
            </a:solidFill>
          </a:ln>
        </p:spPr>
        <p:txBody>
          <a:bodyPr wrap="square">
            <a:spAutoFit/>
          </a:bodyPr>
          <a:lstStyle/>
          <a:p>
            <a:r>
              <a:rPr lang="fr-FR" sz="1050" i="1" dirty="0">
                <a:solidFill>
                  <a:srgbClr val="0070C0"/>
                </a:solidFill>
              </a:rPr>
              <a:t>La règle à retenir est la suivante : </a:t>
            </a:r>
          </a:p>
          <a:p>
            <a:r>
              <a:rPr lang="fr-FR" sz="1050" i="1" dirty="0">
                <a:solidFill>
                  <a:srgbClr val="0070C0"/>
                </a:solidFill>
              </a:rPr>
              <a:t>Oui en effet cela ne concerne que les structures déclarantes (académie, DSDEN notamment).</a:t>
            </a:r>
          </a:p>
          <a:p>
            <a:r>
              <a:rPr lang="fr-FR" sz="1050" i="1" dirty="0">
                <a:solidFill>
                  <a:srgbClr val="0070C0"/>
                </a:solidFill>
              </a:rPr>
              <a:t>Les collèges, lycées ne sont pas concernés</a:t>
            </a:r>
          </a:p>
        </p:txBody>
      </p:sp>
    </p:spTree>
    <p:extLst>
      <p:ext uri="{BB962C8B-B14F-4D97-AF65-F5344CB8AC3E}">
        <p14:creationId xmlns:p14="http://schemas.microsoft.com/office/powerpoint/2010/main" val="3246200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27</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360000" y="880384"/>
            <a:ext cx="8424000" cy="23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FR" sz="1100" b="1" dirty="0">
                <a:solidFill>
                  <a:srgbClr val="002060"/>
                </a:solidFill>
              </a:rPr>
              <a:t>Certains ministères ont actuellement des situations pour lesquelles ils placent les agents en REM 30 (suspension) avec une fin de situation « FS » (mutation) qui provoque une anomalie en DSN (incompatibilité d’un REM 30 avec un motif de fin de situation qui commence par F*).</a:t>
            </a:r>
          </a:p>
          <a:p>
            <a:r>
              <a:rPr lang="fr-FR" sz="1100" b="1" dirty="0">
                <a:solidFill>
                  <a:srgbClr val="002060"/>
                </a:solidFill>
              </a:rPr>
              <a:t>Ces situations sont apparues avec la création du corps unique des administrateurs de l’état eu 1</a:t>
            </a:r>
            <a:r>
              <a:rPr lang="fr-FR" sz="1100" b="1" baseline="30000" dirty="0">
                <a:solidFill>
                  <a:srgbClr val="002060"/>
                </a:solidFill>
              </a:rPr>
              <a:t>er</a:t>
            </a:r>
            <a:r>
              <a:rPr lang="fr-FR" sz="1100" b="1" dirty="0">
                <a:solidFill>
                  <a:srgbClr val="002060"/>
                </a:solidFill>
              </a:rPr>
              <a:t> janvier dernier.</a:t>
            </a:r>
          </a:p>
          <a:p>
            <a:endParaRPr lang="fr-FR" sz="1100" b="1" dirty="0">
              <a:solidFill>
                <a:srgbClr val="002060"/>
              </a:solidFill>
            </a:endParaRPr>
          </a:p>
          <a:p>
            <a:r>
              <a:rPr lang="fr-FR" sz="1100" dirty="0"/>
              <a:t>Avant le 01/01/2022, les administrateurs civils qui allaient exercer des fonctions de conseillers économiques à l’étranger étaient détachés dans ce corps. Il était ainsi possible de mettre en place dans le dossier des administrateurs civils, une fin de situation 30 – SR (détachement conduisant à pension).</a:t>
            </a:r>
          </a:p>
          <a:p>
            <a:r>
              <a:rPr lang="fr-FR" sz="1100" dirty="0"/>
              <a:t> </a:t>
            </a:r>
          </a:p>
          <a:p>
            <a:r>
              <a:rPr lang="fr-FR" sz="1200" b="1" dirty="0"/>
              <a:t>Avec la création du corps unique des administrateurs de l’état, il n’y a plus lieu de mettre en place un détachement dans un autre corps. </a:t>
            </a:r>
          </a:p>
          <a:p>
            <a:r>
              <a:rPr lang="fr-FR" sz="1200" b="1" dirty="0"/>
              <a:t>Il s’agit dorénavant d’une simple affectation que l’on pourrait apparenter à une mutation. Cependant le code existant pour la mutation est le FS et doit être associé à la REM 90.</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Corps unique des administrateurs de l’état</a:t>
            </a:r>
          </a:p>
        </p:txBody>
      </p:sp>
    </p:spTree>
    <p:extLst>
      <p:ext uri="{BB962C8B-B14F-4D97-AF65-F5344CB8AC3E}">
        <p14:creationId xmlns:p14="http://schemas.microsoft.com/office/powerpoint/2010/main" val="4041382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a:xfrm>
            <a:off x="990408" y="4783500"/>
            <a:ext cx="5904000" cy="360000"/>
          </a:xfrm>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a:xfrm>
            <a:off x="6894408" y="4783500"/>
            <a:ext cx="1350000" cy="360000"/>
          </a:xfrm>
        </p:spPr>
        <p:txBody>
          <a:bodyPr/>
          <a:lstStyle/>
          <a:p>
            <a:fld id="{733122C9-A0B9-462F-8757-0847AD287B63}" type="slidenum">
              <a:rPr lang="fr-FR" smtClean="0">
                <a:latin typeface="Marianne" panose="02000000000000000000" pitchFamily="2" charset="0"/>
              </a:rPr>
              <a:pPr/>
              <a:t>28</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7"/>
          <p:cNvSpPr>
            <a:spLocks noChangeArrowheads="1"/>
          </p:cNvSpPr>
          <p:nvPr/>
        </p:nvSpPr>
        <p:spPr bwMode="auto">
          <a:xfrm>
            <a:off x="595113" y="999753"/>
            <a:ext cx="8424000" cy="47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fr-FR" sz="1400" b="1" kern="0" dirty="0">
                <a:solidFill>
                  <a:srgbClr val="002060"/>
                </a:solidFill>
              </a:rPr>
              <a:t>Les étapes du chantier côté DGFiP / CTDSN :</a:t>
            </a:r>
          </a:p>
          <a:p>
            <a:pPr marL="609600" lvl="1" indent="-342900" algn="just">
              <a:lnSpc>
                <a:spcPct val="90000"/>
              </a:lnSpc>
              <a:buFont typeface="+mj-lt"/>
              <a:buAutoNum type="arabicPeriod"/>
            </a:pPr>
            <a:r>
              <a:rPr lang="fr-FR" sz="1200" dirty="0">
                <a:solidFill>
                  <a:srgbClr val="002060"/>
                </a:solidFill>
              </a:rPr>
              <a:t>Valider le périmètre définitif des rubriques à alimenter</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L’enrichissement des DSN Mensuelles : Mise en œuvre</a:t>
            </a:r>
          </a:p>
        </p:txBody>
      </p:sp>
      <p:sp>
        <p:nvSpPr>
          <p:cNvPr id="9" name="Rectangle à coins arrondis 8"/>
          <p:cNvSpPr/>
          <p:nvPr/>
        </p:nvSpPr>
        <p:spPr>
          <a:xfrm>
            <a:off x="1225521" y="1562321"/>
            <a:ext cx="3325724" cy="250454"/>
          </a:xfrm>
          <a:prstGeom prst="round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Priorité forte / LOT 1 </a:t>
            </a:r>
          </a:p>
        </p:txBody>
      </p:sp>
      <p:graphicFrame>
        <p:nvGraphicFramePr>
          <p:cNvPr id="13" name="Tableau 12"/>
          <p:cNvGraphicFramePr>
            <a:graphicFrameLocks noGrp="1"/>
          </p:cNvGraphicFramePr>
          <p:nvPr>
            <p:extLst>
              <p:ext uri="{D42A27DB-BD31-4B8C-83A1-F6EECF244321}">
                <p14:modId xmlns:p14="http://schemas.microsoft.com/office/powerpoint/2010/main" val="1201483997"/>
              </p:ext>
            </p:extLst>
          </p:nvPr>
        </p:nvGraphicFramePr>
        <p:xfrm>
          <a:off x="1169519" y="1996755"/>
          <a:ext cx="3381726" cy="2959707"/>
        </p:xfrm>
        <a:graphic>
          <a:graphicData uri="http://schemas.openxmlformats.org/drawingml/2006/table">
            <a:tbl>
              <a:tblPr/>
              <a:tblGrid>
                <a:gridCol w="706310">
                  <a:extLst>
                    <a:ext uri="{9D8B030D-6E8A-4147-A177-3AD203B41FA5}">
                      <a16:colId xmlns:a16="http://schemas.microsoft.com/office/drawing/2014/main" val="20000"/>
                    </a:ext>
                  </a:extLst>
                </a:gridCol>
                <a:gridCol w="1854535">
                  <a:extLst>
                    <a:ext uri="{9D8B030D-6E8A-4147-A177-3AD203B41FA5}">
                      <a16:colId xmlns:a16="http://schemas.microsoft.com/office/drawing/2014/main" val="20001"/>
                    </a:ext>
                  </a:extLst>
                </a:gridCol>
                <a:gridCol w="820881">
                  <a:extLst>
                    <a:ext uri="{9D8B030D-6E8A-4147-A177-3AD203B41FA5}">
                      <a16:colId xmlns:a16="http://schemas.microsoft.com/office/drawing/2014/main" val="20002"/>
                    </a:ext>
                  </a:extLst>
                </a:gridCol>
              </a:tblGrid>
              <a:tr h="70939">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FR" sz="600" b="1" i="0" u="none" strike="noStrike" kern="1200" dirty="0">
                          <a:solidFill>
                            <a:schemeClr val="bg1"/>
                          </a:solidFill>
                          <a:effectLst/>
                          <a:latin typeface="Calibri" panose="020F0502020204030204" pitchFamily="34" charset="0"/>
                          <a:ea typeface="+mn-ea"/>
                          <a:cs typeface="+mn-cs"/>
                        </a:rPr>
                        <a:t>Id rubrique DSN</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fr-FR" sz="600" b="1" i="0" u="none" strike="noStrike" dirty="0">
                          <a:solidFill>
                            <a:schemeClr val="bg1"/>
                          </a:solidFill>
                          <a:effectLst/>
                          <a:latin typeface="Calibri" panose="020F0502020204030204" pitchFamily="34" charset="0"/>
                        </a:rPr>
                        <a:t>Libellé DSN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fr-FR" sz="600" b="1" i="0" u="none" strike="noStrike" dirty="0">
                          <a:solidFill>
                            <a:schemeClr val="bg1"/>
                          </a:solidFill>
                          <a:effectLst/>
                          <a:latin typeface="Calibri" panose="020F0502020204030204" pitchFamily="34" charset="0"/>
                        </a:rPr>
                        <a:t>OPS concerné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88994">
                <a:tc>
                  <a:txBody>
                    <a:bodyPr/>
                    <a:lstStyle/>
                    <a:p>
                      <a:pPr algn="ctr" fontAlgn="ctr"/>
                      <a:r>
                        <a:rPr lang="fr-FR" sz="600" b="0" i="0" u="none" strike="noStrike" dirty="0">
                          <a:solidFill>
                            <a:srgbClr val="000000"/>
                          </a:solidFill>
                          <a:effectLst/>
                          <a:latin typeface="Calibri" panose="020F0502020204030204" pitchFamily="34" charset="0"/>
                        </a:rPr>
                        <a:t>S21.G00.51.014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Calibri" panose="020F0502020204030204" pitchFamily="34" charset="0"/>
                        </a:rPr>
                        <a:t>[FP] Taux de rémunération de la situation administrative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dirty="0">
                          <a:solidFill>
                            <a:srgbClr val="000000"/>
                          </a:solidFill>
                          <a:effectLst/>
                          <a:latin typeface="Calibri" panose="020F0502020204030204" pitchFamily="34" charset="0"/>
                        </a:rPr>
                        <a:t>CNRACL uniquement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94497">
                <a:tc>
                  <a:txBody>
                    <a:bodyPr/>
                    <a:lstStyle/>
                    <a:p>
                      <a:pPr algn="ctr" fontAlgn="ctr"/>
                      <a:r>
                        <a:rPr lang="fr-FR" sz="600" b="0" i="0" u="none" strike="noStrike">
                          <a:solidFill>
                            <a:srgbClr val="000000"/>
                          </a:solidFill>
                          <a:effectLst/>
                          <a:latin typeface="Calibri" panose="020F0502020204030204" pitchFamily="34" charset="0"/>
                        </a:rPr>
                        <a:t>S21.G00.60.001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Calibri" panose="020F0502020204030204" pitchFamily="34" charset="0"/>
                        </a:rPr>
                        <a:t>Motif de l'arrêt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t"/>
                      <a:r>
                        <a:rPr lang="fr-FR" sz="600" b="0" i="0" u="none" strike="noStrike" dirty="0">
                          <a:solidFill>
                            <a:srgbClr val="000000"/>
                          </a:solidFill>
                          <a:effectLst/>
                          <a:latin typeface="Calibri" panose="020F0502020204030204" pitchFamily="34" charset="0"/>
                        </a:rPr>
                        <a:t>MSA / URSSAF - Assurance maladie - CPAM</a:t>
                      </a:r>
                      <a:br>
                        <a:rPr lang="fr-FR" sz="600" b="0" i="0" u="none" strike="noStrike" dirty="0">
                          <a:solidFill>
                            <a:srgbClr val="000000"/>
                          </a:solidFill>
                          <a:effectLst/>
                          <a:latin typeface="Calibri" panose="020F0502020204030204" pitchFamily="34" charset="0"/>
                        </a:rPr>
                      </a:br>
                      <a:r>
                        <a:rPr lang="fr-FR" sz="600" b="0" i="0" u="none" strike="noStrike" dirty="0">
                          <a:solidFill>
                            <a:srgbClr val="000000"/>
                          </a:solidFill>
                          <a:effectLst/>
                          <a:latin typeface="Calibri" panose="020F0502020204030204" pitchFamily="34" charset="0"/>
                        </a:rPr>
                        <a:t>CDC : impact pour CNRACL et IRCANTEC</a:t>
                      </a:r>
                      <a:br>
                        <a:rPr lang="fr-FR" sz="600" b="0" i="0" u="none" strike="noStrike" dirty="0">
                          <a:solidFill>
                            <a:srgbClr val="000000"/>
                          </a:solidFill>
                          <a:effectLst/>
                          <a:latin typeface="Calibri" panose="020F0502020204030204" pitchFamily="34" charset="0"/>
                        </a:rPr>
                      </a:br>
                      <a:r>
                        <a:rPr lang="fr-FR" sz="600" b="0" i="0" u="none" strike="noStrike" dirty="0">
                          <a:solidFill>
                            <a:srgbClr val="000000"/>
                          </a:solidFill>
                          <a:effectLst/>
                          <a:latin typeface="Calibri" panose="020F0502020204030204" pitchFamily="34" charset="0"/>
                        </a:rPr>
                        <a:t>SRE</a:t>
                      </a:r>
                      <a:br>
                        <a:rPr lang="fr-FR" sz="600" b="0" i="0" u="none" strike="noStrike" dirty="0">
                          <a:solidFill>
                            <a:srgbClr val="000000"/>
                          </a:solidFill>
                          <a:effectLst/>
                          <a:latin typeface="Calibri" panose="020F0502020204030204" pitchFamily="34" charset="0"/>
                        </a:rPr>
                      </a:br>
                      <a:r>
                        <a:rPr lang="fr-FR" sz="600" b="0" i="0" u="none" strike="noStrike" dirty="0">
                          <a:solidFill>
                            <a:srgbClr val="000000"/>
                          </a:solidFill>
                          <a:effectLst/>
                          <a:latin typeface="Calibri" panose="020F0502020204030204" pitchFamily="34" charset="0"/>
                        </a:rPr>
                        <a:t>Pôle emploi : oui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88994">
                <a:tc>
                  <a:txBody>
                    <a:bodyPr/>
                    <a:lstStyle/>
                    <a:p>
                      <a:pPr algn="ctr" fontAlgn="ctr"/>
                      <a:r>
                        <a:rPr lang="fr-FR" sz="600" b="0" i="0" u="none" strike="noStrike">
                          <a:solidFill>
                            <a:srgbClr val="000000"/>
                          </a:solidFill>
                          <a:effectLst/>
                          <a:latin typeface="Calibri" panose="020F0502020204030204" pitchFamily="34" charset="0"/>
                        </a:rPr>
                        <a:t>S21.G00.60.002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du dernier jour travaillé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3"/>
                  </a:ext>
                </a:extLst>
              </a:tr>
              <a:tr h="224524">
                <a:tc>
                  <a:txBody>
                    <a:bodyPr/>
                    <a:lstStyle/>
                    <a:p>
                      <a:pPr algn="ctr" fontAlgn="ctr"/>
                      <a:r>
                        <a:rPr lang="fr-FR" sz="600" b="0" i="0" u="none" strike="noStrike">
                          <a:solidFill>
                            <a:srgbClr val="000000"/>
                          </a:solidFill>
                          <a:effectLst/>
                          <a:latin typeface="Calibri" panose="020F0502020204030204" pitchFamily="34" charset="0"/>
                        </a:rPr>
                        <a:t>S21.G00.60.003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fin prévisionnelle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4"/>
                  </a:ext>
                </a:extLst>
              </a:tr>
              <a:tr h="94497">
                <a:tc>
                  <a:txBody>
                    <a:bodyPr/>
                    <a:lstStyle/>
                    <a:p>
                      <a:pPr algn="ctr" fontAlgn="ctr"/>
                      <a:r>
                        <a:rPr lang="fr-FR" sz="600" b="0" i="0" u="none" strike="noStrike">
                          <a:solidFill>
                            <a:srgbClr val="000000"/>
                          </a:solidFill>
                          <a:effectLst/>
                          <a:latin typeface="Calibri" panose="020F0502020204030204" pitchFamily="34" charset="0"/>
                        </a:rPr>
                        <a:t>S21.G00.60.004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Subrogation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5">
                  <a:txBody>
                    <a:bodyPr/>
                    <a:lstStyle/>
                    <a:p>
                      <a:pPr algn="ctr" fontAlgn="t"/>
                      <a:r>
                        <a:rPr lang="fr-FR" sz="600" b="0" i="0" u="none" strike="noStrike">
                          <a:solidFill>
                            <a:srgbClr val="000000"/>
                          </a:solidFill>
                          <a:effectLst/>
                          <a:latin typeface="Calibri" panose="020F0502020204030204" pitchFamily="34" charset="0"/>
                        </a:rPr>
                        <a:t>N/A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88994">
                <a:tc>
                  <a:txBody>
                    <a:bodyPr/>
                    <a:lstStyle/>
                    <a:p>
                      <a:pPr algn="ctr" fontAlgn="ctr"/>
                      <a:r>
                        <a:rPr lang="fr-FR" sz="600" b="0" i="0" u="none" strike="noStrike">
                          <a:solidFill>
                            <a:srgbClr val="000000"/>
                          </a:solidFill>
                          <a:effectLst/>
                          <a:latin typeface="Calibri" panose="020F0502020204030204" pitchFamily="34" charset="0"/>
                        </a:rPr>
                        <a:t>S21.G00.60.005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début de subrogation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6"/>
                  </a:ext>
                </a:extLst>
              </a:tr>
              <a:tr h="94497">
                <a:tc>
                  <a:txBody>
                    <a:bodyPr/>
                    <a:lstStyle/>
                    <a:p>
                      <a:pPr algn="ctr" fontAlgn="ctr"/>
                      <a:r>
                        <a:rPr lang="fr-FR" sz="600" b="0" i="0" u="none" strike="noStrike">
                          <a:solidFill>
                            <a:srgbClr val="000000"/>
                          </a:solidFill>
                          <a:effectLst/>
                          <a:latin typeface="Calibri" panose="020F0502020204030204" pitchFamily="34" charset="0"/>
                        </a:rPr>
                        <a:t>S21.G00.60.006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fin de subrogation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7"/>
                  </a:ext>
                </a:extLst>
              </a:tr>
              <a:tr h="94497">
                <a:tc>
                  <a:txBody>
                    <a:bodyPr/>
                    <a:lstStyle/>
                    <a:p>
                      <a:pPr algn="ctr" fontAlgn="ctr"/>
                      <a:r>
                        <a:rPr lang="fr-FR" sz="600" b="0" i="0" u="none" strike="noStrike">
                          <a:solidFill>
                            <a:srgbClr val="000000"/>
                          </a:solidFill>
                          <a:effectLst/>
                          <a:latin typeface="Calibri" panose="020F0502020204030204" pitchFamily="34" charset="0"/>
                        </a:rPr>
                        <a:t>S21.G00.60.007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IBAN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8"/>
                  </a:ext>
                </a:extLst>
              </a:tr>
              <a:tr h="94497">
                <a:tc>
                  <a:txBody>
                    <a:bodyPr/>
                    <a:lstStyle/>
                    <a:p>
                      <a:pPr algn="ctr" fontAlgn="ctr"/>
                      <a:r>
                        <a:rPr lang="fr-FR" sz="600" b="0" i="0" u="none" strike="noStrike">
                          <a:solidFill>
                            <a:srgbClr val="000000"/>
                          </a:solidFill>
                          <a:effectLst/>
                          <a:latin typeface="Calibri" panose="020F0502020204030204" pitchFamily="34" charset="0"/>
                        </a:rPr>
                        <a:t>S21.G00.60.008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BIC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09"/>
                  </a:ext>
                </a:extLst>
              </a:tr>
              <a:tr h="94497">
                <a:tc>
                  <a:txBody>
                    <a:bodyPr/>
                    <a:lstStyle/>
                    <a:p>
                      <a:pPr algn="ctr" fontAlgn="ctr"/>
                      <a:r>
                        <a:rPr lang="fr-FR" sz="600" b="0" i="0" u="none" strike="noStrike">
                          <a:solidFill>
                            <a:srgbClr val="000000"/>
                          </a:solidFill>
                          <a:effectLst/>
                          <a:latin typeface="Calibri" panose="020F0502020204030204" pitchFamily="34" charset="0"/>
                        </a:rPr>
                        <a:t>S21.G00.60.010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la reprise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fr-FR" sz="600" b="0" i="0" u="none" strike="noStrike">
                          <a:solidFill>
                            <a:srgbClr val="000000"/>
                          </a:solidFill>
                          <a:effectLst/>
                          <a:latin typeface="Calibri" panose="020F0502020204030204" pitchFamily="34" charset="0"/>
                        </a:rPr>
                        <a:t>MSA / URSSAF - Assurance maladie - CPAM</a:t>
                      </a:r>
                      <a:br>
                        <a:rPr lang="fr-FR" sz="600" b="0" i="0" u="none" strike="noStrike">
                          <a:solidFill>
                            <a:srgbClr val="000000"/>
                          </a:solidFill>
                          <a:effectLst/>
                          <a:latin typeface="Calibri" panose="020F0502020204030204" pitchFamily="34" charset="0"/>
                        </a:rPr>
                      </a:br>
                      <a:r>
                        <a:rPr lang="fr-FR" sz="600" b="0" i="0" u="none" strike="noStrike">
                          <a:solidFill>
                            <a:srgbClr val="000000"/>
                          </a:solidFill>
                          <a:effectLst/>
                          <a:latin typeface="Calibri" panose="020F0502020204030204" pitchFamily="34" charset="0"/>
                        </a:rPr>
                        <a:t>CDC : impact pour CNRACL et IRCANTEC</a:t>
                      </a:r>
                      <a:br>
                        <a:rPr lang="fr-FR" sz="600" b="0" i="0" u="none" strike="noStrike">
                          <a:solidFill>
                            <a:srgbClr val="000000"/>
                          </a:solidFill>
                          <a:effectLst/>
                          <a:latin typeface="Calibri" panose="020F0502020204030204" pitchFamily="34" charset="0"/>
                        </a:rPr>
                      </a:br>
                      <a:r>
                        <a:rPr lang="fr-FR" sz="600" b="0" i="0" u="none" strike="noStrike">
                          <a:solidFill>
                            <a:srgbClr val="000000"/>
                          </a:solidFill>
                          <a:effectLst/>
                          <a:latin typeface="Calibri" panose="020F0502020204030204" pitchFamily="34" charset="0"/>
                        </a:rPr>
                        <a:t>SRE</a:t>
                      </a:r>
                      <a:br>
                        <a:rPr lang="fr-FR" sz="600" b="0" i="0" u="none" strike="noStrike">
                          <a:solidFill>
                            <a:srgbClr val="000000"/>
                          </a:solidFill>
                          <a:effectLst/>
                          <a:latin typeface="Calibri" panose="020F0502020204030204" pitchFamily="34" charset="0"/>
                        </a:rPr>
                      </a:br>
                      <a:r>
                        <a:rPr lang="fr-FR" sz="600" b="0" i="0" u="none" strike="noStrike">
                          <a:solidFill>
                            <a:srgbClr val="000000"/>
                          </a:solidFill>
                          <a:effectLst/>
                          <a:latin typeface="Calibri" panose="020F0502020204030204" pitchFamily="34" charset="0"/>
                        </a:rPr>
                        <a:t>Pôle emploi : oui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13518">
                <a:tc>
                  <a:txBody>
                    <a:bodyPr/>
                    <a:lstStyle/>
                    <a:p>
                      <a:pPr algn="ctr" fontAlgn="ctr"/>
                      <a:r>
                        <a:rPr lang="fr-FR" sz="600" b="0" i="0" u="none" strike="noStrike">
                          <a:solidFill>
                            <a:srgbClr val="000000"/>
                          </a:solidFill>
                          <a:effectLst/>
                          <a:latin typeface="Calibri" panose="020F0502020204030204" pitchFamily="34" charset="0"/>
                        </a:rPr>
                        <a:t>S21.G00.60.011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Motif de la reprise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11"/>
                  </a:ext>
                </a:extLst>
              </a:tr>
              <a:tr h="188994">
                <a:tc>
                  <a:txBody>
                    <a:bodyPr/>
                    <a:lstStyle/>
                    <a:p>
                      <a:pPr algn="ctr" fontAlgn="ctr"/>
                      <a:r>
                        <a:rPr lang="fr-FR" sz="600" b="0" i="0" u="none" strike="noStrike">
                          <a:solidFill>
                            <a:srgbClr val="000000"/>
                          </a:solidFill>
                          <a:effectLst/>
                          <a:latin typeface="Calibri" panose="020F0502020204030204" pitchFamily="34" charset="0"/>
                        </a:rPr>
                        <a:t>S21.G00.60.012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l'accident ou de la première constatation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a:solidFill>
                            <a:srgbClr val="000000"/>
                          </a:solidFill>
                          <a:effectLst/>
                          <a:latin typeface="Calibri" panose="020F0502020204030204" pitchFamily="34" charset="0"/>
                        </a:rPr>
                        <a:t>Assurance maladie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94497">
                <a:tc>
                  <a:txBody>
                    <a:bodyPr/>
                    <a:lstStyle/>
                    <a:p>
                      <a:pPr algn="ctr" fontAlgn="ctr"/>
                      <a:r>
                        <a:rPr lang="fr-FR" sz="600" b="0" i="0" u="none" strike="noStrike">
                          <a:solidFill>
                            <a:srgbClr val="000000"/>
                          </a:solidFill>
                          <a:effectLst/>
                          <a:latin typeface="Calibri" panose="020F0502020204030204" pitchFamily="34" charset="0"/>
                        </a:rPr>
                        <a:t>S21.G00.60.600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SIRET Centralisateur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a:solidFill>
                            <a:srgbClr val="000000"/>
                          </a:solidFill>
                          <a:effectLst/>
                          <a:latin typeface="Calibri" panose="020F0502020204030204" pitchFamily="34" charset="0"/>
                        </a:rPr>
                        <a:t>N/A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94497">
                <a:tc>
                  <a:txBody>
                    <a:bodyPr/>
                    <a:lstStyle/>
                    <a:p>
                      <a:pPr algn="ctr" fontAlgn="ctr"/>
                      <a:r>
                        <a:rPr lang="fr-FR" sz="600" b="0" i="0" u="none" strike="noStrike">
                          <a:solidFill>
                            <a:srgbClr val="000000"/>
                          </a:solidFill>
                          <a:effectLst/>
                          <a:latin typeface="Calibri" panose="020F0502020204030204" pitchFamily="34" charset="0"/>
                        </a:rPr>
                        <a:t>S21.G00.66.001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début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t"/>
                      <a:r>
                        <a:rPr lang="fr-FR" sz="600" b="0" i="0" u="none" strike="noStrike">
                          <a:solidFill>
                            <a:srgbClr val="000000"/>
                          </a:solidFill>
                          <a:effectLst/>
                          <a:latin typeface="Calibri" panose="020F0502020204030204" pitchFamily="34" charset="0"/>
                        </a:rPr>
                        <a:t>MSA / URSSAF - Assurance maladie - CPAM</a:t>
                      </a:r>
                      <a:br>
                        <a:rPr lang="fr-FR" sz="600" b="0" i="0" u="none" strike="noStrike">
                          <a:solidFill>
                            <a:srgbClr val="000000"/>
                          </a:solidFill>
                          <a:effectLst/>
                          <a:latin typeface="Calibri" panose="020F0502020204030204" pitchFamily="34" charset="0"/>
                        </a:rPr>
                      </a:br>
                      <a:r>
                        <a:rPr lang="fr-FR" sz="600" b="0" i="0" u="none" strike="noStrike">
                          <a:solidFill>
                            <a:srgbClr val="000000"/>
                          </a:solidFill>
                          <a:effectLst/>
                          <a:latin typeface="Calibri" panose="020F0502020204030204" pitchFamily="34" charset="0"/>
                        </a:rPr>
                        <a:t>CDC : impact pour CNRACL et IRCANTEC</a:t>
                      </a:r>
                      <a:br>
                        <a:rPr lang="fr-FR" sz="600" b="0" i="0" u="none" strike="noStrike">
                          <a:solidFill>
                            <a:srgbClr val="000000"/>
                          </a:solidFill>
                          <a:effectLst/>
                          <a:latin typeface="Calibri" panose="020F0502020204030204" pitchFamily="34" charset="0"/>
                        </a:rPr>
                      </a:br>
                      <a:r>
                        <a:rPr lang="fr-FR" sz="600" b="0" i="0" u="none" strike="noStrike">
                          <a:solidFill>
                            <a:srgbClr val="000000"/>
                          </a:solidFill>
                          <a:effectLst/>
                          <a:latin typeface="Calibri" panose="020F0502020204030204" pitchFamily="34" charset="0"/>
                        </a:rPr>
                        <a:t>SRE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94497">
                <a:tc>
                  <a:txBody>
                    <a:bodyPr/>
                    <a:lstStyle/>
                    <a:p>
                      <a:pPr algn="ctr" fontAlgn="ctr"/>
                      <a:r>
                        <a:rPr lang="fr-FR" sz="600" b="0" i="0" u="none" strike="noStrike">
                          <a:solidFill>
                            <a:srgbClr val="000000"/>
                          </a:solidFill>
                          <a:effectLst/>
                          <a:latin typeface="Calibri" panose="020F0502020204030204" pitchFamily="34" charset="0"/>
                        </a:rPr>
                        <a:t>S21.G00.66.002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Calibri" panose="020F0502020204030204" pitchFamily="34" charset="0"/>
                        </a:rPr>
                        <a:t>Date de fin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15"/>
                  </a:ext>
                </a:extLst>
              </a:tr>
              <a:tr h="234352">
                <a:tc>
                  <a:txBody>
                    <a:bodyPr/>
                    <a:lstStyle/>
                    <a:p>
                      <a:pPr algn="ctr" fontAlgn="ctr"/>
                      <a:r>
                        <a:rPr lang="fr-FR" sz="600" b="0" i="0" u="none" strike="noStrike">
                          <a:solidFill>
                            <a:srgbClr val="000000"/>
                          </a:solidFill>
                          <a:effectLst/>
                          <a:latin typeface="Calibri" panose="020F0502020204030204" pitchFamily="34" charset="0"/>
                        </a:rPr>
                        <a:t>S21.G00.66.003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Calibri" panose="020F0502020204030204" pitchFamily="34" charset="0"/>
                        </a:rPr>
                        <a:t>Montant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fr-FR"/>
                    </a:p>
                  </a:txBody>
                  <a:tcPr/>
                </a:tc>
                <a:extLst>
                  <a:ext uri="{0D108BD9-81ED-4DB2-BD59-A6C34878D82A}">
                    <a16:rowId xmlns:a16="http://schemas.microsoft.com/office/drawing/2014/main" val="10016"/>
                  </a:ext>
                </a:extLst>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3646780369"/>
              </p:ext>
            </p:extLst>
          </p:nvPr>
        </p:nvGraphicFramePr>
        <p:xfrm>
          <a:off x="4730356" y="2011470"/>
          <a:ext cx="3514052" cy="2936544"/>
        </p:xfrm>
        <a:graphic>
          <a:graphicData uri="http://schemas.openxmlformats.org/drawingml/2006/table">
            <a:tbl>
              <a:tblPr/>
              <a:tblGrid>
                <a:gridCol w="733948">
                  <a:extLst>
                    <a:ext uri="{9D8B030D-6E8A-4147-A177-3AD203B41FA5}">
                      <a16:colId xmlns:a16="http://schemas.microsoft.com/office/drawing/2014/main" val="20000"/>
                    </a:ext>
                  </a:extLst>
                </a:gridCol>
                <a:gridCol w="1927103">
                  <a:extLst>
                    <a:ext uri="{9D8B030D-6E8A-4147-A177-3AD203B41FA5}">
                      <a16:colId xmlns:a16="http://schemas.microsoft.com/office/drawing/2014/main" val="20001"/>
                    </a:ext>
                  </a:extLst>
                </a:gridCol>
                <a:gridCol w="853001">
                  <a:extLst>
                    <a:ext uri="{9D8B030D-6E8A-4147-A177-3AD203B41FA5}">
                      <a16:colId xmlns:a16="http://schemas.microsoft.com/office/drawing/2014/main" val="20002"/>
                    </a:ext>
                  </a:extLst>
                </a:gridCol>
              </a:tblGrid>
              <a:tr h="80385">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Id rubrique DSN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Libellé DSN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OPS concerné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25956">
                <a:tc>
                  <a:txBody>
                    <a:bodyPr/>
                    <a:lstStyle/>
                    <a:p>
                      <a:pPr algn="ctr" fontAlgn="ctr"/>
                      <a:r>
                        <a:rPr lang="fr-FR" sz="600" b="0" i="0" u="none" strike="noStrike" kern="1200" dirty="0">
                          <a:solidFill>
                            <a:srgbClr val="000000"/>
                          </a:solidFill>
                          <a:effectLst/>
                          <a:latin typeface="Calibri" panose="020F0502020204030204" pitchFamily="34" charset="0"/>
                          <a:ea typeface="+mn-ea"/>
                          <a:cs typeface="+mn-cs"/>
                        </a:rPr>
                        <a:t>S21.G00.40.026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dirty="0">
                          <a:solidFill>
                            <a:srgbClr val="000000"/>
                          </a:solidFill>
                          <a:effectLst/>
                          <a:latin typeface="Calibri" panose="020F0502020204030204" pitchFamily="34" charset="0"/>
                          <a:ea typeface="+mn-ea"/>
                          <a:cs typeface="+mn-cs"/>
                        </a:rPr>
                        <a:t>Statut d'emploi du salarié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a:solidFill>
                            <a:srgbClr val="000000"/>
                          </a:solidFill>
                          <a:effectLst/>
                          <a:latin typeface="Calibri" panose="020F0502020204030204" pitchFamily="34" charset="0"/>
                          <a:ea typeface="+mn-ea"/>
                          <a:cs typeface="+mn-cs"/>
                        </a:rPr>
                        <a:t>MSA</a:t>
                      </a:r>
                      <a:br>
                        <a:rPr lang="fr-FR" sz="600" b="0" i="0" u="none" strike="noStrike" kern="1200">
                          <a:solidFill>
                            <a:srgbClr val="000000"/>
                          </a:solidFill>
                          <a:effectLst/>
                          <a:latin typeface="Calibri" panose="020F0502020204030204" pitchFamily="34" charset="0"/>
                          <a:ea typeface="+mn-ea"/>
                          <a:cs typeface="+mn-cs"/>
                        </a:rPr>
                      </a:br>
                      <a:r>
                        <a:rPr lang="fr-FR" sz="600" b="0" i="0" u="none" strike="noStrike" kern="1200">
                          <a:solidFill>
                            <a:srgbClr val="000000"/>
                          </a:solidFill>
                          <a:effectLst/>
                          <a:latin typeface="Calibri" panose="020F0502020204030204" pitchFamily="34" charset="0"/>
                          <a:ea typeface="+mn-ea"/>
                          <a:cs typeface="+mn-cs"/>
                        </a:rPr>
                        <a:t>CDC : impact sur le droit des agents</a:t>
                      </a:r>
                      <a:br>
                        <a:rPr lang="fr-FR" sz="600" b="0" i="0" u="none" strike="noStrike" kern="1200">
                          <a:solidFill>
                            <a:srgbClr val="000000"/>
                          </a:solidFill>
                          <a:effectLst/>
                          <a:latin typeface="Calibri" panose="020F0502020204030204" pitchFamily="34" charset="0"/>
                          <a:ea typeface="+mn-ea"/>
                          <a:cs typeface="+mn-cs"/>
                        </a:rPr>
                      </a:br>
                      <a:r>
                        <a:rPr lang="fr-FR" sz="600" b="0" i="0" u="none" strike="noStrike" kern="1200">
                          <a:solidFill>
                            <a:srgbClr val="000000"/>
                          </a:solidFill>
                          <a:effectLst/>
                          <a:latin typeface="Calibri" panose="020F0502020204030204" pitchFamily="34" charset="0"/>
                          <a:ea typeface="+mn-ea"/>
                          <a:cs typeface="+mn-cs"/>
                        </a:rPr>
                        <a:t>SRE</a:t>
                      </a:r>
                      <a:br>
                        <a:rPr lang="fr-FR" sz="600" b="0" i="0" u="none" strike="noStrike" kern="1200">
                          <a:solidFill>
                            <a:srgbClr val="000000"/>
                          </a:solidFill>
                          <a:effectLst/>
                          <a:latin typeface="Calibri" panose="020F0502020204030204" pitchFamily="34" charset="0"/>
                          <a:ea typeface="+mn-ea"/>
                          <a:cs typeface="+mn-cs"/>
                        </a:rPr>
                      </a:br>
                      <a:r>
                        <a:rPr lang="fr-FR" sz="600" b="0" i="0" u="none" strike="noStrike" kern="1200">
                          <a:solidFill>
                            <a:srgbClr val="000000"/>
                          </a:solidFill>
                          <a:effectLst/>
                          <a:latin typeface="Calibri" panose="020F0502020204030204" pitchFamily="34" charset="0"/>
                          <a:ea typeface="+mn-ea"/>
                          <a:cs typeface="+mn-cs"/>
                        </a:rPr>
                        <a:t>Pôle emploi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0765">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S21.G00.40.066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dirty="0">
                          <a:solidFill>
                            <a:srgbClr val="000000"/>
                          </a:solidFill>
                          <a:effectLst/>
                          <a:latin typeface="Calibri" panose="020F0502020204030204" pitchFamily="34" charset="0"/>
                          <a:ea typeface="+mn-ea"/>
                          <a:cs typeface="+mn-cs"/>
                        </a:rPr>
                        <a:t>[FP] Type de détachement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CDC : impact pour CNRACL et IRCANTEC</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MSA</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1530">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S21.G00.53.001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Type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CRPNPAC : oui </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 : oui </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MSA : La MSA se base sur cette donnée pour l’ouverture des droits maladie des agents </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non </a:t>
                      </a:r>
                      <a:br>
                        <a:rPr lang="fr-FR" sz="600" b="0" i="0" u="none" strike="noStrike" kern="1200" dirty="0">
                          <a:solidFill>
                            <a:srgbClr val="000000"/>
                          </a:solidFill>
                          <a:effectLst/>
                          <a:latin typeface="Calibri" panose="020F0502020204030204" pitchFamily="34" charset="0"/>
                          <a:ea typeface="+mn-ea"/>
                          <a:cs typeface="+mn-cs"/>
                        </a:rPr>
                      </a:br>
                      <a:endParaRPr lang="fr-FR" sz="600" b="0" i="0" u="none" strike="noStrike" kern="1200" dirty="0">
                        <a:solidFill>
                          <a:srgbClr val="000000"/>
                        </a:solidFill>
                        <a:effectLst/>
                        <a:latin typeface="Calibri" panose="020F0502020204030204" pitchFamily="34" charset="0"/>
                        <a:ea typeface="+mn-ea"/>
                        <a:cs typeface="+mn-cs"/>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5191">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S21.G00.53.002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Mesure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5191">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S21.G00.53.003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Unité de mesure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96339">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S21.G00.65.001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Motif de suspension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Pour MSA / URSSAF - Assurance maladie - CPAM</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impact pour CNRACL et IRCANTEC</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a:t>
                      </a:r>
                      <a:br>
                        <a:rPr lang="fr-FR" sz="600" b="0" i="0" u="none" strike="noStrike" kern="1200" dirty="0">
                          <a:solidFill>
                            <a:srgbClr val="000000"/>
                          </a:solidFill>
                          <a:effectLst/>
                          <a:latin typeface="Calibri" panose="020F0502020204030204" pitchFamily="34" charset="0"/>
                          <a:ea typeface="+mn-ea"/>
                          <a:cs typeface="+mn-cs"/>
                        </a:rPr>
                      </a:br>
                      <a:endParaRPr lang="fr-FR" sz="600" b="0" i="0" u="none" strike="noStrike" kern="1200" dirty="0">
                        <a:solidFill>
                          <a:srgbClr val="000000"/>
                        </a:solidFill>
                        <a:effectLst/>
                        <a:latin typeface="Calibri" panose="020F0502020204030204" pitchFamily="34" charset="0"/>
                        <a:ea typeface="+mn-ea"/>
                        <a:cs typeface="+mn-cs"/>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85191">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S21.G00.65.002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Date de début de la suspension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85191">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S21.G00.65.003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a:solidFill>
                            <a:srgbClr val="000000"/>
                          </a:solidFill>
                          <a:effectLst/>
                          <a:latin typeface="Calibri" panose="020F0502020204030204" pitchFamily="34" charset="0"/>
                          <a:ea typeface="+mn-ea"/>
                          <a:cs typeface="+mn-cs"/>
                        </a:rPr>
                        <a:t>Date de fin de la suspension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a:solidFill>
                            <a:srgbClr val="000000"/>
                          </a:solidFill>
                          <a:effectLst/>
                          <a:latin typeface="Calibri" panose="020F0502020204030204" pitchFamily="34" charset="0"/>
                          <a:ea typeface="+mn-ea"/>
                          <a:cs typeface="+mn-cs"/>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4784">
                <a:tc>
                  <a:txBody>
                    <a:bodyPr/>
                    <a:lstStyle/>
                    <a:p>
                      <a:pPr algn="ctr" fontAlgn="ctr"/>
                      <a:r>
                        <a:rPr lang="fr-FR" sz="600" b="0" i="0" u="none" strike="noStrike" kern="1200" dirty="0">
                          <a:solidFill>
                            <a:srgbClr val="000000"/>
                          </a:solidFill>
                          <a:effectLst/>
                          <a:latin typeface="Calibri" panose="020F0502020204030204" pitchFamily="34" charset="0"/>
                          <a:ea typeface="+mn-ea"/>
                          <a:cs typeface="+mn-cs"/>
                        </a:rPr>
                        <a:t>S21.G00.65.004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kern="1200" dirty="0">
                          <a:solidFill>
                            <a:srgbClr val="000000"/>
                          </a:solidFill>
                          <a:effectLst/>
                          <a:latin typeface="Calibri" panose="020F0502020204030204" pitchFamily="34" charset="0"/>
                          <a:ea typeface="+mn-ea"/>
                          <a:cs typeface="+mn-cs"/>
                        </a:rPr>
                        <a:t>[FP] Position de détachement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fr-FR" sz="600" b="0" i="0" u="none" strike="noStrike" kern="1200" dirty="0">
                          <a:solidFill>
                            <a:srgbClr val="000000"/>
                          </a:solidFill>
                          <a:effectLst/>
                          <a:latin typeface="Calibri" panose="020F0502020204030204" pitchFamily="34" charset="0"/>
                          <a:ea typeface="+mn-ea"/>
                          <a:cs typeface="+mn-cs"/>
                        </a:rPr>
                        <a:t>CDC : impact pour CNRACL et IRCANTEC</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7" name="Rectangle à coins arrondis 16"/>
          <p:cNvSpPr/>
          <p:nvPr/>
        </p:nvSpPr>
        <p:spPr>
          <a:xfrm>
            <a:off x="4730356" y="1568282"/>
            <a:ext cx="3325724" cy="250454"/>
          </a:xfrm>
          <a:prstGeom prst="round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Priorité moyenne / LOT 2</a:t>
            </a:r>
          </a:p>
        </p:txBody>
      </p:sp>
    </p:spTree>
    <p:extLst>
      <p:ext uri="{BB962C8B-B14F-4D97-AF65-F5344CB8AC3E}">
        <p14:creationId xmlns:p14="http://schemas.microsoft.com/office/powerpoint/2010/main" val="2605528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29</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L’enrichissement des DSN Mensuelles : Mise en œuvre</a:t>
            </a:r>
          </a:p>
        </p:txBody>
      </p:sp>
      <p:sp>
        <p:nvSpPr>
          <p:cNvPr id="11" name="Rectangle à coins arrondis 10"/>
          <p:cNvSpPr/>
          <p:nvPr/>
        </p:nvSpPr>
        <p:spPr>
          <a:xfrm>
            <a:off x="1649138" y="1132442"/>
            <a:ext cx="5515150" cy="286652"/>
          </a:xfrm>
          <a:prstGeom prst="round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Priorité faible / LOT 3 </a:t>
            </a:r>
          </a:p>
        </p:txBody>
      </p:sp>
      <p:graphicFrame>
        <p:nvGraphicFramePr>
          <p:cNvPr id="13" name="Tableau 12"/>
          <p:cNvGraphicFramePr>
            <a:graphicFrameLocks noGrp="1"/>
          </p:cNvGraphicFramePr>
          <p:nvPr>
            <p:extLst>
              <p:ext uri="{D42A27DB-BD31-4B8C-83A1-F6EECF244321}">
                <p14:modId xmlns:p14="http://schemas.microsoft.com/office/powerpoint/2010/main" val="2344710331"/>
              </p:ext>
            </p:extLst>
          </p:nvPr>
        </p:nvGraphicFramePr>
        <p:xfrm>
          <a:off x="1677194" y="1491102"/>
          <a:ext cx="5487094" cy="3168880"/>
        </p:xfrm>
        <a:graphic>
          <a:graphicData uri="http://schemas.openxmlformats.org/drawingml/2006/table">
            <a:tbl>
              <a:tblPr/>
              <a:tblGrid>
                <a:gridCol w="1404062">
                  <a:extLst>
                    <a:ext uri="{9D8B030D-6E8A-4147-A177-3AD203B41FA5}">
                      <a16:colId xmlns:a16="http://schemas.microsoft.com/office/drawing/2014/main" val="20000"/>
                    </a:ext>
                  </a:extLst>
                </a:gridCol>
                <a:gridCol w="1470290">
                  <a:extLst>
                    <a:ext uri="{9D8B030D-6E8A-4147-A177-3AD203B41FA5}">
                      <a16:colId xmlns:a16="http://schemas.microsoft.com/office/drawing/2014/main" val="20001"/>
                    </a:ext>
                  </a:extLst>
                </a:gridCol>
                <a:gridCol w="2612742">
                  <a:extLst>
                    <a:ext uri="{9D8B030D-6E8A-4147-A177-3AD203B41FA5}">
                      <a16:colId xmlns:a16="http://schemas.microsoft.com/office/drawing/2014/main" val="20002"/>
                    </a:ext>
                  </a:extLst>
                </a:gridCol>
              </a:tblGrid>
              <a:tr h="72008">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Id rubrique DSN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Libellé DSN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algn="ctr" defTabSz="914400" rtl="0" eaLnBrk="1" fontAlgn="ctr" latinLnBrk="0" hangingPunct="1"/>
                      <a:r>
                        <a:rPr lang="fr-FR" sz="600" b="1" i="0" u="none" strike="noStrike" kern="1200" dirty="0">
                          <a:solidFill>
                            <a:schemeClr val="bg1"/>
                          </a:solidFill>
                          <a:effectLst/>
                          <a:latin typeface="Calibri" panose="020F0502020204030204" pitchFamily="34" charset="0"/>
                          <a:ea typeface="+mn-ea"/>
                          <a:cs typeface="+mn-cs"/>
                        </a:rPr>
                        <a:t>OPS concerné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53599">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S21.G00.30.025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Niveau de diplôme préparé par l'individu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CDC : non</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MSA : oui</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URSSAF : non</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 : oui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6609">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S21.G00.40.004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Code profession et catégorie socioprofessionnelle (PCS-ESE)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reçu, mais sans impact sur le droit des agents</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CPAM</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46154">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S21.G00.40.036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Code emplois multiples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impact pour CNRACL et IRCANTEC</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0597">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S21.G00.40.037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Code employeurs multiples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impact pour CNRACL et IRCANTEC</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1712">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S21.G00.40.057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[FP] Indice brut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impact pour CNRACL</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18240">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S21.G00.40.072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Statut BOETH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 </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Public : FIPHFP (Fonds pour l'Insertion des Personnes Handicapées dans la Fonction Publique), qui n'est pas en DSN.</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Privé : l’AGEFIPH (Association de Gestion du Fonds pour l'Insertion Professionnelle des Personnes Handicapées), recouvrement par l'URSSAF</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non</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SRE : oui</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Pôle emploi : oui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1042">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S21.G00.65.005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algn="ctr" defTabSz="914400" rtl="0" eaLnBrk="1" fontAlgn="t" latinLnBrk="0" hangingPunct="1"/>
                      <a:r>
                        <a:rPr lang="fr-FR" sz="600" b="0" i="0" u="none" strike="noStrike" kern="1200">
                          <a:solidFill>
                            <a:srgbClr val="000000"/>
                          </a:solidFill>
                          <a:effectLst/>
                          <a:latin typeface="Calibri" panose="020F0502020204030204" pitchFamily="34" charset="0"/>
                          <a:ea typeface="+mn-ea"/>
                          <a:cs typeface="+mn-cs"/>
                        </a:rPr>
                        <a:t>Nombre de jours ouvrés de suspension fractionnée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algn="ctr" defTabSz="914400" rtl="0" eaLnBrk="1" fontAlgn="t" latinLnBrk="0" hangingPunct="1"/>
                      <a:r>
                        <a:rPr lang="fr-FR" sz="600" b="0" i="0" u="none" strike="noStrike" kern="1200" dirty="0">
                          <a:solidFill>
                            <a:srgbClr val="000000"/>
                          </a:solidFill>
                          <a:effectLst/>
                          <a:latin typeface="Calibri" panose="020F0502020204030204" pitchFamily="34" charset="0"/>
                          <a:ea typeface="+mn-ea"/>
                          <a:cs typeface="+mn-cs"/>
                        </a:rPr>
                        <a:t>MSA : oui ?</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URSSAF : non</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Assurance maladie</a:t>
                      </a:r>
                      <a:br>
                        <a:rPr lang="fr-FR" sz="600" b="0" i="0" u="none" strike="noStrike" kern="1200" dirty="0">
                          <a:solidFill>
                            <a:srgbClr val="000000"/>
                          </a:solidFill>
                          <a:effectLst/>
                          <a:latin typeface="Calibri" panose="020F0502020204030204" pitchFamily="34" charset="0"/>
                          <a:ea typeface="+mn-ea"/>
                          <a:cs typeface="+mn-cs"/>
                        </a:rPr>
                      </a:br>
                      <a:r>
                        <a:rPr lang="fr-FR" sz="600" b="0" i="0" u="none" strike="noStrike" kern="1200" dirty="0">
                          <a:solidFill>
                            <a:srgbClr val="000000"/>
                          </a:solidFill>
                          <a:effectLst/>
                          <a:latin typeface="Calibri" panose="020F0502020204030204" pitchFamily="34" charset="0"/>
                          <a:ea typeface="+mn-ea"/>
                          <a:cs typeface="+mn-cs"/>
                        </a:rPr>
                        <a:t>CDC : pas d'impact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6008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r>
              <a:rPr lang="fr-FR" dirty="0">
                <a:latin typeface="Marianne" panose="02000000000000000000" pitchFamily="2" charset="0"/>
              </a:rPr>
              <a:t>Les profils cotisants recherche [2/5]</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a:xfrm>
            <a:off x="144000" y="4783500"/>
            <a:ext cx="5904000" cy="360000"/>
          </a:xfrm>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3</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5" name="Rectangle 1"/>
          <p:cNvSpPr>
            <a:spLocks noChangeArrowheads="1"/>
          </p:cNvSpPr>
          <p:nvPr/>
        </p:nvSpPr>
        <p:spPr bwMode="auto">
          <a:xfrm>
            <a:off x="557535" y="847839"/>
            <a:ext cx="8461408"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66700" marR="0" lvl="0" indent="-266700">
              <a:lnSpc>
                <a:spcPct val="100000"/>
              </a:lnSpc>
              <a:spcBef>
                <a:spcPts val="600"/>
              </a:spcBef>
              <a:spcAft>
                <a:spcPts val="600"/>
              </a:spcAft>
              <a:buClr>
                <a:srgbClr val="004272"/>
              </a:buClr>
              <a:buSzPct val="120000"/>
              <a:buFont typeface="Arial" pitchFamily="34" charset="0"/>
              <a:buChar char="•"/>
              <a:tabLst/>
            </a:pPr>
            <a:r>
              <a:rPr lang="fr-FR" altLang="fr-FR" sz="1400" b="1" dirty="0">
                <a:solidFill>
                  <a:srgbClr val="00B0F0"/>
                </a:solidFill>
                <a:latin typeface="+mn-lt"/>
                <a:ea typeface="ＭＳ Ｐゴシック" pitchFamily="34" charset="-128"/>
                <a:cs typeface="Calibri" pitchFamily="34" charset="0"/>
              </a:rPr>
              <a:t>Question complémentaire 1 :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800" dirty="0">
              <a:solidFill>
                <a:srgbClr val="002060"/>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latin typeface="+mn-lt"/>
              </a:rPr>
              <a:t>Les modalités d’application des articles L.952-6-2 du code de l’éducation et L.422-3 du code de la recherche sont définies dans le décret n°2021-1710 du 17 décembre 2021 relatif au contrat de chaire de professeur junior.</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800" dirty="0">
                <a:solidFill>
                  <a:srgbClr val="002060"/>
                </a:solidFill>
                <a:latin typeface="+mn-lt"/>
              </a:rPr>
              <a:t>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latin typeface="+mn-lt"/>
              </a:rPr>
              <a:t>Le contrat de chaire de professeur junior est une nouvelle voix d’accès/recrutement au corps des professeurs d’université et assimilés ou de directeur de recherche. Il peut aussi être occupé par un personnel titulaire dans un autre corps de la fonction publique, qui remplit les conditions de recrutement et de sélection. Sauf erreur, rien dans les textes n’interdit ce cas de gestion : le fonctionnaire sera donc dans ce cas détaché sur contrat.</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800" dirty="0">
                <a:solidFill>
                  <a:srgbClr val="002060"/>
                </a:solidFill>
                <a:latin typeface="+mn-lt"/>
              </a:rPr>
              <a:t>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100" dirty="0">
                <a:solidFill>
                  <a:srgbClr val="002060"/>
                </a:solidFill>
                <a:latin typeface="+mn-lt"/>
              </a:rPr>
              <a:t>Ainsi, dans ce cas de gestion d’un fonctionnaire FPE détaché sur un contrat de chaire de professeur junior, comment sera codifié le mouvement 02 du dossier du contrat de chaire de professeur junior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800" dirty="0">
                <a:solidFill>
                  <a:srgbClr val="002060"/>
                </a:solidFill>
                <a:latin typeface="+mn-lt"/>
              </a:rPr>
              <a:t> </a:t>
            </a:r>
          </a:p>
          <a:p>
            <a:pPr marL="0" marR="0" lvl="0" indent="0" algn="l" defTabSz="914400" rtl="0" eaLnBrk="0" fontAlgn="base" latinLnBrk="0" hangingPunct="0">
              <a:lnSpc>
                <a:spcPct val="100000"/>
              </a:lnSpc>
              <a:spcBef>
                <a:spcPct val="0"/>
              </a:spcBef>
              <a:spcAft>
                <a:spcPct val="0"/>
              </a:spcAft>
              <a:buClrTx/>
              <a:buSzTx/>
              <a:tabLst/>
            </a:pPr>
            <a:r>
              <a:rPr lang="fr-FR" altLang="fr-FR" sz="1100" dirty="0">
                <a:solidFill>
                  <a:srgbClr val="002060"/>
                </a:solidFill>
                <a:latin typeface="+mn-lt"/>
              </a:rPr>
              <a:t>REM 01 et code CFIFO DH (pour les EPSCP et EPST) =&gt; quel profil cotisant ?</a:t>
            </a:r>
          </a:p>
          <a:p>
            <a:pPr lvl="1">
              <a:buFontTx/>
              <a:buChar char="•"/>
            </a:pPr>
            <a:r>
              <a:rPr lang="fr-FR" altLang="fr-FR" sz="1100" dirty="0">
                <a:solidFill>
                  <a:srgbClr val="002060"/>
                </a:solidFill>
                <a:latin typeface="+mn-lt"/>
              </a:rPr>
              <a:t>CSTAT  4L/4N – CODE SS 10/20/93 – CODE RC 00/10/14, ou </a:t>
            </a:r>
          </a:p>
          <a:p>
            <a:pPr lvl="1">
              <a:buFontTx/>
              <a:buChar char="•"/>
            </a:pPr>
            <a:r>
              <a:rPr lang="fr-FR" altLang="fr-FR" sz="1100" dirty="0">
                <a:solidFill>
                  <a:srgbClr val="002060"/>
                </a:solidFill>
                <a:latin typeface="+mn-lt"/>
              </a:rPr>
              <a:t>CSTAT A6  – CODE SS 01/06 – CODE RC 00</a:t>
            </a:r>
          </a:p>
        </p:txBody>
      </p:sp>
      <p:sp>
        <p:nvSpPr>
          <p:cNvPr id="17" name="Rectangle 16"/>
          <p:cNvSpPr/>
          <p:nvPr/>
        </p:nvSpPr>
        <p:spPr>
          <a:xfrm>
            <a:off x="329827" y="3595960"/>
            <a:ext cx="8689116" cy="415498"/>
          </a:xfrm>
          <a:prstGeom prst="rect">
            <a:avLst/>
          </a:prstGeom>
          <a:solidFill>
            <a:schemeClr val="bg1"/>
          </a:solidFill>
          <a:ln>
            <a:solidFill>
              <a:schemeClr val="accent1"/>
            </a:solidFill>
          </a:ln>
        </p:spPr>
        <p:txBody>
          <a:bodyPr wrap="square">
            <a:spAutoFit/>
          </a:bodyPr>
          <a:lstStyle/>
          <a:p>
            <a:r>
              <a:rPr lang="fr-FR" sz="1050" b="1" i="1" dirty="0">
                <a:solidFill>
                  <a:srgbClr val="0070C0"/>
                </a:solidFill>
              </a:rPr>
              <a:t>Réponse apportée </a:t>
            </a:r>
            <a:r>
              <a:rPr lang="fr-FR" sz="1050" i="1" dirty="0">
                <a:solidFill>
                  <a:srgbClr val="0070C0"/>
                </a:solidFill>
              </a:rPr>
              <a:t>: </a:t>
            </a:r>
          </a:p>
          <a:p>
            <a:pPr marL="171450" indent="-171450">
              <a:buFont typeface="Wingdings" panose="05000000000000000000" pitchFamily="2" charset="2"/>
              <a:buChar char="§"/>
            </a:pPr>
            <a:r>
              <a:rPr lang="fr-FR" sz="1050" i="1" dirty="0">
                <a:solidFill>
                  <a:srgbClr val="0070C0"/>
                </a:solidFill>
              </a:rPr>
              <a:t>Pour les fonctionnaires FPE détachés sur un contrat de chaire de professeur junior : CSTAT A6  – CODE SS 01/06 – CODE RC 00</a:t>
            </a:r>
          </a:p>
        </p:txBody>
      </p:sp>
    </p:spTree>
    <p:extLst>
      <p:ext uri="{BB962C8B-B14F-4D97-AF65-F5344CB8AC3E}">
        <p14:creationId xmlns:p14="http://schemas.microsoft.com/office/powerpoint/2010/main" val="828621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30</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L’enrichissement des DSN Mensuelles : Mise en œuvre</a:t>
            </a:r>
          </a:p>
        </p:txBody>
      </p:sp>
      <p:sp>
        <p:nvSpPr>
          <p:cNvPr id="8" name="Rectangle à coins arrondis 7"/>
          <p:cNvSpPr/>
          <p:nvPr/>
        </p:nvSpPr>
        <p:spPr>
          <a:xfrm>
            <a:off x="360001" y="1059582"/>
            <a:ext cx="8424000" cy="288032"/>
          </a:xfrm>
          <a:prstGeom prst="round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Etudier les scénarios possibles de collecte des données RH</a:t>
            </a:r>
          </a:p>
        </p:txBody>
      </p:sp>
      <p:sp>
        <p:nvSpPr>
          <p:cNvPr id="9" name="Espace réservé du contenu 1"/>
          <p:cNvSpPr txBox="1">
            <a:spLocks/>
          </p:cNvSpPr>
          <p:nvPr/>
        </p:nvSpPr>
        <p:spPr bwMode="gray">
          <a:xfrm>
            <a:off x="359999" y="1347614"/>
            <a:ext cx="842400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lvl="2" indent="0" algn="just">
              <a:spcBef>
                <a:spcPts val="0"/>
              </a:spcBef>
              <a:spcAft>
                <a:spcPts val="0"/>
              </a:spcAft>
              <a:buSzPct val="120000"/>
              <a:buNone/>
            </a:pPr>
            <a:r>
              <a:rPr lang="fr-FR" sz="1200" kern="0" dirty="0">
                <a:solidFill>
                  <a:srgbClr val="002060"/>
                </a:solidFill>
              </a:rPr>
              <a:t>Pour rappel, le CISIRH et la DGFIP se sont engagés à étudier différents scenarii pour collecter ces données, d’un point de vue applicatif/technique.</a:t>
            </a:r>
          </a:p>
          <a:p>
            <a:pPr marL="0" lvl="2" indent="0" algn="just">
              <a:spcBef>
                <a:spcPts val="0"/>
              </a:spcBef>
              <a:spcAft>
                <a:spcPts val="0"/>
              </a:spcAft>
              <a:buSzPct val="120000"/>
              <a:buNone/>
            </a:pPr>
            <a:endParaRPr lang="fr-FR" sz="1200" kern="0" dirty="0">
              <a:solidFill>
                <a:srgbClr val="002060"/>
              </a:solidFill>
            </a:endParaRPr>
          </a:p>
          <a:p>
            <a:pPr marL="0" lvl="2" indent="0" algn="just">
              <a:spcBef>
                <a:spcPts val="0"/>
              </a:spcBef>
              <a:spcAft>
                <a:spcPts val="0"/>
              </a:spcAft>
              <a:buSzPct val="120000"/>
              <a:buNone/>
            </a:pPr>
            <a:r>
              <a:rPr lang="fr-FR" sz="1200" kern="0" dirty="0">
                <a:solidFill>
                  <a:srgbClr val="002060"/>
                </a:solidFill>
              </a:rPr>
              <a:t>4 scenarii sont actuellement à l’étude avec SSG*. 4 expressions de besoins seront produites pour demander les études correspondantes à SSG :</a:t>
            </a:r>
          </a:p>
          <a:p>
            <a:pPr lvl="1">
              <a:spcBef>
                <a:spcPts val="0"/>
              </a:spcBef>
              <a:spcAft>
                <a:spcPts val="0"/>
              </a:spcAft>
              <a:buFont typeface="+mj-lt"/>
              <a:buAutoNum type="arabicPeriod"/>
            </a:pPr>
            <a:r>
              <a:rPr lang="fr-FR" sz="1100" kern="0" dirty="0">
                <a:solidFill>
                  <a:srgbClr val="002060"/>
                </a:solidFill>
              </a:rPr>
              <a:t>Ouverture du CT DSN aux employeurs pour saisies manuelles (et via import de fichier),</a:t>
            </a:r>
          </a:p>
          <a:p>
            <a:pPr lvl="1">
              <a:spcBef>
                <a:spcPts val="0"/>
              </a:spcBef>
              <a:spcAft>
                <a:spcPts val="0"/>
              </a:spcAft>
              <a:buFont typeface="+mj-lt"/>
              <a:buAutoNum type="arabicPeriod"/>
            </a:pPr>
            <a:r>
              <a:rPr lang="fr-FR" sz="1100" kern="0" dirty="0">
                <a:solidFill>
                  <a:srgbClr val="002060"/>
                </a:solidFill>
              </a:rPr>
              <a:t>Flux automatisé de données depuis les SIRH vers le CT DSN</a:t>
            </a:r>
          </a:p>
          <a:p>
            <a:pPr lvl="1">
              <a:spcBef>
                <a:spcPts val="0"/>
              </a:spcBef>
              <a:spcAft>
                <a:spcPts val="0"/>
              </a:spcAft>
              <a:buFont typeface="+mj-lt"/>
              <a:buAutoNum type="arabicPeriod"/>
            </a:pPr>
            <a:r>
              <a:rPr lang="fr-FR" sz="1100" kern="0" dirty="0">
                <a:solidFill>
                  <a:srgbClr val="002060"/>
                </a:solidFill>
              </a:rPr>
              <a:t>Evolution de l’application PAYSAGE permettant de collecter les données auprès des SIRH </a:t>
            </a:r>
            <a:r>
              <a:rPr lang="fr-FR" sz="1100" u="sng" kern="0" dirty="0">
                <a:solidFill>
                  <a:srgbClr val="002060"/>
                </a:solidFill>
              </a:rPr>
              <a:t>via le fichier GEST existant </a:t>
            </a:r>
            <a:r>
              <a:rPr lang="fr-FR" sz="1100" kern="0" dirty="0">
                <a:solidFill>
                  <a:srgbClr val="002060"/>
                </a:solidFill>
              </a:rPr>
              <a:t>(utilisation des mouvements existants, ajouts de valeurs …), puis transmission au CT DSN au sein des fichiers PAYSAGE existants,</a:t>
            </a:r>
          </a:p>
          <a:p>
            <a:pPr lvl="1">
              <a:spcBef>
                <a:spcPts val="0"/>
              </a:spcBef>
              <a:spcAft>
                <a:spcPts val="0"/>
              </a:spcAft>
              <a:buFont typeface="+mj-lt"/>
              <a:buAutoNum type="arabicPeriod"/>
            </a:pPr>
            <a:r>
              <a:rPr lang="fr-FR" sz="1100" kern="0" dirty="0">
                <a:solidFill>
                  <a:srgbClr val="002060"/>
                </a:solidFill>
              </a:rPr>
              <a:t>Evolution de l’application PAYSAGE permettant de collecter les données auprès des SIRH </a:t>
            </a:r>
            <a:r>
              <a:rPr lang="fr-FR" sz="1100" u="sng" kern="0" dirty="0">
                <a:solidFill>
                  <a:srgbClr val="002060"/>
                </a:solidFill>
              </a:rPr>
              <a:t>via un nouveau fichier GEST (remise dédiée)</a:t>
            </a:r>
            <a:r>
              <a:rPr lang="fr-FR" sz="1100" kern="0" dirty="0">
                <a:solidFill>
                  <a:srgbClr val="002060"/>
                </a:solidFill>
              </a:rPr>
              <a:t>, puis transmission au CT DSN au sein d’un nouveau fichier.</a:t>
            </a:r>
          </a:p>
          <a:p>
            <a:pPr lvl="1">
              <a:spcBef>
                <a:spcPts val="0"/>
              </a:spcBef>
              <a:spcAft>
                <a:spcPts val="0"/>
              </a:spcAft>
              <a:buFont typeface="+mj-lt"/>
              <a:buAutoNum type="arabicPeriod"/>
            </a:pPr>
            <a:endParaRPr lang="fr-FR" sz="1100" kern="0" dirty="0">
              <a:solidFill>
                <a:srgbClr val="002060"/>
              </a:solidFill>
            </a:endParaRPr>
          </a:p>
        </p:txBody>
      </p:sp>
      <p:sp>
        <p:nvSpPr>
          <p:cNvPr id="12" name="Rectangle 11"/>
          <p:cNvSpPr/>
          <p:nvPr/>
        </p:nvSpPr>
        <p:spPr>
          <a:xfrm>
            <a:off x="2483768" y="3795886"/>
            <a:ext cx="3923968" cy="646331"/>
          </a:xfrm>
          <a:prstGeom prst="rect">
            <a:avLst/>
          </a:prstGeom>
          <a:solidFill>
            <a:schemeClr val="bg1">
              <a:lumMod val="75000"/>
            </a:schemeClr>
          </a:solidFill>
        </p:spPr>
        <p:txBody>
          <a:bodyPr wrap="square">
            <a:spAutoFit/>
          </a:bodyPr>
          <a:lstStyle/>
          <a:p>
            <a:pPr marL="285750" indent="-285750">
              <a:buFont typeface="Arial" panose="020B0604020202020204" pitchFamily="34" charset="0"/>
              <a:buChar char="•"/>
            </a:pPr>
            <a:r>
              <a:rPr lang="fr-FR" sz="1200" kern="0" dirty="0">
                <a:solidFill>
                  <a:srgbClr val="002060"/>
                </a:solidFill>
                <a:ea typeface="ＭＳ Ｐゴシック" pitchFamily="34" charset="-128"/>
                <a:cs typeface="Calibri" pitchFamily="34" charset="0"/>
              </a:rPr>
              <a:t>Réunion de lancement avec SSG le 30/08</a:t>
            </a:r>
          </a:p>
          <a:p>
            <a:pPr marL="285750" indent="-285750">
              <a:buFont typeface="Arial" panose="020B0604020202020204" pitchFamily="34" charset="0"/>
              <a:buChar char="•"/>
            </a:pPr>
            <a:r>
              <a:rPr lang="fr-FR" sz="1200" kern="0" dirty="0">
                <a:solidFill>
                  <a:srgbClr val="002060"/>
                </a:solidFill>
                <a:ea typeface="ＭＳ Ｐゴシック" pitchFamily="34" charset="-128"/>
                <a:cs typeface="Calibri" pitchFamily="34" charset="0"/>
              </a:rPr>
              <a:t>8 ateliers de cadrage identifiés sur septembre 2022</a:t>
            </a:r>
          </a:p>
          <a:p>
            <a:pPr marL="285750" indent="-285750">
              <a:buFont typeface="Arial" panose="020B0604020202020204" pitchFamily="34" charset="0"/>
              <a:buChar char="•"/>
            </a:pPr>
            <a:r>
              <a:rPr lang="fr-FR" sz="1200" kern="0" dirty="0">
                <a:solidFill>
                  <a:srgbClr val="002060"/>
                </a:solidFill>
                <a:ea typeface="ＭＳ Ｐゴシック" pitchFamily="34" charset="-128"/>
                <a:cs typeface="Calibri" pitchFamily="34" charset="0"/>
              </a:rPr>
              <a:t>Livrable des 4 cadrages le 05 octobre 2022</a:t>
            </a:r>
          </a:p>
        </p:txBody>
      </p:sp>
    </p:spTree>
    <p:extLst>
      <p:ext uri="{BB962C8B-B14F-4D97-AF65-F5344CB8AC3E}">
        <p14:creationId xmlns:p14="http://schemas.microsoft.com/office/powerpoint/2010/main" val="2766382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31</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L’enrichissement des DSN Mensuelles : Mise en œuvre</a:t>
            </a:r>
          </a:p>
        </p:txBody>
      </p:sp>
      <p:sp>
        <p:nvSpPr>
          <p:cNvPr id="9" name="Espace réservé du contenu 1"/>
          <p:cNvSpPr txBox="1">
            <a:spLocks/>
          </p:cNvSpPr>
          <p:nvPr/>
        </p:nvSpPr>
        <p:spPr bwMode="gray">
          <a:xfrm>
            <a:off x="359999" y="1347614"/>
            <a:ext cx="842400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lvl="2" indent="0" algn="just">
              <a:spcBef>
                <a:spcPts val="0"/>
              </a:spcBef>
              <a:spcAft>
                <a:spcPts val="0"/>
              </a:spcAft>
              <a:buSzPct val="120000"/>
              <a:buNone/>
            </a:pPr>
            <a:r>
              <a:rPr lang="fr-FR" sz="1200" kern="0" dirty="0">
                <a:solidFill>
                  <a:srgbClr val="002060"/>
                </a:solidFill>
              </a:rPr>
              <a:t>Une réunion sera planifiée début novembre 2022 avec la direction du CISIRH, de la DGFiP et de la DGAFP pour échanger sur les études de cadrage CISIRH et DGFiP. Ces études seront enrichies par des analyses d’impacts complémentaires (processus, organisationnel, accompagnement du changement). </a:t>
            </a:r>
            <a:r>
              <a:rPr lang="fr-FR" b="1" u="sng" kern="0" dirty="0">
                <a:solidFill>
                  <a:srgbClr val="002060"/>
                </a:solidFill>
              </a:rPr>
              <a:t>Un arbitrage sera fait pour confirmer en complément du scénario 1, l’un des 3 autres scénario.</a:t>
            </a:r>
          </a:p>
          <a:p>
            <a:pPr marL="0" lvl="2" indent="0" algn="just">
              <a:spcBef>
                <a:spcPts val="0"/>
              </a:spcBef>
              <a:spcAft>
                <a:spcPts val="0"/>
              </a:spcAft>
              <a:buSzPct val="120000"/>
              <a:buNone/>
            </a:pPr>
            <a:endParaRPr lang="fr-FR" sz="1200" kern="0" dirty="0">
              <a:solidFill>
                <a:srgbClr val="002060"/>
              </a:solidFill>
            </a:endParaRPr>
          </a:p>
          <a:p>
            <a:pPr marL="0" lvl="2" indent="0" algn="just">
              <a:spcBef>
                <a:spcPts val="0"/>
              </a:spcBef>
              <a:spcAft>
                <a:spcPts val="0"/>
              </a:spcAft>
              <a:buSzPct val="120000"/>
              <a:buNone/>
            </a:pPr>
            <a:endParaRPr lang="fr-FR" sz="1200" kern="0" dirty="0">
              <a:solidFill>
                <a:srgbClr val="002060"/>
              </a:solidFill>
            </a:endParaRPr>
          </a:p>
          <a:p>
            <a:pPr marL="0" lvl="2" indent="0" algn="just">
              <a:spcBef>
                <a:spcPts val="0"/>
              </a:spcBef>
              <a:spcAft>
                <a:spcPts val="0"/>
              </a:spcAft>
              <a:buSzPct val="120000"/>
              <a:buNone/>
            </a:pPr>
            <a:r>
              <a:rPr lang="fr-FR" sz="1200" kern="0" dirty="0">
                <a:solidFill>
                  <a:srgbClr val="002060"/>
                </a:solidFill>
              </a:rPr>
              <a:t>4 scenarii sont actuellement à l’étude avec SSG. 4 expressions de besoins seront produites pour demander les études correspondantes à SSG :</a:t>
            </a:r>
          </a:p>
          <a:p>
            <a:pPr lvl="1">
              <a:spcBef>
                <a:spcPts val="0"/>
              </a:spcBef>
              <a:spcAft>
                <a:spcPts val="0"/>
              </a:spcAft>
              <a:buFont typeface="+mj-lt"/>
              <a:buAutoNum type="arabicPeriod"/>
            </a:pPr>
            <a:r>
              <a:rPr lang="fr-FR" sz="1100" kern="0" dirty="0">
                <a:solidFill>
                  <a:srgbClr val="002060"/>
                </a:solidFill>
              </a:rPr>
              <a:t>Ouverture du CT DSN aux employeurs pour saisies manuelles (et via import de fichier),</a:t>
            </a:r>
          </a:p>
          <a:p>
            <a:pPr lvl="1">
              <a:spcBef>
                <a:spcPts val="0"/>
              </a:spcBef>
              <a:spcAft>
                <a:spcPts val="0"/>
              </a:spcAft>
              <a:buFont typeface="+mj-lt"/>
              <a:buAutoNum type="arabicPeriod"/>
            </a:pPr>
            <a:r>
              <a:rPr lang="fr-FR" sz="1100" kern="0" dirty="0">
                <a:solidFill>
                  <a:srgbClr val="002060"/>
                </a:solidFill>
              </a:rPr>
              <a:t>Flux automatisé de données depuis les SIRH vers le CT DSN</a:t>
            </a:r>
          </a:p>
          <a:p>
            <a:pPr lvl="1">
              <a:spcBef>
                <a:spcPts val="0"/>
              </a:spcBef>
              <a:spcAft>
                <a:spcPts val="0"/>
              </a:spcAft>
              <a:buFont typeface="+mj-lt"/>
              <a:buAutoNum type="arabicPeriod"/>
            </a:pPr>
            <a:r>
              <a:rPr lang="fr-FR" sz="1100" kern="0" dirty="0">
                <a:solidFill>
                  <a:srgbClr val="002060"/>
                </a:solidFill>
              </a:rPr>
              <a:t>Evolution de l’application PAYSAGE permettant de collecter les données auprès des SIRH </a:t>
            </a:r>
            <a:r>
              <a:rPr lang="fr-FR" sz="1100" u="sng" kern="0" dirty="0">
                <a:solidFill>
                  <a:srgbClr val="002060"/>
                </a:solidFill>
              </a:rPr>
              <a:t>via le fichier GEST existant </a:t>
            </a:r>
            <a:r>
              <a:rPr lang="fr-FR" sz="1100" kern="0" dirty="0">
                <a:solidFill>
                  <a:srgbClr val="002060"/>
                </a:solidFill>
              </a:rPr>
              <a:t>(utilisation des mouvements existants, ajouts de valeurs …), puis transmission au CT DSN au sein des fichiers PAYSAGE existants,</a:t>
            </a:r>
          </a:p>
          <a:p>
            <a:pPr lvl="1">
              <a:spcBef>
                <a:spcPts val="0"/>
              </a:spcBef>
              <a:spcAft>
                <a:spcPts val="0"/>
              </a:spcAft>
              <a:buFont typeface="+mj-lt"/>
              <a:buAutoNum type="arabicPeriod"/>
            </a:pPr>
            <a:r>
              <a:rPr lang="fr-FR" sz="1100" kern="0" dirty="0">
                <a:solidFill>
                  <a:srgbClr val="002060"/>
                </a:solidFill>
              </a:rPr>
              <a:t>Evolution de l’application PAYSAGE permettant de collecter les données auprès des SIRH </a:t>
            </a:r>
            <a:r>
              <a:rPr lang="fr-FR" sz="1100" u="sng" kern="0" dirty="0">
                <a:solidFill>
                  <a:srgbClr val="002060"/>
                </a:solidFill>
              </a:rPr>
              <a:t>via un nouveau fichier GEST (remise dédiée)</a:t>
            </a:r>
            <a:r>
              <a:rPr lang="fr-FR" sz="1100" kern="0" dirty="0">
                <a:solidFill>
                  <a:srgbClr val="002060"/>
                </a:solidFill>
              </a:rPr>
              <a:t>, puis transmission au CT DSN au sein d’un nouveau fichier.</a:t>
            </a:r>
          </a:p>
          <a:p>
            <a:pPr lvl="1">
              <a:spcBef>
                <a:spcPts val="0"/>
              </a:spcBef>
              <a:spcAft>
                <a:spcPts val="0"/>
              </a:spcAft>
              <a:buFont typeface="+mj-lt"/>
              <a:buAutoNum type="arabicPeriod"/>
            </a:pPr>
            <a:endParaRPr lang="fr-FR" sz="1100" kern="0" dirty="0">
              <a:solidFill>
                <a:srgbClr val="002060"/>
              </a:solidFill>
            </a:endParaRPr>
          </a:p>
        </p:txBody>
      </p:sp>
    </p:spTree>
    <p:extLst>
      <p:ext uri="{BB962C8B-B14F-4D97-AF65-F5344CB8AC3E}">
        <p14:creationId xmlns:p14="http://schemas.microsoft.com/office/powerpoint/2010/main" val="1578024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32</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0" name="Titre 6"/>
          <p:cNvSpPr txBox="1">
            <a:spLocks/>
          </p:cNvSpPr>
          <p:nvPr/>
        </p:nvSpPr>
        <p:spPr bwMode="gray">
          <a:xfrm>
            <a:off x="1475656" y="191162"/>
            <a:ext cx="7416824" cy="7200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nSpc>
                <a:spcPct val="100000"/>
              </a:lnSpc>
            </a:pPr>
            <a:r>
              <a:rPr lang="fr-FR" dirty="0">
                <a:latin typeface="Marianne" panose="02000000000000000000" pitchFamily="2" charset="0"/>
              </a:rPr>
              <a:t>L’enrichissement des DSN Mensuelles : Mise en œuvre</a:t>
            </a:r>
          </a:p>
        </p:txBody>
      </p:sp>
      <p:sp>
        <p:nvSpPr>
          <p:cNvPr id="9" name="Espace réservé du contenu 1"/>
          <p:cNvSpPr txBox="1">
            <a:spLocks/>
          </p:cNvSpPr>
          <p:nvPr/>
        </p:nvSpPr>
        <p:spPr bwMode="gray">
          <a:xfrm>
            <a:off x="360000" y="1131590"/>
            <a:ext cx="8532481" cy="4284620"/>
          </a:xfrm>
          <a:prstGeom prst="rect">
            <a:avLst/>
          </a:prstGeom>
          <a:noFill/>
          <a:ln w="9525">
            <a:noFill/>
            <a:miter lim="800000"/>
            <a:headEnd/>
            <a:tailEnd/>
          </a:ln>
        </p:spPr>
        <p:txBody>
          <a:bodyPr vert="horz" wrap="square" lIns="74295" tIns="37148" rIns="74295" bIns="37148" numCol="1" anchor="t" anchorCtr="0" compatLnSpc="1">
            <a:prstTxWarp prst="textNoShape">
              <a:avLst/>
            </a:prstTxWarp>
          </a:bodyPr>
          <a:lstStyle>
            <a:lvl1pPr marL="266700" indent="-266700" algn="l" rtl="0" eaLnBrk="0" fontAlgn="base" hangingPunct="0">
              <a:spcBef>
                <a:spcPts val="600"/>
              </a:spcBef>
              <a:spcAft>
                <a:spcPts val="600"/>
              </a:spcAft>
              <a:buClr>
                <a:srgbClr val="004272"/>
              </a:buClr>
              <a:buSzPct val="120000"/>
              <a:buFont typeface="Arial" pitchFamily="34" charset="0"/>
              <a:buChar char="•"/>
              <a:defRPr sz="1600" b="0">
                <a:solidFill>
                  <a:srgbClr val="00355C"/>
                </a:solidFill>
                <a:latin typeface="+mn-lt"/>
                <a:ea typeface="ＭＳ Ｐゴシック" pitchFamily="34" charset="-128"/>
                <a:cs typeface="Calibri" pitchFamily="34" charset="0"/>
              </a:defRPr>
            </a:lvl1pPr>
            <a:lvl2pPr marL="533400" indent="-265113" algn="l" rtl="0" eaLnBrk="0" fontAlgn="base" hangingPunct="0">
              <a:spcBef>
                <a:spcPts val="600"/>
              </a:spcBef>
              <a:spcAft>
                <a:spcPts val="600"/>
              </a:spcAft>
              <a:buClr>
                <a:srgbClr val="004272"/>
              </a:buClr>
              <a:buFont typeface="Calibri" pitchFamily="34" charset="0"/>
              <a:buChar char="–"/>
              <a:defRPr sz="1600" b="0">
                <a:solidFill>
                  <a:srgbClr val="00355C"/>
                </a:solidFill>
                <a:latin typeface="+mn-lt"/>
                <a:ea typeface="ＭＳ Ｐゴシック" pitchFamily="34" charset="-128"/>
                <a:cs typeface="Calibri" pitchFamily="34" charset="0"/>
              </a:defRPr>
            </a:lvl2pPr>
            <a:lvl3pPr marL="1085850" indent="-361950" algn="l" rtl="0" eaLnBrk="0" fontAlgn="base" hangingPunct="0">
              <a:spcBef>
                <a:spcPts val="600"/>
              </a:spcBef>
              <a:spcAft>
                <a:spcPts val="600"/>
              </a:spcAft>
              <a:buClr>
                <a:srgbClr val="004272"/>
              </a:buClr>
              <a:buFont typeface="Courier New" pitchFamily="49" charset="0"/>
              <a:buChar char="o"/>
              <a:defRPr sz="1400" b="0">
                <a:solidFill>
                  <a:srgbClr val="00355C"/>
                </a:solidFill>
                <a:latin typeface="+mn-lt"/>
                <a:ea typeface="ＭＳ Ｐゴシック" pitchFamily="34" charset="-128"/>
                <a:cs typeface="Calibri" pitchFamily="34" charset="0"/>
              </a:defRPr>
            </a:lvl3pPr>
            <a:lvl4pPr marL="1600200" indent="-228600" algn="l" rtl="0" eaLnBrk="0" fontAlgn="base" hangingPunct="0">
              <a:spcBef>
                <a:spcPts val="600"/>
              </a:spcBef>
              <a:spcAft>
                <a:spcPts val="600"/>
              </a:spcAft>
              <a:buChar char="–"/>
              <a:defRPr sz="1200">
                <a:solidFill>
                  <a:srgbClr val="4D4D4D"/>
                </a:solidFill>
                <a:latin typeface="Calibri" pitchFamily="34" charset="0"/>
                <a:ea typeface="ＭＳ Ｐゴシック" pitchFamily="34" charset="-128"/>
                <a:cs typeface="Calibri" pitchFamily="34" charset="0"/>
              </a:defRPr>
            </a:lvl4pPr>
            <a:lvl5pPr marL="2057400" indent="-228600" algn="l" rtl="0" eaLnBrk="0" fontAlgn="base" hangingPunct="0">
              <a:spcBef>
                <a:spcPts val="600"/>
              </a:spcBef>
              <a:spcAft>
                <a:spcPts val="600"/>
              </a:spcAft>
              <a:buChar char="»"/>
              <a:defRPr sz="1200">
                <a:solidFill>
                  <a:schemeClr val="tx1"/>
                </a:solidFill>
                <a:latin typeface="Calibri" pitchFamily="34" charset="0"/>
                <a:ea typeface="ＭＳ Ｐゴシック" pitchFamily="34" charset="-128"/>
                <a:cs typeface="Calibri"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spcBef>
                <a:spcPts val="0"/>
              </a:spcBef>
              <a:spcAft>
                <a:spcPts val="0"/>
              </a:spcAft>
              <a:buNone/>
            </a:pPr>
            <a:r>
              <a:rPr lang="fr-FR" sz="1200" kern="0" dirty="0">
                <a:solidFill>
                  <a:srgbClr val="002060"/>
                </a:solidFill>
              </a:rPr>
              <a:t>En parallèle, nous allons :</a:t>
            </a:r>
          </a:p>
          <a:p>
            <a:pPr>
              <a:spcBef>
                <a:spcPts val="0"/>
              </a:spcBef>
              <a:spcAft>
                <a:spcPts val="0"/>
              </a:spcAft>
            </a:pPr>
            <a:endParaRPr lang="fr-FR" sz="1200" kern="0" dirty="0">
              <a:solidFill>
                <a:srgbClr val="002060"/>
              </a:solidFill>
            </a:endParaRPr>
          </a:p>
          <a:p>
            <a:pPr>
              <a:spcBef>
                <a:spcPts val="0"/>
              </a:spcBef>
              <a:spcAft>
                <a:spcPts val="0"/>
              </a:spcAft>
              <a:buFont typeface="+mj-lt"/>
              <a:buAutoNum type="arabicPeriod"/>
            </a:pPr>
            <a:r>
              <a:rPr lang="fr-FR" sz="1200" kern="0" dirty="0">
                <a:solidFill>
                  <a:srgbClr val="002060"/>
                </a:solidFill>
              </a:rPr>
              <a:t>engager plusieurs actions dont </a:t>
            </a:r>
            <a:r>
              <a:rPr lang="fr-FR" sz="1200" b="1" kern="0" dirty="0">
                <a:solidFill>
                  <a:srgbClr val="002060"/>
                </a:solidFill>
              </a:rPr>
              <a:t>l’organisation d’un pilote sur le scénario 1 </a:t>
            </a:r>
            <a:r>
              <a:rPr lang="fr-FR" sz="1200" kern="0" dirty="0">
                <a:solidFill>
                  <a:srgbClr val="002060"/>
                </a:solidFill>
              </a:rPr>
              <a:t>: Ouverture du CT DSN aux employeurs pour saisies manuelles (et via import de fichier)</a:t>
            </a:r>
          </a:p>
          <a:p>
            <a:pPr marL="268287" lvl="1" indent="0">
              <a:spcBef>
                <a:spcPts val="0"/>
              </a:spcBef>
              <a:spcAft>
                <a:spcPts val="0"/>
              </a:spcAft>
              <a:buNone/>
            </a:pPr>
            <a:r>
              <a:rPr lang="fr-FR" sz="1200" kern="0" dirty="0">
                <a:solidFill>
                  <a:srgbClr val="002060"/>
                </a:solidFill>
              </a:rPr>
              <a:t>- Lancement des travaux de conception fin 2022 </a:t>
            </a:r>
          </a:p>
          <a:p>
            <a:pPr marL="268287" lvl="1" indent="0">
              <a:spcBef>
                <a:spcPts val="0"/>
              </a:spcBef>
              <a:spcAft>
                <a:spcPts val="0"/>
              </a:spcAft>
              <a:buNone/>
            </a:pPr>
            <a:r>
              <a:rPr lang="fr-FR" sz="1200" kern="0" dirty="0">
                <a:solidFill>
                  <a:srgbClr val="002060"/>
                </a:solidFill>
              </a:rPr>
              <a:t>- Préparation du pilotes 1</a:t>
            </a:r>
            <a:r>
              <a:rPr lang="fr-FR" sz="1200" kern="0" baseline="30000" dirty="0">
                <a:solidFill>
                  <a:srgbClr val="002060"/>
                </a:solidFill>
              </a:rPr>
              <a:t>er</a:t>
            </a:r>
            <a:r>
              <a:rPr lang="fr-FR" sz="1200" kern="0" dirty="0">
                <a:solidFill>
                  <a:srgbClr val="002060"/>
                </a:solidFill>
              </a:rPr>
              <a:t> semestre 2023</a:t>
            </a:r>
          </a:p>
          <a:p>
            <a:pPr marL="268287" lvl="1" indent="0">
              <a:spcBef>
                <a:spcPts val="0"/>
              </a:spcBef>
              <a:spcAft>
                <a:spcPts val="0"/>
              </a:spcAft>
              <a:buNone/>
            </a:pPr>
            <a:r>
              <a:rPr lang="fr-FR" sz="1200" kern="0" dirty="0">
                <a:solidFill>
                  <a:srgbClr val="002060"/>
                </a:solidFill>
              </a:rPr>
              <a:t>- Déploiement 2</a:t>
            </a:r>
            <a:r>
              <a:rPr lang="fr-FR" sz="1200" kern="0" baseline="30000" dirty="0">
                <a:solidFill>
                  <a:srgbClr val="002060"/>
                </a:solidFill>
              </a:rPr>
              <a:t>ème</a:t>
            </a:r>
            <a:r>
              <a:rPr lang="fr-FR" sz="1200" kern="0" dirty="0">
                <a:solidFill>
                  <a:srgbClr val="002060"/>
                </a:solidFill>
              </a:rPr>
              <a:t> semestre 2023</a:t>
            </a:r>
          </a:p>
          <a:p>
            <a:pPr marL="268287" lvl="1" indent="0">
              <a:spcBef>
                <a:spcPts val="0"/>
              </a:spcBef>
              <a:spcAft>
                <a:spcPts val="0"/>
              </a:spcAft>
              <a:buNone/>
            </a:pPr>
            <a:r>
              <a:rPr lang="fr-FR" sz="1200" kern="0" dirty="0">
                <a:solidFill>
                  <a:srgbClr val="002060"/>
                </a:solidFill>
              </a:rPr>
              <a:t>- Bilan fin 2023/début 2024</a:t>
            </a:r>
          </a:p>
          <a:p>
            <a:pPr marL="268287" lvl="1" indent="0">
              <a:spcBef>
                <a:spcPts val="0"/>
              </a:spcBef>
              <a:spcAft>
                <a:spcPts val="0"/>
              </a:spcAft>
              <a:buNone/>
            </a:pPr>
            <a:r>
              <a:rPr lang="fr-FR" sz="1200" kern="0" dirty="0">
                <a:solidFill>
                  <a:srgbClr val="002060"/>
                </a:solidFill>
              </a:rPr>
              <a:t>Ce pilote sera réalisé sur 4/5 établissements publics sur l’Ile-de-France avec le SLR 20.</a:t>
            </a:r>
          </a:p>
          <a:p>
            <a:pPr>
              <a:spcBef>
                <a:spcPts val="0"/>
              </a:spcBef>
              <a:spcAft>
                <a:spcPts val="0"/>
              </a:spcAft>
              <a:buFont typeface="+mj-lt"/>
              <a:buAutoNum type="arabicPeriod"/>
            </a:pPr>
            <a:endParaRPr lang="fr-FR" sz="1200" kern="0" dirty="0">
              <a:solidFill>
                <a:srgbClr val="002060"/>
              </a:solidFill>
            </a:endParaRPr>
          </a:p>
          <a:p>
            <a:pPr>
              <a:spcBef>
                <a:spcPts val="0"/>
              </a:spcBef>
              <a:spcAft>
                <a:spcPts val="0"/>
              </a:spcAft>
              <a:buFont typeface="+mj-lt"/>
              <a:buAutoNum type="arabicPeriod"/>
            </a:pPr>
            <a:r>
              <a:rPr lang="fr-FR" sz="1200" kern="0" dirty="0">
                <a:solidFill>
                  <a:srgbClr val="002060"/>
                </a:solidFill>
              </a:rPr>
              <a:t>engager la programmation des travaux de maintenance du 2</a:t>
            </a:r>
            <a:r>
              <a:rPr lang="fr-FR" sz="1200" kern="0" baseline="30000" dirty="0">
                <a:solidFill>
                  <a:srgbClr val="002060"/>
                </a:solidFill>
              </a:rPr>
              <a:t>ème</a:t>
            </a:r>
            <a:r>
              <a:rPr lang="fr-FR" sz="1200" kern="0" dirty="0">
                <a:solidFill>
                  <a:srgbClr val="002060"/>
                </a:solidFill>
              </a:rPr>
              <a:t> scénario qui aura été retenu au niveau de la solution CTDSN et de PAYSAGE courant 2023. </a:t>
            </a:r>
          </a:p>
          <a:p>
            <a:pPr>
              <a:spcBef>
                <a:spcPts val="0"/>
              </a:spcBef>
              <a:spcAft>
                <a:spcPts val="0"/>
              </a:spcAft>
              <a:buFont typeface="+mj-lt"/>
              <a:buAutoNum type="arabicPeriod"/>
            </a:pPr>
            <a:endParaRPr lang="fr-FR" sz="1200" kern="0" dirty="0">
              <a:solidFill>
                <a:srgbClr val="002060"/>
              </a:solidFill>
            </a:endParaRPr>
          </a:p>
          <a:p>
            <a:pPr>
              <a:spcBef>
                <a:spcPts val="0"/>
              </a:spcBef>
              <a:spcAft>
                <a:spcPts val="0"/>
              </a:spcAft>
              <a:buFont typeface="+mj-lt"/>
              <a:buAutoNum type="arabicPeriod"/>
            </a:pPr>
            <a:r>
              <a:rPr lang="fr-FR" sz="1200" kern="0" dirty="0">
                <a:solidFill>
                  <a:srgbClr val="002060"/>
                </a:solidFill>
              </a:rPr>
              <a:t>engager les travaux de mise en qualité des données avec les employeurs afin que les SIRH puissent porter leurs évolutions et compléter les données.</a:t>
            </a:r>
          </a:p>
          <a:p>
            <a:pPr marL="228600" indent="-228600">
              <a:buFont typeface="+mj-lt"/>
              <a:buAutoNum type="arabicPeriod"/>
            </a:pPr>
            <a:endParaRPr lang="fr-FR" sz="1200" kern="0" dirty="0">
              <a:solidFill>
                <a:srgbClr val="002060"/>
              </a:solidFill>
            </a:endParaRPr>
          </a:p>
        </p:txBody>
      </p:sp>
      <p:sp>
        <p:nvSpPr>
          <p:cNvPr id="8" name="Rectangle 7"/>
          <p:cNvSpPr/>
          <p:nvPr/>
        </p:nvSpPr>
        <p:spPr>
          <a:xfrm>
            <a:off x="1187624" y="4026955"/>
            <a:ext cx="7128792" cy="738664"/>
          </a:xfrm>
          <a:prstGeom prst="rect">
            <a:avLst/>
          </a:prstGeom>
          <a:solidFill>
            <a:schemeClr val="bg1">
              <a:lumMod val="75000"/>
            </a:schemeClr>
          </a:solidFill>
        </p:spPr>
        <p:txBody>
          <a:bodyPr wrap="square">
            <a:spAutoFit/>
          </a:bodyPr>
          <a:lstStyle/>
          <a:p>
            <a:r>
              <a:rPr lang="fr-FR" sz="1400" b="1" kern="0" dirty="0">
                <a:solidFill>
                  <a:srgbClr val="002060"/>
                </a:solidFill>
                <a:ea typeface="ＭＳ Ｐゴシック" pitchFamily="34" charset="-128"/>
                <a:cs typeface="Calibri" pitchFamily="34" charset="0"/>
              </a:rPr>
              <a:t>A ce stade nous n’avons pas encore confirmé la cible du déploiement de ce nouveau périmètre si ce n’est qu’il ne pourra être mis en œuvre au plus tôt que fin 2024.</a:t>
            </a:r>
          </a:p>
        </p:txBody>
      </p:sp>
    </p:spTree>
    <p:extLst>
      <p:ext uri="{BB962C8B-B14F-4D97-AF65-F5344CB8AC3E}">
        <p14:creationId xmlns:p14="http://schemas.microsoft.com/office/powerpoint/2010/main" val="191059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r>
              <a:rPr lang="fr-FR" dirty="0">
                <a:latin typeface="Marianne" panose="02000000000000000000" pitchFamily="2" charset="0"/>
              </a:rPr>
              <a:t>Les profils cotisants recherche [3/5]</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a:xfrm>
            <a:off x="144000" y="4783500"/>
            <a:ext cx="5904000" cy="360000"/>
          </a:xfrm>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4</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5" name="Rectangle 1"/>
          <p:cNvSpPr>
            <a:spLocks noChangeArrowheads="1"/>
          </p:cNvSpPr>
          <p:nvPr/>
        </p:nvSpPr>
        <p:spPr bwMode="auto">
          <a:xfrm>
            <a:off x="333517" y="693590"/>
            <a:ext cx="846140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66700" indent="-266700">
              <a:spcBef>
                <a:spcPts val="600"/>
              </a:spcBef>
              <a:spcAft>
                <a:spcPts val="600"/>
              </a:spcAft>
              <a:buClr>
                <a:srgbClr val="004272"/>
              </a:buClr>
              <a:buSzPct val="120000"/>
              <a:buFont typeface="Arial" pitchFamily="34" charset="0"/>
              <a:buChar char="•"/>
            </a:pPr>
            <a:r>
              <a:rPr lang="fr-FR" altLang="fr-FR" sz="1400" b="1" dirty="0">
                <a:solidFill>
                  <a:srgbClr val="00B0F0"/>
                </a:solidFill>
                <a:latin typeface="+mn-lt"/>
                <a:ea typeface="ＭＳ Ｐゴシック" pitchFamily="34" charset="-128"/>
                <a:cs typeface="Calibri" pitchFamily="34" charset="0"/>
              </a:rPr>
              <a:t>Question complémentaire 2 : </a:t>
            </a:r>
          </a:p>
          <a:p>
            <a:pPr>
              <a:spcAft>
                <a:spcPts val="0"/>
              </a:spcAft>
            </a:pPr>
            <a:endParaRPr lang="fr-FR" sz="1100" dirty="0">
              <a:solidFill>
                <a:srgbClr val="002060"/>
              </a:solidFill>
              <a:latin typeface="+mj-lt"/>
            </a:endParaRPr>
          </a:p>
          <a:p>
            <a:pPr>
              <a:spcAft>
                <a:spcPts val="0"/>
              </a:spcAft>
            </a:pPr>
            <a:r>
              <a:rPr lang="fr-FR" sz="1100" dirty="0">
                <a:solidFill>
                  <a:srgbClr val="002060"/>
                </a:solidFill>
                <a:latin typeface="+mj-lt"/>
              </a:rPr>
              <a:t>Dans le </a:t>
            </a:r>
            <a:r>
              <a:rPr lang="fr-FR" sz="1100" dirty="0" err="1">
                <a:solidFill>
                  <a:srgbClr val="002060"/>
                </a:solidFill>
                <a:latin typeface="+mj-lt"/>
              </a:rPr>
              <a:t>Tablind</a:t>
            </a:r>
            <a:r>
              <a:rPr lang="fr-FR" sz="1100" dirty="0">
                <a:solidFill>
                  <a:srgbClr val="002060"/>
                </a:solidFill>
                <a:latin typeface="+mj-lt"/>
              </a:rPr>
              <a:t>, les codes grades NNE associés au codes CSTAT 4N et 4L sont les suivants :</a:t>
            </a:r>
          </a:p>
          <a:p>
            <a:pPr>
              <a:spcAft>
                <a:spcPts val="0"/>
              </a:spcAft>
            </a:pPr>
            <a:endParaRPr lang="fr-FR" sz="1100" dirty="0">
              <a:solidFill>
                <a:srgbClr val="002060"/>
              </a:solidFill>
              <a:latin typeface="+mj-lt"/>
            </a:endParaRPr>
          </a:p>
          <a:p>
            <a:pPr>
              <a:spcAft>
                <a:spcPts val="0"/>
              </a:spcAft>
            </a:pPr>
            <a:endParaRPr lang="fr-FR" sz="1100" dirty="0">
              <a:solidFill>
                <a:srgbClr val="002060"/>
              </a:solidFill>
              <a:latin typeface="+mj-lt"/>
            </a:endParaRPr>
          </a:p>
          <a:p>
            <a:pPr>
              <a:spcAft>
                <a:spcPts val="0"/>
              </a:spcAft>
            </a:pPr>
            <a:endParaRPr lang="fr-FR" sz="1100" dirty="0">
              <a:solidFill>
                <a:srgbClr val="002060"/>
              </a:solidFill>
              <a:latin typeface="+mj-lt"/>
            </a:endParaRPr>
          </a:p>
          <a:p>
            <a:pPr algn="just"/>
            <a:r>
              <a:rPr lang="fr-FR" sz="1100" i="1" dirty="0">
                <a:solidFill>
                  <a:srgbClr val="002060"/>
                </a:solidFill>
                <a:latin typeface="+mj-lt"/>
              </a:rPr>
              <a:t>Ces références réglementaires (article 17 et 22 ) sont indiquées dans </a:t>
            </a:r>
            <a:r>
              <a:rPr lang="fr-FR" sz="1100" i="1" dirty="0">
                <a:solidFill>
                  <a:srgbClr val="002060"/>
                </a:solidFill>
                <a:latin typeface="+mj-lt"/>
                <a:hlinkClick r:id="rId3"/>
              </a:rPr>
              <a:t>l’article 5 du décret 2021-1710</a:t>
            </a:r>
            <a:r>
              <a:rPr lang="fr-FR" sz="1100" i="1" dirty="0">
                <a:solidFill>
                  <a:srgbClr val="002060"/>
                </a:solidFill>
                <a:latin typeface="+mj-lt"/>
              </a:rPr>
              <a:t> :</a:t>
            </a:r>
          </a:p>
          <a:p>
            <a:pPr algn="just"/>
            <a:r>
              <a:rPr lang="fr-FR" sz="1100" i="1" dirty="0">
                <a:solidFill>
                  <a:srgbClr val="002060"/>
                </a:solidFill>
                <a:latin typeface="+mj-lt"/>
              </a:rPr>
              <a:t>« 1° Pour le recrutement par contrat donnant vocation à la titularisation dans un corps de professeurs relevant du titre V du livre IX du code l'éducation (…)  dans les conditions prévues au deuxième alinéa de l'article 22 du décret du 6 juin 1984 détermine les conditions de recrutements </a:t>
            </a:r>
          </a:p>
          <a:p>
            <a:pPr algn="just"/>
            <a:r>
              <a:rPr lang="fr-FR" sz="1100" i="1" dirty="0">
                <a:solidFill>
                  <a:srgbClr val="002060"/>
                </a:solidFill>
                <a:latin typeface="+mj-lt"/>
              </a:rPr>
              <a:t>2° Pour le recrutement par contrat donnant vocation à la titularisation dans un corps de directeurs de recherche, par application de l'article 17 du décret du 30 décembre 1983 susvisé. »</a:t>
            </a:r>
          </a:p>
          <a:p>
            <a:pPr algn="just"/>
            <a:r>
              <a:rPr lang="fr-FR" sz="1100" dirty="0">
                <a:solidFill>
                  <a:srgbClr val="002060"/>
                </a:solidFill>
                <a:latin typeface="+mj-lt"/>
              </a:rPr>
              <a:t> </a:t>
            </a:r>
          </a:p>
          <a:p>
            <a:pPr algn="just"/>
            <a:r>
              <a:rPr lang="fr-FR" sz="1100" dirty="0">
                <a:solidFill>
                  <a:srgbClr val="002060"/>
                </a:solidFill>
                <a:latin typeface="+mj-lt"/>
              </a:rPr>
              <a:t>Ainsi,  </a:t>
            </a:r>
          </a:p>
          <a:p>
            <a:pPr algn="just"/>
            <a:endParaRPr lang="fr-FR" sz="1100" b="1" dirty="0">
              <a:solidFill>
                <a:srgbClr val="002060"/>
              </a:solidFill>
              <a:latin typeface="+mj-lt"/>
            </a:endParaRPr>
          </a:p>
          <a:p>
            <a:pPr algn="just"/>
            <a:r>
              <a:rPr lang="fr-FR" sz="1100" b="1" dirty="0">
                <a:solidFill>
                  <a:srgbClr val="002060"/>
                </a:solidFill>
                <a:latin typeface="+mj-lt"/>
              </a:rPr>
              <a:t>L’article 17</a:t>
            </a:r>
            <a:r>
              <a:rPr lang="fr-FR" sz="1100" dirty="0">
                <a:solidFill>
                  <a:srgbClr val="002060"/>
                </a:solidFill>
                <a:latin typeface="+mj-lt"/>
              </a:rPr>
              <a:t> du libellé du </a:t>
            </a:r>
            <a:r>
              <a:rPr lang="fr-FR" sz="1100" dirty="0" err="1">
                <a:solidFill>
                  <a:srgbClr val="002060"/>
                </a:solidFill>
                <a:latin typeface="+mj-lt"/>
              </a:rPr>
              <a:t>Tablind</a:t>
            </a:r>
            <a:r>
              <a:rPr lang="fr-FR" sz="1100" dirty="0">
                <a:solidFill>
                  <a:srgbClr val="002060"/>
                </a:solidFill>
                <a:latin typeface="+mj-lt"/>
              </a:rPr>
              <a:t> correspondrait à </a:t>
            </a:r>
            <a:r>
              <a:rPr lang="fr-FR" sz="1100" b="1" dirty="0">
                <a:solidFill>
                  <a:srgbClr val="002060"/>
                </a:solidFill>
                <a:latin typeface="+mj-lt"/>
              </a:rPr>
              <a:t>l’article 17 du décret n°83-126</a:t>
            </a:r>
            <a:r>
              <a:rPr lang="fr-FR" sz="1100" dirty="0">
                <a:solidFill>
                  <a:srgbClr val="002060"/>
                </a:solidFill>
                <a:latin typeface="+mj-lt"/>
              </a:rPr>
              <a:t>0 du 30 décembre 1983 fixant les dispositions statutaires communes aux corps de fonctionnaires des établissements publics scientifiques et technologiques.</a:t>
            </a:r>
          </a:p>
          <a:p>
            <a:pPr lvl="0" algn="just"/>
            <a:endParaRPr lang="fr-FR" sz="1100" b="1" dirty="0">
              <a:solidFill>
                <a:srgbClr val="002060"/>
              </a:solidFill>
              <a:latin typeface="+mj-lt"/>
            </a:endParaRPr>
          </a:p>
          <a:p>
            <a:pPr lvl="0" algn="just"/>
            <a:r>
              <a:rPr lang="fr-FR" sz="1100" b="1" dirty="0">
                <a:solidFill>
                  <a:srgbClr val="002060"/>
                </a:solidFill>
                <a:latin typeface="+mj-lt"/>
              </a:rPr>
              <a:t>L’article 22 </a:t>
            </a:r>
            <a:r>
              <a:rPr lang="fr-FR" sz="1100" dirty="0">
                <a:solidFill>
                  <a:srgbClr val="002060"/>
                </a:solidFill>
                <a:latin typeface="+mj-lt"/>
              </a:rPr>
              <a:t>du libellé du </a:t>
            </a:r>
            <a:r>
              <a:rPr lang="fr-FR" sz="1100" dirty="0" err="1">
                <a:solidFill>
                  <a:srgbClr val="002060"/>
                </a:solidFill>
                <a:latin typeface="+mj-lt"/>
              </a:rPr>
              <a:t>Tablind</a:t>
            </a:r>
            <a:r>
              <a:rPr lang="fr-FR" sz="1100" dirty="0">
                <a:solidFill>
                  <a:srgbClr val="002060"/>
                </a:solidFill>
                <a:latin typeface="+mj-lt"/>
              </a:rPr>
              <a:t> correspondrait </a:t>
            </a:r>
            <a:r>
              <a:rPr lang="fr-FR" sz="1100" b="1" dirty="0">
                <a:solidFill>
                  <a:srgbClr val="002060"/>
                </a:solidFill>
                <a:latin typeface="+mj-lt"/>
              </a:rPr>
              <a:t>à l’article 22 du décret n°84-431 </a:t>
            </a:r>
            <a:r>
              <a:rPr lang="fr-FR" sz="1100" dirty="0">
                <a:solidFill>
                  <a:srgbClr val="002060"/>
                </a:solidFill>
                <a:latin typeface="+mj-lt"/>
              </a:rPr>
              <a:t>du 6 juin 1984 fixant les dispositions statutaires communes applicables aux enseignants-chercheurs et portant statut particulier du corps des professeurs des universités et du corps des maîtres de conférences</a:t>
            </a:r>
          </a:p>
          <a:p>
            <a:endParaRPr lang="fr-FR" sz="900" dirty="0">
              <a:solidFill>
                <a:srgbClr val="002060"/>
              </a:solidFill>
              <a:latin typeface="+mn-lt"/>
            </a:endParaRPr>
          </a:p>
        </p:txBody>
      </p:sp>
      <p:graphicFrame>
        <p:nvGraphicFramePr>
          <p:cNvPr id="9" name="Tableau 8"/>
          <p:cNvGraphicFramePr>
            <a:graphicFrameLocks noGrp="1"/>
          </p:cNvGraphicFramePr>
          <p:nvPr>
            <p:extLst>
              <p:ext uri="{D42A27DB-BD31-4B8C-83A1-F6EECF244321}">
                <p14:modId xmlns:p14="http://schemas.microsoft.com/office/powerpoint/2010/main" val="2250702735"/>
              </p:ext>
            </p:extLst>
          </p:nvPr>
        </p:nvGraphicFramePr>
        <p:xfrm>
          <a:off x="1781550" y="1434839"/>
          <a:ext cx="2628900" cy="317500"/>
        </p:xfrm>
        <a:graphic>
          <a:graphicData uri="http://schemas.openxmlformats.org/drawingml/2006/table">
            <a:tbl>
              <a:tblPr firstRow="1" firstCol="1" bandRow="1">
                <a:tableStyleId>{5C22544A-7EE6-4342-B048-85BDC9FD1C3A}</a:tableStyleId>
              </a:tblPr>
              <a:tblGrid>
                <a:gridCol w="381000">
                  <a:extLst>
                    <a:ext uri="{9D8B030D-6E8A-4147-A177-3AD203B41FA5}">
                      <a16:colId xmlns:a16="http://schemas.microsoft.com/office/drawing/2014/main" val="20000"/>
                    </a:ext>
                  </a:extLst>
                </a:gridCol>
                <a:gridCol w="254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1612900">
                  <a:extLst>
                    <a:ext uri="{9D8B030D-6E8A-4147-A177-3AD203B41FA5}">
                      <a16:colId xmlns:a16="http://schemas.microsoft.com/office/drawing/2014/main" val="20003"/>
                    </a:ext>
                  </a:extLst>
                </a:gridCol>
              </a:tblGrid>
              <a:tr h="158750">
                <a:tc>
                  <a:txBody>
                    <a:bodyPr/>
                    <a:lstStyle/>
                    <a:p>
                      <a:pPr algn="ctr">
                        <a:spcAft>
                          <a:spcPts val="0"/>
                        </a:spcAft>
                      </a:pPr>
                      <a:r>
                        <a:rPr lang="fr-FR" sz="1000" b="0" dirty="0">
                          <a:solidFill>
                            <a:schemeClr val="tx1"/>
                          </a:solidFill>
                          <a:effectLst/>
                        </a:rPr>
                        <a:t>1823</a:t>
                      </a:r>
                      <a:endParaRPr lang="fr-FR" sz="1100" b="0" dirty="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dirty="0">
                          <a:solidFill>
                            <a:schemeClr val="tx1"/>
                          </a:solidFill>
                          <a:effectLst/>
                        </a:rPr>
                        <a:t>01</a:t>
                      </a:r>
                      <a:endParaRPr lang="fr-FR" sz="1100" b="0" dirty="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a:solidFill>
                            <a:schemeClr val="tx1"/>
                          </a:solidFill>
                          <a:effectLst/>
                        </a:rPr>
                        <a:t>0000</a:t>
                      </a:r>
                      <a:endParaRPr lang="fr-FR" sz="1100" b="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dirty="0">
                          <a:solidFill>
                            <a:schemeClr val="tx1"/>
                          </a:solidFill>
                          <a:effectLst/>
                        </a:rPr>
                        <a:t>CONTR JUNIOR ART 17</a:t>
                      </a:r>
                      <a:endParaRPr lang="fr-FR" sz="1100" b="0" dirty="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8750">
                <a:tc>
                  <a:txBody>
                    <a:bodyPr/>
                    <a:lstStyle/>
                    <a:p>
                      <a:pPr algn="ctr">
                        <a:spcAft>
                          <a:spcPts val="0"/>
                        </a:spcAft>
                      </a:pPr>
                      <a:r>
                        <a:rPr lang="fr-FR" sz="1000" b="0">
                          <a:solidFill>
                            <a:schemeClr val="tx1"/>
                          </a:solidFill>
                          <a:effectLst/>
                        </a:rPr>
                        <a:t>1823</a:t>
                      </a:r>
                      <a:endParaRPr lang="fr-FR" sz="1100" b="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a:solidFill>
                            <a:schemeClr val="tx1"/>
                          </a:solidFill>
                          <a:effectLst/>
                        </a:rPr>
                        <a:t>02</a:t>
                      </a:r>
                      <a:endParaRPr lang="fr-FR" sz="1100" b="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a:solidFill>
                            <a:schemeClr val="tx1"/>
                          </a:solidFill>
                          <a:effectLst/>
                        </a:rPr>
                        <a:t>0000</a:t>
                      </a:r>
                      <a:endParaRPr lang="fr-FR" sz="1100" b="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00" b="0" dirty="0">
                          <a:solidFill>
                            <a:schemeClr val="tx1"/>
                          </a:solidFill>
                          <a:effectLst/>
                        </a:rPr>
                        <a:t>CONTR JUNIOR ART 22</a:t>
                      </a:r>
                      <a:endParaRPr lang="fr-FR" sz="1100" b="0" dirty="0">
                        <a:solidFill>
                          <a:schemeClr val="tx1"/>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6952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r>
              <a:rPr lang="fr-FR" dirty="0">
                <a:latin typeface="Marianne" panose="02000000000000000000" pitchFamily="2" charset="0"/>
              </a:rPr>
              <a:t>Les profils cotisants recherche [4/5]</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a:xfrm>
            <a:off x="144000" y="4783500"/>
            <a:ext cx="5904000" cy="360000"/>
          </a:xfrm>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5</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5" name="Rectangle 1"/>
          <p:cNvSpPr>
            <a:spLocks noChangeArrowheads="1"/>
          </p:cNvSpPr>
          <p:nvPr/>
        </p:nvSpPr>
        <p:spPr bwMode="auto">
          <a:xfrm>
            <a:off x="322592" y="748667"/>
            <a:ext cx="8461408"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fr-FR" sz="1100" dirty="0">
                <a:solidFill>
                  <a:srgbClr val="002060"/>
                </a:solidFill>
                <a:latin typeface="+mn-lt"/>
              </a:rPr>
              <a:t>Sauf erreur, vu les libellés du </a:t>
            </a:r>
            <a:r>
              <a:rPr lang="fr-FR" sz="1100" dirty="0" err="1">
                <a:solidFill>
                  <a:srgbClr val="002060"/>
                </a:solidFill>
                <a:latin typeface="+mn-lt"/>
              </a:rPr>
              <a:t>Tablind</a:t>
            </a:r>
            <a:r>
              <a:rPr lang="fr-FR" sz="1100" dirty="0">
                <a:solidFill>
                  <a:srgbClr val="002060"/>
                </a:solidFill>
                <a:latin typeface="+mn-lt"/>
              </a:rPr>
              <a:t> et les références réglementaires ci-dessus, les codes grades NNE seraient associés de la manière suivante : </a:t>
            </a:r>
          </a:p>
          <a:p>
            <a:pPr marL="171450" lvl="0" indent="-171450" algn="just">
              <a:buFont typeface="Arial" panose="020B0604020202020204" pitchFamily="34" charset="0"/>
              <a:buChar char="•"/>
            </a:pPr>
            <a:r>
              <a:rPr lang="fr-FR" sz="1100" dirty="0">
                <a:solidFill>
                  <a:srgbClr val="002060"/>
                </a:solidFill>
                <a:latin typeface="+mn-lt"/>
              </a:rPr>
              <a:t>NNE 1823010000   - CONTR JUNIOR ART 17 =&gt; associé au code CSTAT 4N</a:t>
            </a:r>
          </a:p>
          <a:p>
            <a:pPr algn="just"/>
            <a:r>
              <a:rPr lang="fr-FR" sz="1100" dirty="0">
                <a:solidFill>
                  <a:srgbClr val="002060"/>
                </a:solidFill>
                <a:latin typeface="+mn-lt"/>
              </a:rPr>
              <a:t>Le code STAT 4N concerne les contrats de chaire de professeur junior donnant lieu à titularisation dans un corps de directeur de recherche (article L.422-3 du code de la recherche)</a:t>
            </a:r>
          </a:p>
          <a:p>
            <a:pPr marL="171450" indent="-171450" algn="just">
              <a:buFont typeface="Arial" panose="020B0604020202020204" pitchFamily="34" charset="0"/>
              <a:buChar char="•"/>
            </a:pPr>
            <a:r>
              <a:rPr lang="fr-FR" sz="1100" dirty="0">
                <a:solidFill>
                  <a:srgbClr val="002060"/>
                </a:solidFill>
                <a:latin typeface="+mn-lt"/>
              </a:rPr>
              <a:t>NNE 1823020000 - CONTR JUNIOR ART 22 =&gt; associé au code CSTAT 4L</a:t>
            </a:r>
          </a:p>
          <a:p>
            <a:pPr algn="just"/>
            <a:r>
              <a:rPr lang="fr-FR" sz="1100" dirty="0">
                <a:solidFill>
                  <a:srgbClr val="002060"/>
                </a:solidFill>
                <a:latin typeface="+mn-lt"/>
              </a:rPr>
              <a:t>Le code STAT 4L concerne les contrats de chaire de professeur junior donnant lieu à titularisation dans un corps de professeur des universités (article L.965-6-2 du code de l'éducation).</a:t>
            </a:r>
          </a:p>
          <a:p>
            <a:pPr algn="just"/>
            <a:r>
              <a:rPr lang="fr-FR" sz="1100" dirty="0">
                <a:solidFill>
                  <a:srgbClr val="002060"/>
                </a:solidFill>
                <a:latin typeface="+mn-lt"/>
              </a:rPr>
              <a:t> </a:t>
            </a:r>
          </a:p>
          <a:p>
            <a:pPr algn="just"/>
            <a:r>
              <a:rPr lang="fr-FR" sz="1100" b="1" dirty="0">
                <a:solidFill>
                  <a:srgbClr val="002060"/>
                </a:solidFill>
                <a:latin typeface="+mn-lt"/>
              </a:rPr>
              <a:t>Or, l’université de Pau précise que le SLR de Bordeaux lui a indiqué que le code STAT 4L est associé au grade 1823010000 et le code STAT 4N  avec le grade 1823020000. </a:t>
            </a:r>
          </a:p>
          <a:p>
            <a:pPr algn="just"/>
            <a:r>
              <a:rPr lang="fr-FR" sz="1100" b="1" dirty="0">
                <a:solidFill>
                  <a:srgbClr val="002060"/>
                </a:solidFill>
                <a:latin typeface="+mn-lt"/>
              </a:rPr>
              <a:t>=&gt; N’y aurait-il pas une erreur dans l’association des codes grades et des codes stat ?</a:t>
            </a:r>
          </a:p>
        </p:txBody>
      </p:sp>
      <p:sp>
        <p:nvSpPr>
          <p:cNvPr id="10" name="Rectangle 9">
            <a:extLst>
              <a:ext uri="{FF2B5EF4-FFF2-40B4-BE49-F238E27FC236}">
                <a16:creationId xmlns:a16="http://schemas.microsoft.com/office/drawing/2014/main" id="{85FB1026-1351-4CC7-B0EE-86F847A4BD03}"/>
              </a:ext>
            </a:extLst>
          </p:cNvPr>
          <p:cNvSpPr/>
          <p:nvPr/>
        </p:nvSpPr>
        <p:spPr>
          <a:xfrm>
            <a:off x="322592" y="2872325"/>
            <a:ext cx="8689116" cy="1546577"/>
          </a:xfrm>
          <a:prstGeom prst="rect">
            <a:avLst/>
          </a:prstGeom>
          <a:solidFill>
            <a:schemeClr val="bg1"/>
          </a:solidFill>
          <a:ln>
            <a:solidFill>
              <a:schemeClr val="accent1"/>
            </a:solidFill>
          </a:ln>
        </p:spPr>
        <p:txBody>
          <a:bodyPr wrap="square">
            <a:spAutoFit/>
          </a:bodyPr>
          <a:lstStyle/>
          <a:p>
            <a:pPr marL="171450" indent="-171450">
              <a:buFont typeface="Arial" panose="020B0604020202020204" pitchFamily="34" charset="0"/>
              <a:buChar char="•"/>
            </a:pPr>
            <a:r>
              <a:rPr lang="fr-FR" sz="1050" b="1" i="1" dirty="0">
                <a:solidFill>
                  <a:srgbClr val="0070C0"/>
                </a:solidFill>
              </a:rPr>
              <a:t>Réponse apportée en séance et sur le CR de l’atelier :</a:t>
            </a:r>
          </a:p>
          <a:p>
            <a:pPr marL="171450" indent="-171450">
              <a:buFont typeface="Arial" panose="020B0604020202020204" pitchFamily="34" charset="0"/>
              <a:buChar char="•"/>
            </a:pPr>
            <a:endParaRPr lang="fr-FR" sz="1050" i="1" dirty="0">
              <a:solidFill>
                <a:srgbClr val="0070C0"/>
              </a:solidFill>
            </a:endParaRPr>
          </a:p>
          <a:p>
            <a:r>
              <a:rPr lang="fr-FR" sz="1050" i="1" dirty="0">
                <a:solidFill>
                  <a:srgbClr val="0070C0"/>
                </a:solidFill>
              </a:rPr>
              <a:t>Le bureau 2FCE-2A rappelle que le code statutaire est le fondement juridique et est structurant par rapport au grade NNE. Le grade NNE est un attribut, il est secondaire.</a:t>
            </a:r>
          </a:p>
          <a:p>
            <a:r>
              <a:rPr lang="fr-FR" sz="1050" i="1" dirty="0">
                <a:solidFill>
                  <a:srgbClr val="0070C0"/>
                </a:solidFill>
              </a:rPr>
              <a:t>Le CISIRH confirme que techniquement les grades NNE [1823 01 0000] et [1823 02 0000] peuvent tout aussi bien être utilisés pour le CSTAT 4L que le CSTAT 4N.</a:t>
            </a:r>
          </a:p>
          <a:p>
            <a:r>
              <a:rPr lang="fr-FR" sz="1050" i="1" dirty="0">
                <a:solidFill>
                  <a:srgbClr val="0070C0"/>
                </a:solidFill>
              </a:rPr>
              <a:t>Le bureau 2FCE-2A précise qu’aucune consigne n’a été donnée quant à l’utilisation d’un code grade NNE par code statutaire</a:t>
            </a:r>
          </a:p>
          <a:p>
            <a:endParaRPr lang="fr-FR" sz="1050" i="1" dirty="0">
              <a:solidFill>
                <a:srgbClr val="0070C0"/>
              </a:solidFill>
            </a:endParaRPr>
          </a:p>
          <a:p>
            <a:r>
              <a:rPr lang="fr-FR" sz="1050" i="1" dirty="0">
                <a:solidFill>
                  <a:srgbClr val="0070C0"/>
                </a:solidFill>
              </a:rPr>
              <a:t>Action  : Le bureau 2FCE-2A se rapproche du SLR de Bordeaux pour comprendre la consigne erronée qu’il a formulée aux employeurs.</a:t>
            </a:r>
          </a:p>
        </p:txBody>
      </p:sp>
    </p:spTree>
    <p:extLst>
      <p:ext uri="{BB962C8B-B14F-4D97-AF65-F5344CB8AC3E}">
        <p14:creationId xmlns:p14="http://schemas.microsoft.com/office/powerpoint/2010/main" val="1454155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6552728" cy="720000"/>
          </a:xfrm>
        </p:spPr>
        <p:txBody>
          <a:bodyPr/>
          <a:lstStyle/>
          <a:p>
            <a:r>
              <a:rPr lang="fr-FR" dirty="0">
                <a:latin typeface="Marianne" panose="02000000000000000000" pitchFamily="2" charset="0"/>
              </a:rPr>
              <a:t>Les profils cotisants recherche [5/5]</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a:xfrm>
            <a:off x="144000" y="4783500"/>
            <a:ext cx="5904000" cy="360000"/>
          </a:xfrm>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6</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6" name="Rectangle 5">
            <a:extLst>
              <a:ext uri="{FF2B5EF4-FFF2-40B4-BE49-F238E27FC236}">
                <a16:creationId xmlns:a16="http://schemas.microsoft.com/office/drawing/2014/main" id="{709E6CAE-591C-44E7-A81F-ABC4B8DB0AF0}"/>
              </a:ext>
            </a:extLst>
          </p:cNvPr>
          <p:cNvSpPr/>
          <p:nvPr/>
        </p:nvSpPr>
        <p:spPr>
          <a:xfrm>
            <a:off x="345764" y="1042000"/>
            <a:ext cx="8676472" cy="877163"/>
          </a:xfrm>
          <a:prstGeom prst="rect">
            <a:avLst/>
          </a:prstGeom>
        </p:spPr>
        <p:txBody>
          <a:bodyPr wrap="square">
            <a:spAutoFit/>
          </a:bodyPr>
          <a:lstStyle/>
          <a:p>
            <a:pPr marL="266700" indent="-266700" eaLnBrk="0" fontAlgn="base" hangingPunct="0">
              <a:spcBef>
                <a:spcPts val="600"/>
              </a:spcBef>
              <a:spcAft>
                <a:spcPts val="600"/>
              </a:spcAft>
              <a:buClr>
                <a:srgbClr val="004272"/>
              </a:buClr>
              <a:buSzPct val="120000"/>
              <a:buFont typeface="Arial" pitchFamily="34" charset="0"/>
              <a:buChar char="•"/>
            </a:pPr>
            <a:r>
              <a:rPr lang="fr-FR" sz="1400" b="1" dirty="0">
                <a:solidFill>
                  <a:srgbClr val="00B0F0"/>
                </a:solidFill>
                <a:ea typeface="ＭＳ Ｐゴシック" pitchFamily="34" charset="-128"/>
                <a:cs typeface="Calibri" pitchFamily="34" charset="0"/>
              </a:rPr>
              <a:t>Question complémentaire 3 : </a:t>
            </a:r>
          </a:p>
          <a:p>
            <a:pPr marL="171450" indent="-171450">
              <a:buFont typeface="Arial" panose="020B0604020202020204" pitchFamily="34" charset="0"/>
              <a:buChar char="•"/>
            </a:pPr>
            <a:endParaRPr lang="fr-FR" sz="1000" dirty="0">
              <a:solidFill>
                <a:srgbClr val="002060"/>
              </a:solidFill>
            </a:endParaRPr>
          </a:p>
          <a:p>
            <a:r>
              <a:rPr lang="fr-FR" sz="1100" dirty="0">
                <a:solidFill>
                  <a:srgbClr val="002060"/>
                </a:solidFill>
              </a:rPr>
              <a:t>Sur la paie d’octobre, des universités ont signalé que  les CSTAT 4L, 4M, 4N et 4P sont rejetés. Les employeurs ont dû saisir le CSTAT 22. Quand aura lieu la maintenance PAYSAGE </a:t>
            </a:r>
            <a:r>
              <a:rPr lang="fr-FR" sz="1100" dirty="0"/>
              <a:t>? </a:t>
            </a:r>
          </a:p>
        </p:txBody>
      </p:sp>
      <p:sp>
        <p:nvSpPr>
          <p:cNvPr id="11" name="Rectangle 10">
            <a:extLst>
              <a:ext uri="{FF2B5EF4-FFF2-40B4-BE49-F238E27FC236}">
                <a16:creationId xmlns:a16="http://schemas.microsoft.com/office/drawing/2014/main" id="{C0FFD45A-FDF4-4DFC-B449-628A8EB78B3B}"/>
              </a:ext>
            </a:extLst>
          </p:cNvPr>
          <p:cNvSpPr/>
          <p:nvPr/>
        </p:nvSpPr>
        <p:spPr>
          <a:xfrm>
            <a:off x="345764" y="1960056"/>
            <a:ext cx="8689116" cy="1384995"/>
          </a:xfrm>
          <a:prstGeom prst="rect">
            <a:avLst/>
          </a:prstGeom>
          <a:solidFill>
            <a:schemeClr val="bg1"/>
          </a:solidFill>
          <a:ln>
            <a:solidFill>
              <a:schemeClr val="accent1"/>
            </a:solidFill>
          </a:ln>
        </p:spPr>
        <p:txBody>
          <a:bodyPr wrap="square">
            <a:spAutoFit/>
          </a:bodyPr>
          <a:lstStyle/>
          <a:p>
            <a:pPr marL="171450" indent="-171450">
              <a:buFont typeface="Arial" panose="020B0604020202020204" pitchFamily="34" charset="0"/>
              <a:buChar char="•"/>
            </a:pPr>
            <a:r>
              <a:rPr lang="fr-FR" sz="1050" b="1" i="1" dirty="0">
                <a:solidFill>
                  <a:srgbClr val="0070C0"/>
                </a:solidFill>
              </a:rPr>
              <a:t>Réponse apportée en séance et sur le CR de l’atelier :</a:t>
            </a:r>
          </a:p>
          <a:p>
            <a:pPr marL="171450" indent="-171450">
              <a:buFont typeface="Arial" panose="020B0604020202020204" pitchFamily="34" charset="0"/>
              <a:buChar char="•"/>
            </a:pPr>
            <a:endParaRPr lang="fr-FR" sz="1050" i="1" dirty="0">
              <a:solidFill>
                <a:srgbClr val="0070C0"/>
              </a:solidFill>
            </a:endParaRPr>
          </a:p>
          <a:p>
            <a:r>
              <a:rPr lang="fr-FR" sz="1050" i="1" dirty="0">
                <a:solidFill>
                  <a:srgbClr val="0070C0"/>
                </a:solidFill>
              </a:rPr>
              <a:t>Le CSTAT 22 est effectivement un code d’échappement</a:t>
            </a:r>
          </a:p>
          <a:p>
            <a:pPr marL="171450" indent="-171450">
              <a:buFont typeface="Arial" panose="020B0604020202020204" pitchFamily="34" charset="0"/>
              <a:buChar char="•"/>
            </a:pPr>
            <a:endParaRPr lang="fr-FR" sz="1050" i="1" dirty="0">
              <a:solidFill>
                <a:srgbClr val="0070C0"/>
              </a:solidFill>
            </a:endParaRPr>
          </a:p>
          <a:p>
            <a:r>
              <a:rPr lang="fr-FR" sz="1050" i="1" dirty="0">
                <a:solidFill>
                  <a:srgbClr val="0070C0"/>
                </a:solidFill>
              </a:rPr>
              <a:t>Action  : Le bureau 2FCE-2A doit confirmer la date de la maintenance pour prise en compte des nouveaux codes statutaires.</a:t>
            </a:r>
          </a:p>
          <a:p>
            <a:r>
              <a:rPr lang="fr-FR" sz="1050" i="1" dirty="0">
                <a:solidFill>
                  <a:srgbClr val="0070C0"/>
                </a:solidFill>
              </a:rPr>
              <a:t>.</a:t>
            </a:r>
          </a:p>
          <a:p>
            <a:r>
              <a:rPr lang="fr-FR" sz="1050" i="1" dirty="0">
                <a:solidFill>
                  <a:srgbClr val="0070C0"/>
                </a:solidFill>
              </a:rPr>
              <a:t> </a:t>
            </a:r>
          </a:p>
          <a:p>
            <a:endParaRPr lang="fr-FR" sz="1050" i="1" dirty="0">
              <a:solidFill>
                <a:srgbClr val="0070C0"/>
              </a:solidFill>
            </a:endParaRPr>
          </a:p>
        </p:txBody>
      </p:sp>
    </p:spTree>
    <p:extLst>
      <p:ext uri="{BB962C8B-B14F-4D97-AF65-F5344CB8AC3E}">
        <p14:creationId xmlns:p14="http://schemas.microsoft.com/office/powerpoint/2010/main" val="4027772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à coins arrondis 13"/>
          <p:cNvSpPr/>
          <p:nvPr/>
        </p:nvSpPr>
        <p:spPr>
          <a:xfrm>
            <a:off x="388497" y="759715"/>
            <a:ext cx="8448064" cy="2317978"/>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Transfert d’assignation – Radiation [1/4]</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7</a:t>
            </a:fld>
            <a:endParaRPr lang="fr-FR" dirty="0">
              <a:latin typeface="Marianne" panose="02000000000000000000" pitchFamily="2" charset="0"/>
            </a:endParaRPr>
          </a:p>
        </p:txBody>
      </p:sp>
      <p:sp>
        <p:nvSpPr>
          <p:cNvPr id="13" name="Espace réservé du contenu 1"/>
          <p:cNvSpPr txBox="1">
            <a:spLocks/>
          </p:cNvSpPr>
          <p:nvPr/>
        </p:nvSpPr>
        <p:spPr>
          <a:xfrm>
            <a:off x="360000" y="777315"/>
            <a:ext cx="8424000" cy="23179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000"/>
              </a:spcAft>
            </a:pPr>
            <a:r>
              <a:rPr lang="fr-FR" sz="1600" b="1" dirty="0">
                <a:solidFill>
                  <a:srgbClr val="002060"/>
                </a:solidFill>
              </a:rPr>
              <a:t>Le transfert d’assignation comptable </a:t>
            </a:r>
          </a:p>
          <a:p>
            <a:pPr lvl="1" algn="just">
              <a:spcBef>
                <a:spcPts val="200"/>
              </a:spcBef>
              <a:spcAft>
                <a:spcPts val="200"/>
              </a:spcAft>
            </a:pPr>
            <a:r>
              <a:rPr lang="fr-FR" sz="1400" dirty="0">
                <a:solidFill>
                  <a:srgbClr val="002060"/>
                </a:solidFill>
              </a:rPr>
              <a:t>est une opération qui permet de transférer un périmètre de gestion comptable d’un SLR à un autre. Ces opérations internes DGFiP permettent de transférer une gestion avec la totalité de son historique de sorte qu’il n’y ait pas de rupture dans la gestion.</a:t>
            </a:r>
          </a:p>
          <a:p>
            <a:pPr lvl="1" algn="just">
              <a:spcBef>
                <a:spcPts val="200"/>
              </a:spcBef>
              <a:spcAft>
                <a:spcPts val="200"/>
              </a:spcAft>
            </a:pPr>
            <a:r>
              <a:rPr lang="fr-FR" sz="1400" dirty="0">
                <a:solidFill>
                  <a:srgbClr val="002060"/>
                </a:solidFill>
              </a:rPr>
              <a:t>Cette opération relève exclusivement de la DGFiP. Elle ne doit en aucun cas faire l’objet d’une saisie par un employeur. </a:t>
            </a:r>
            <a:r>
              <a:rPr lang="fr-FR" sz="1400" b="1" u="sng" dirty="0">
                <a:solidFill>
                  <a:srgbClr val="002060"/>
                </a:solidFill>
              </a:rPr>
              <a:t>Le code REM 98 (FT) ne doit pas être utilisé</a:t>
            </a:r>
            <a:r>
              <a:rPr lang="fr-FR" sz="1400" dirty="0">
                <a:solidFill>
                  <a:srgbClr val="002060"/>
                </a:solidFill>
              </a:rPr>
              <a:t>. </a:t>
            </a:r>
          </a:p>
          <a:p>
            <a:pPr lvl="1" algn="just">
              <a:spcBef>
                <a:spcPts val="200"/>
              </a:spcBef>
              <a:spcAft>
                <a:spcPts val="200"/>
              </a:spcAft>
            </a:pPr>
            <a:r>
              <a:rPr lang="fr-FR" sz="1400" b="1" dirty="0">
                <a:solidFill>
                  <a:srgbClr val="002060"/>
                </a:solidFill>
              </a:rPr>
              <a:t>Un gestionnaire qui utilise à tort un code REM 98 a pour impact de fermer le dossier financier. La DGFiP rappelle qu’après un code FT il n'est plus possible d'intervenir sur le dossier, les mouvements étant rejetés</a:t>
            </a:r>
            <a:r>
              <a:rPr lang="fr-FR" sz="1400" dirty="0">
                <a:solidFill>
                  <a:srgbClr val="002060"/>
                </a:solidFill>
              </a:rPr>
              <a:t>.</a:t>
            </a:r>
          </a:p>
          <a:p>
            <a:pPr algn="just"/>
            <a:endParaRPr lang="fr-FR" sz="1200" dirty="0">
              <a:solidFill>
                <a:srgbClr val="002060"/>
              </a:solidFill>
            </a:endParaRPr>
          </a:p>
          <a:p>
            <a:pPr algn="just"/>
            <a:endParaRPr lang="fr-FR" sz="1200" dirty="0">
              <a:solidFill>
                <a:srgbClr val="002060"/>
              </a:solidFill>
            </a:endParaRPr>
          </a:p>
          <a:p>
            <a:pPr algn="just"/>
            <a:endParaRPr lang="fr-FR" sz="1200" dirty="0">
              <a:solidFill>
                <a:srgbClr val="002060"/>
              </a:solidFill>
            </a:endParaRPr>
          </a:p>
        </p:txBody>
      </p:sp>
      <p:sp>
        <p:nvSpPr>
          <p:cNvPr id="16" name="Espace réservé du texte 15"/>
          <p:cNvSpPr>
            <a:spLocks noGrp="1"/>
          </p:cNvSpPr>
          <p:nvPr>
            <p:ph type="body" sz="quarter" idx="13"/>
          </p:nvPr>
        </p:nvSpPr>
        <p:spPr/>
        <p:txBody>
          <a:bodyPr/>
          <a:lstStyle/>
          <a:p>
            <a:r>
              <a:rPr lang="fr-FR" dirty="0"/>
              <a:t>ATE11</a:t>
            </a:r>
          </a:p>
        </p:txBody>
      </p:sp>
      <p:sp>
        <p:nvSpPr>
          <p:cNvPr id="11" name="Rectangle 10"/>
          <p:cNvSpPr>
            <a:spLocks noChangeArrowheads="1"/>
          </p:cNvSpPr>
          <p:nvPr/>
        </p:nvSpPr>
        <p:spPr bwMode="auto">
          <a:xfrm>
            <a:off x="417681" y="3379674"/>
            <a:ext cx="8628552" cy="1323439"/>
          </a:xfrm>
          <a:prstGeom prst="rect">
            <a:avLst/>
          </a:prstGeom>
          <a:solidFill>
            <a:schemeClr val="bg1">
              <a:lumMod val="9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Risque fort en DSN car,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pour rappel,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sng" strike="noStrike" cap="none" normalizeH="0" baseline="0" dirty="0">
                <a:ln>
                  <a:noFill/>
                </a:ln>
                <a:solidFill>
                  <a:srgbClr val="000000"/>
                </a:solidFill>
                <a:effectLst/>
                <a:latin typeface="Arial" panose="020B0604020202020204" pitchFamily="34" charset="0"/>
                <a:ea typeface="Calibri" panose="020F0502020204030204" pitchFamily="34" charset="0"/>
              </a:rPr>
              <a:t>les agents avec les motifs FT, 98, ** sont exclus lors de l’intégration en DSN</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 pour éviter d’avoir l’agent chargés deux fois (SLR origine et accueil)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lors du transfert d’assignation.</a:t>
            </a:r>
            <a:endParaRPr kumimoji="0" lang="fr-FR" altLang="fr-FR" sz="1600" b="0" i="0" u="none" strike="noStrike" cap="none" normalizeH="0" baseline="0" dirty="0">
              <a:ln>
                <a:noFill/>
              </a:ln>
              <a:solidFill>
                <a:schemeClr val="tx1"/>
              </a:solidFill>
              <a:effectLst/>
              <a:latin typeface="Arial" panose="020B0604020202020204" pitchFamily="34" charset="0"/>
            </a:endParaRPr>
          </a:p>
        </p:txBody>
      </p:sp>
      <p:sp>
        <p:nvSpPr>
          <p:cNvPr id="15" name="Espace réservé du contenu 1"/>
          <p:cNvSpPr txBox="1">
            <a:spLocks/>
          </p:cNvSpPr>
          <p:nvPr/>
        </p:nvSpPr>
        <p:spPr>
          <a:xfrm>
            <a:off x="417681" y="3447488"/>
            <a:ext cx="8424000" cy="10001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r>
              <a:rPr lang="fr-FR" sz="1200" dirty="0">
                <a:solidFill>
                  <a:srgbClr val="002060"/>
                </a:solidFill>
              </a:rPr>
            </a:br>
            <a:endParaRPr lang="fr-FR" sz="1200" dirty="0">
              <a:solidFill>
                <a:srgbClr val="002060"/>
              </a:solidFill>
            </a:endParaRPr>
          </a:p>
        </p:txBody>
      </p:sp>
    </p:spTree>
    <p:extLst>
      <p:ext uri="{BB962C8B-B14F-4D97-AF65-F5344CB8AC3E}">
        <p14:creationId xmlns:p14="http://schemas.microsoft.com/office/powerpoint/2010/main" val="4077632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Transfert d’assignation – Radiation [2/4]</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8</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12" name="Rectangle 11"/>
          <p:cNvSpPr>
            <a:spLocks noChangeArrowheads="1"/>
          </p:cNvSpPr>
          <p:nvPr/>
        </p:nvSpPr>
        <p:spPr bwMode="auto">
          <a:xfrm>
            <a:off x="440770" y="3116749"/>
            <a:ext cx="8448064" cy="720000"/>
          </a:xfrm>
          <a:prstGeom prst="rect">
            <a:avLst/>
          </a:prstGeom>
          <a:solidFill>
            <a:schemeClr val="bg1">
              <a:lumMod val="9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Il convient</a:t>
            </a:r>
            <a:r>
              <a:rPr kumimoji="0" lang="fr-FR" altLang="fr-FR" sz="1400" b="1" i="0" u="none" strike="noStrike" cap="none" normalizeH="0" dirty="0">
                <a:ln>
                  <a:noFill/>
                </a:ln>
                <a:solidFill>
                  <a:srgbClr val="000000"/>
                </a:solidFill>
                <a:effectLst/>
                <a:latin typeface="Arial" panose="020B0604020202020204" pitchFamily="34" charset="0"/>
                <a:ea typeface="Calibri" panose="020F0502020204030204" pitchFamily="34" charset="0"/>
              </a:rPr>
              <a:t> de ne pas utiliser d’autres codes que FA, FY ou FS.</a:t>
            </a:r>
            <a:endParaRPr kumimoji="0" lang="fr-FR" altLang="fr-FR" sz="1400" b="0" i="0" u="none" strike="noStrike" cap="none" normalizeH="0" baseline="0" dirty="0">
              <a:ln>
                <a:noFill/>
              </a:ln>
              <a:solidFill>
                <a:schemeClr val="tx1"/>
              </a:solidFill>
              <a:effectLst/>
              <a:latin typeface="Arial" panose="020B0604020202020204" pitchFamily="34" charset="0"/>
            </a:endParaRPr>
          </a:p>
        </p:txBody>
      </p:sp>
      <p:sp>
        <p:nvSpPr>
          <p:cNvPr id="17" name="Rectangle à coins arrondis 13">
            <a:extLst>
              <a:ext uri="{FF2B5EF4-FFF2-40B4-BE49-F238E27FC236}">
                <a16:creationId xmlns:a16="http://schemas.microsoft.com/office/drawing/2014/main" id="{48D8E6FE-A77B-40D1-80CC-07BE2C318A2F}"/>
              </a:ext>
            </a:extLst>
          </p:cNvPr>
          <p:cNvSpPr/>
          <p:nvPr/>
        </p:nvSpPr>
        <p:spPr>
          <a:xfrm>
            <a:off x="440770" y="1053675"/>
            <a:ext cx="8448064" cy="1800000"/>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spcBef>
                <a:spcPts val="1000"/>
              </a:spcBef>
              <a:spcAft>
                <a:spcPts val="1000"/>
              </a:spcAft>
              <a:buFont typeface="Arial" panose="020B0604020202020204" pitchFamily="34" charset="0"/>
              <a:buChar char="•"/>
            </a:pPr>
            <a:r>
              <a:rPr lang="fr-FR" sz="1600" b="1" dirty="0">
                <a:solidFill>
                  <a:srgbClr val="002060"/>
                </a:solidFill>
              </a:rPr>
              <a:t>Concernant la radiation : </a:t>
            </a:r>
          </a:p>
          <a:p>
            <a:pPr marL="628650" lvl="1" indent="-171450">
              <a:lnSpc>
                <a:spcPct val="90000"/>
              </a:lnSpc>
              <a:spcBef>
                <a:spcPts val="200"/>
              </a:spcBef>
              <a:spcAft>
                <a:spcPts val="200"/>
              </a:spcAft>
              <a:buFont typeface="Arial" panose="020B0604020202020204" pitchFamily="34" charset="0"/>
              <a:buChar char="•"/>
            </a:pPr>
            <a:r>
              <a:rPr lang="fr-FR" sz="1400" dirty="0">
                <a:solidFill>
                  <a:srgbClr val="002060"/>
                </a:solidFill>
              </a:rPr>
              <a:t>elle est dans certains cas l'équivalent d'un licenciement sans précision de motif </a:t>
            </a:r>
            <a:r>
              <a:rPr lang="fr-FR" sz="1400" b="1" dirty="0">
                <a:solidFill>
                  <a:srgbClr val="002060"/>
                </a:solidFill>
              </a:rPr>
              <a:t>FA</a:t>
            </a:r>
            <a:r>
              <a:rPr lang="fr-FR" sz="1400" dirty="0">
                <a:solidFill>
                  <a:srgbClr val="002060"/>
                </a:solidFill>
              </a:rPr>
              <a:t>, d'une révocation suite à sanction pénale </a:t>
            </a:r>
            <a:r>
              <a:rPr lang="fr-FR" sz="1400" b="1" dirty="0">
                <a:solidFill>
                  <a:srgbClr val="002060"/>
                </a:solidFill>
              </a:rPr>
              <a:t>FY</a:t>
            </a:r>
            <a:r>
              <a:rPr lang="fr-FR" sz="1400" dirty="0">
                <a:solidFill>
                  <a:srgbClr val="002060"/>
                </a:solidFill>
              </a:rPr>
              <a:t>. </a:t>
            </a:r>
          </a:p>
          <a:p>
            <a:pPr marL="628650" lvl="1" indent="-171450">
              <a:lnSpc>
                <a:spcPct val="90000"/>
              </a:lnSpc>
              <a:spcBef>
                <a:spcPts val="200"/>
              </a:spcBef>
              <a:spcAft>
                <a:spcPts val="200"/>
              </a:spcAft>
              <a:buFont typeface="Arial" panose="020B0604020202020204" pitchFamily="34" charset="0"/>
              <a:buChar char="•"/>
            </a:pPr>
            <a:r>
              <a:rPr lang="fr-FR" sz="1400" dirty="0">
                <a:solidFill>
                  <a:srgbClr val="002060"/>
                </a:solidFill>
              </a:rPr>
              <a:t>dans les autres cas, </a:t>
            </a:r>
            <a:r>
              <a:rPr lang="fr-FR" sz="1400" b="1" dirty="0">
                <a:solidFill>
                  <a:srgbClr val="002060"/>
                </a:solidFill>
              </a:rPr>
              <a:t>FS</a:t>
            </a:r>
            <a:r>
              <a:rPr lang="fr-FR" sz="1400" dirty="0">
                <a:solidFill>
                  <a:srgbClr val="002060"/>
                </a:solidFill>
              </a:rPr>
              <a:t> sert de codification d'échappement</a:t>
            </a:r>
            <a:r>
              <a:rPr lang="fr-FR" sz="1200" dirty="0">
                <a:solidFill>
                  <a:srgbClr val="002060"/>
                </a:solidFill>
              </a:rPr>
              <a:t>.</a:t>
            </a:r>
            <a:endParaRPr lang="fr-FR" dirty="0"/>
          </a:p>
        </p:txBody>
      </p:sp>
    </p:spTree>
    <p:extLst>
      <p:ext uri="{BB962C8B-B14F-4D97-AF65-F5344CB8AC3E}">
        <p14:creationId xmlns:p14="http://schemas.microsoft.com/office/powerpoint/2010/main" val="2182020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619672" y="118927"/>
            <a:ext cx="8424000" cy="720000"/>
          </a:xfrm>
        </p:spPr>
        <p:txBody>
          <a:bodyPr/>
          <a:lstStyle/>
          <a:p>
            <a:pPr>
              <a:lnSpc>
                <a:spcPct val="100000"/>
              </a:lnSpc>
            </a:pPr>
            <a:r>
              <a:rPr lang="fr-FR" dirty="0">
                <a:latin typeface="Marianne" panose="02000000000000000000" pitchFamily="2" charset="0"/>
              </a:rPr>
              <a:t>Transfert d’assignation – Radiation [3/4]</a:t>
            </a:r>
          </a:p>
        </p:txBody>
      </p:sp>
      <p:sp>
        <p:nvSpPr>
          <p:cNvPr id="2" name="Espace réservé de la date 1"/>
          <p:cNvSpPr>
            <a:spLocks noGrp="1"/>
          </p:cNvSpPr>
          <p:nvPr>
            <p:ph type="dt" sz="half" idx="10"/>
          </p:nvPr>
        </p:nvSpPr>
        <p:spPr/>
        <p:txBody>
          <a:bodyPr/>
          <a:lstStyle/>
          <a:p>
            <a:pPr algn="r"/>
            <a:r>
              <a:rPr lang="fr-FR" cap="all">
                <a:latin typeface="Marianne" panose="02000000000000000000" pitchFamily="2" charset="0"/>
              </a:rPr>
              <a:t>20/09/2022</a:t>
            </a:r>
            <a:endParaRPr lang="fr-FR" cap="all" dirty="0">
              <a:latin typeface="Marianne" panose="02000000000000000000" pitchFamily="2" charset="0"/>
            </a:endParaRPr>
          </a:p>
        </p:txBody>
      </p:sp>
      <p:sp>
        <p:nvSpPr>
          <p:cNvPr id="3" name="Espace réservé du pied de page 2"/>
          <p:cNvSpPr>
            <a:spLocks noGrp="1"/>
          </p:cNvSpPr>
          <p:nvPr>
            <p:ph type="ftr" sz="quarter" idx="11"/>
          </p:nvPr>
        </p:nvSpPr>
        <p:spPr/>
        <p:txBody>
          <a:bodyPr/>
          <a:lstStyle/>
          <a:p>
            <a:r>
              <a:rPr lang="fr-FR" dirty="0">
                <a:latin typeface="Marianne" panose="02000000000000000000" pitchFamily="2" charset="0"/>
              </a:rPr>
              <a:t>Centre Interministériel de Services Informatiques relatifs aux Ressources Humaines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panose="02000000000000000000" pitchFamily="2" charset="0"/>
              </a:rPr>
              <a:pPr/>
              <a:t>9</a:t>
            </a:fld>
            <a:endParaRPr lang="fr-FR" dirty="0">
              <a:latin typeface="Marianne" panose="02000000000000000000" pitchFamily="2" charset="0"/>
            </a:endParaRPr>
          </a:p>
        </p:txBody>
      </p:sp>
      <p:sp>
        <p:nvSpPr>
          <p:cNvPr id="16" name="Espace réservé du texte 15"/>
          <p:cNvSpPr>
            <a:spLocks noGrp="1"/>
          </p:cNvSpPr>
          <p:nvPr>
            <p:ph type="body" sz="quarter" idx="13"/>
          </p:nvPr>
        </p:nvSpPr>
        <p:spPr/>
        <p:txBody>
          <a:bodyPr/>
          <a:lstStyle/>
          <a:p>
            <a:r>
              <a:rPr lang="fr-FR" dirty="0"/>
              <a:t>ATE11</a:t>
            </a:r>
          </a:p>
        </p:txBody>
      </p:sp>
      <p:sp>
        <p:nvSpPr>
          <p:cNvPr id="8" name="Rectangle 3"/>
          <p:cNvSpPr>
            <a:spLocks noChangeArrowheads="1"/>
          </p:cNvSpPr>
          <p:nvPr/>
        </p:nvSpPr>
        <p:spPr bwMode="auto">
          <a:xfrm>
            <a:off x="360000" y="709027"/>
            <a:ext cx="8424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6700" marR="0" lvl="0" indent="-266700" eaLnBrk="0" fontAlgn="base" hangingPunct="0">
              <a:lnSpc>
                <a:spcPct val="100000"/>
              </a:lnSpc>
              <a:spcBef>
                <a:spcPts val="600"/>
              </a:spcBef>
              <a:spcAft>
                <a:spcPts val="600"/>
              </a:spcAft>
              <a:buClr>
                <a:srgbClr val="004272"/>
              </a:buClr>
              <a:buSzPct val="120000"/>
              <a:buFont typeface="Arial" pitchFamily="34" charset="0"/>
              <a:buChar char="•"/>
              <a:tabLst/>
            </a:pPr>
            <a:r>
              <a:rPr lang="fr-FR" altLang="fr-FR" sz="1400" b="1" dirty="0">
                <a:solidFill>
                  <a:srgbClr val="00B0F0"/>
                </a:solidFill>
                <a:ea typeface="ＭＳ Ｐゴシック" pitchFamily="34" charset="-128"/>
                <a:cs typeface="Calibri" pitchFamily="34" charset="0"/>
              </a:rPr>
              <a:t>Question complémentaire 1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1F497D"/>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F497D"/>
                </a:solidFill>
                <a:effectLst/>
                <a:latin typeface="Arial" panose="020B0604020202020204" pitchFamily="34" charset="0"/>
                <a:ea typeface="Calibri" panose="020F0502020204030204" pitchFamily="34" charset="0"/>
              </a:rPr>
              <a:t>Pouvez-vous nous confirmer que les dossiers actifs et non actifs (REM 90, 99 et 98) même s’ils sont accompagnés des motifs FT seront transférés auprès du SLR d’accueil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solidFill>
                <a:srgbClr val="1F497D"/>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F497D"/>
                </a:solidFill>
                <a:effectLst/>
                <a:latin typeface="Arial" panose="020B0604020202020204" pitchFamily="34" charset="0"/>
                <a:ea typeface="Calibri" panose="020F0502020204030204" pitchFamily="34" charset="0"/>
              </a:rPr>
              <a:t>Cette observation est en lien avec le transfert de notre SLR 35 vers le SLR 51 au 1</a:t>
            </a:r>
            <a:r>
              <a:rPr kumimoji="0" lang="fr-FR" altLang="fr-FR" sz="1200" b="0" i="0" u="none" strike="noStrike" cap="none" normalizeH="0" baseline="30000" dirty="0">
                <a:ln>
                  <a:noFill/>
                </a:ln>
                <a:solidFill>
                  <a:srgbClr val="1F497D"/>
                </a:solidFill>
                <a:effectLst/>
                <a:latin typeface="Arial" panose="020B0604020202020204" pitchFamily="34" charset="0"/>
                <a:ea typeface="Calibri" panose="020F0502020204030204" pitchFamily="34" charset="0"/>
              </a:rPr>
              <a:t>er</a:t>
            </a:r>
            <a:r>
              <a:rPr kumimoji="0" lang="fr-FR" altLang="fr-FR" sz="1200" b="0" i="0" u="none" strike="noStrike" cap="none" normalizeH="0" baseline="0" dirty="0">
                <a:ln>
                  <a:noFill/>
                </a:ln>
                <a:solidFill>
                  <a:srgbClr val="1F497D"/>
                </a:solidFill>
                <a:effectLst/>
                <a:latin typeface="Arial" panose="020B0604020202020204" pitchFamily="34" charset="0"/>
                <a:ea typeface="Calibri" panose="020F0502020204030204" pitchFamily="34" charset="0"/>
              </a:rPr>
              <a:t> janvier 2023.</a:t>
            </a: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
        <p:nvSpPr>
          <p:cNvPr id="15" name="Rectangle 14"/>
          <p:cNvSpPr/>
          <p:nvPr/>
        </p:nvSpPr>
        <p:spPr>
          <a:xfrm>
            <a:off x="360000" y="2046072"/>
            <a:ext cx="8689116" cy="2292935"/>
          </a:xfrm>
          <a:prstGeom prst="rect">
            <a:avLst/>
          </a:prstGeom>
          <a:solidFill>
            <a:schemeClr val="bg1"/>
          </a:solidFill>
          <a:ln>
            <a:solidFill>
              <a:schemeClr val="accent1"/>
            </a:solidFill>
          </a:ln>
        </p:spPr>
        <p:txBody>
          <a:bodyPr wrap="square">
            <a:spAutoFit/>
          </a:bodyPr>
          <a:lstStyle/>
          <a:p>
            <a:r>
              <a:rPr lang="fr-FR" sz="1100" b="1" i="1" dirty="0">
                <a:solidFill>
                  <a:srgbClr val="0070C0"/>
                </a:solidFill>
              </a:rPr>
              <a:t>Réponse apportée : </a:t>
            </a:r>
          </a:p>
          <a:p>
            <a:endParaRPr lang="fr-FR" sz="1100" b="1" i="1" dirty="0">
              <a:solidFill>
                <a:srgbClr val="0070C0"/>
              </a:solidFill>
            </a:endParaRPr>
          </a:p>
          <a:p>
            <a:r>
              <a:rPr lang="fr-FR" sz="1100" i="1" dirty="0">
                <a:solidFill>
                  <a:srgbClr val="0070C0"/>
                </a:solidFill>
              </a:rPr>
              <a:t>Les gestionnaires RH ne sont pas autorisés à utiliser les codes fin de fonction 98 ou FT. Le CISIRH n'est pas en mesure de répondre techniquement à la question, la procédure de transferts d'assignation comptable ne relevant pas de son ressort.</a:t>
            </a:r>
          </a:p>
          <a:p>
            <a:br>
              <a:rPr lang="fr-FR" sz="1100" i="1" dirty="0">
                <a:solidFill>
                  <a:srgbClr val="0070C0"/>
                </a:solidFill>
              </a:rPr>
            </a:br>
            <a:r>
              <a:rPr lang="fr-FR" sz="1100" i="1" dirty="0">
                <a:solidFill>
                  <a:srgbClr val="0070C0"/>
                </a:solidFill>
              </a:rPr>
              <a:t>Les mouvements de fin de fonction générés dans le cadre de la procédure de transfert d'assignation ne concernent que le SLR de départ et seront intégrés en paie d'octobre 2022, en aucun cas le SLR d'arrivée. </a:t>
            </a:r>
          </a:p>
          <a:p>
            <a:br>
              <a:rPr lang="fr-FR" sz="1100" i="1" dirty="0">
                <a:solidFill>
                  <a:srgbClr val="0070C0"/>
                </a:solidFill>
              </a:rPr>
            </a:br>
            <a:r>
              <a:rPr lang="fr-FR" sz="1100" i="1" dirty="0">
                <a:solidFill>
                  <a:srgbClr val="0070C0"/>
                </a:solidFill>
              </a:rPr>
              <a:t>Le code REM n'est en aucun cas un critère de paramétrage du transfert.</a:t>
            </a:r>
          </a:p>
          <a:p>
            <a:endParaRPr lang="fr-FR" sz="1100" i="1" dirty="0">
              <a:solidFill>
                <a:srgbClr val="0070C0"/>
              </a:solidFill>
            </a:endParaRPr>
          </a:p>
          <a:p>
            <a:r>
              <a:rPr lang="fr-FR" sz="1100" i="1" dirty="0">
                <a:solidFill>
                  <a:srgbClr val="0070C0"/>
                </a:solidFill>
              </a:rPr>
              <a:t>Le fonctionnement du CTDSN est le suivant : quelque soit le code REM, tous les dossiers d’agents ayant un CFIFO « FT » ou  « 98 » sont automatiquement exclus dans le CTDSN du SLR d’origine mais bien intégrés dans le CTDSN dans le SLR d’accueil.</a:t>
            </a:r>
            <a:br>
              <a:rPr lang="fr-FR" sz="1100" i="1" dirty="0">
                <a:solidFill>
                  <a:srgbClr val="0070C0"/>
                </a:solidFill>
              </a:rPr>
            </a:br>
            <a:r>
              <a:rPr lang="fr-FR" sz="1100" i="1" dirty="0">
                <a:solidFill>
                  <a:srgbClr val="0070C0"/>
                </a:solidFill>
              </a:rPr>
              <a:t>Cette mécanique permet de ne pas déclarer l’agent deux fois en DSN.</a:t>
            </a:r>
          </a:p>
        </p:txBody>
      </p:sp>
    </p:spTree>
    <p:extLst>
      <p:ext uri="{BB962C8B-B14F-4D97-AF65-F5344CB8AC3E}">
        <p14:creationId xmlns:p14="http://schemas.microsoft.com/office/powerpoint/2010/main" val="3889370222"/>
      </p:ext>
    </p:extLst>
  </p:cSld>
  <p:clrMapOvr>
    <a:masterClrMapping/>
  </p:clrMapOvr>
</p:sld>
</file>

<file path=ppt/theme/theme1.xml><?xml version="1.0" encoding="utf-8"?>
<a:theme xmlns:a="http://schemas.openxmlformats.org/drawingml/2006/main" name="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gouvernement_marianne" id="{307D1C89-B296-4882-8ECC-2BD1C6821949}" vid="{B53EA17D-A77A-459E-979D-FA962BE9015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ppt_gouvernement_arial</Template>
  <TotalTime>2983</TotalTime>
  <Words>8400</Words>
  <Application>Microsoft Office PowerPoint</Application>
  <PresentationFormat>Affichage à l'écran (16:9)</PresentationFormat>
  <Paragraphs>707</Paragraphs>
  <Slides>32</Slides>
  <Notes>27</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32</vt:i4>
      </vt:variant>
    </vt:vector>
  </HeadingPairs>
  <TitlesOfParts>
    <vt:vector size="42" baseType="lpstr">
      <vt:lpstr>ＭＳ Ｐゴシック</vt:lpstr>
      <vt:lpstr>Arial</vt:lpstr>
      <vt:lpstr>Calibri</vt:lpstr>
      <vt:lpstr>Courier New</vt:lpstr>
      <vt:lpstr>Marianne</vt:lpstr>
      <vt:lpstr>Symbol</vt:lpstr>
      <vt:lpstr>Times New Roman</vt:lpstr>
      <vt:lpstr>Wingdings</vt:lpstr>
      <vt:lpstr>GOUVERNEMENT</vt:lpstr>
      <vt:lpstr>Document</vt:lpstr>
      <vt:lpstr>Présentation PowerPoint</vt:lpstr>
      <vt:lpstr>Les profils cotisants recherche [1/5]</vt:lpstr>
      <vt:lpstr>Les profils cotisants recherche [2/5]</vt:lpstr>
      <vt:lpstr>Les profils cotisants recherche [3/5]</vt:lpstr>
      <vt:lpstr>Les profils cotisants recherche [4/5]</vt:lpstr>
      <vt:lpstr>Les profils cotisants recherche [5/5]</vt:lpstr>
      <vt:lpstr>Transfert d’assignation – Radiation [1/4]</vt:lpstr>
      <vt:lpstr>Transfert d’assignation – Radiation [2/4]</vt:lpstr>
      <vt:lpstr>Transfert d’assignation – Radiation [3/4]</vt:lpstr>
      <vt:lpstr>Transfert d’assignation – Radiation [4/4]</vt:lpstr>
      <vt:lpstr>Agents en poste à Mayotte [1/2]</vt:lpstr>
      <vt:lpstr>Agents en poste à Mayotte[2/2]</vt:lpstr>
      <vt:lpstr>Quand faire une prise en nouvelle prise en  charge ? [1/3]</vt:lpstr>
      <vt:lpstr>Quand faire une prise en nouvelle prise en  charge ? [2/3]</vt:lpstr>
      <vt:lpstr>Quand faire une prise en nouvelle prise en  charge ? [3/3]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Client</Manager>
  <Company>Secrétariat Général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GARZARO Laura</dc:creator>
  <cp:lastModifiedBy>DELANNOY Véronique</cp:lastModifiedBy>
  <cp:revision>132</cp:revision>
  <cp:lastPrinted>2022-09-07T06:44:15Z</cp:lastPrinted>
  <dcterms:created xsi:type="dcterms:W3CDTF">2020-03-06T09:47:41Z</dcterms:created>
  <dcterms:modified xsi:type="dcterms:W3CDTF">2022-09-29T15:24:13Z</dcterms:modified>
</cp:coreProperties>
</file>